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theme/theme8.xml" ContentType="application/vnd.openxmlformats-officedocument.theme+xml"/>
  <Override PartName="/ppt/slideLayouts/slideLayout22.xml" ContentType="application/vnd.openxmlformats-officedocument.presentationml.slideLayout+xml"/>
  <Override PartName="/ppt/theme/theme9.xml" ContentType="application/vnd.openxmlformats-officedocument.theme+xml"/>
  <Override PartName="/ppt/slideLayouts/slideLayout23.xml" ContentType="application/vnd.openxmlformats-officedocument.presentationml.slideLayout+xml"/>
  <Override PartName="/ppt/theme/theme10.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4"/>
    <p:sldMasterId id="2147483986" r:id="rId5"/>
    <p:sldMasterId id="2147483659" r:id="rId6"/>
    <p:sldMasterId id="2147483791" r:id="rId7"/>
    <p:sldMasterId id="2147483731" r:id="rId8"/>
    <p:sldMasterId id="2147483874" r:id="rId9"/>
    <p:sldMasterId id="2147483861" r:id="rId10"/>
    <p:sldMasterId id="2147483990" r:id="rId11"/>
    <p:sldMasterId id="2147483648" r:id="rId12"/>
    <p:sldMasterId id="2147483740" r:id="rId13"/>
    <p:sldMasterId id="2147483660" r:id="rId14"/>
  </p:sldMasterIdLst>
  <p:notesMasterIdLst>
    <p:notesMasterId r:id="rId59"/>
  </p:notesMasterIdLst>
  <p:sldIdLst>
    <p:sldId id="364" r:id="rId15"/>
    <p:sldId id="425" r:id="rId16"/>
    <p:sldId id="416" r:id="rId17"/>
    <p:sldId id="398" r:id="rId18"/>
    <p:sldId id="372" r:id="rId19"/>
    <p:sldId id="274" r:id="rId20"/>
    <p:sldId id="289" r:id="rId21"/>
    <p:sldId id="402" r:id="rId22"/>
    <p:sldId id="265" r:id="rId23"/>
    <p:sldId id="266" r:id="rId24"/>
    <p:sldId id="426" r:id="rId25"/>
    <p:sldId id="362" r:id="rId26"/>
    <p:sldId id="415" r:id="rId27"/>
    <p:sldId id="434" r:id="rId28"/>
    <p:sldId id="428" r:id="rId29"/>
    <p:sldId id="429" r:id="rId30"/>
    <p:sldId id="430" r:id="rId31"/>
    <p:sldId id="431" r:id="rId32"/>
    <p:sldId id="432" r:id="rId33"/>
    <p:sldId id="433" r:id="rId34"/>
    <p:sldId id="399" r:id="rId35"/>
    <p:sldId id="359" r:id="rId36"/>
    <p:sldId id="403" r:id="rId37"/>
    <p:sldId id="360" r:id="rId38"/>
    <p:sldId id="293" r:id="rId39"/>
    <p:sldId id="299" r:id="rId40"/>
    <p:sldId id="346" r:id="rId41"/>
    <p:sldId id="356" r:id="rId42"/>
    <p:sldId id="417" r:id="rId43"/>
    <p:sldId id="418" r:id="rId44"/>
    <p:sldId id="329" r:id="rId45"/>
    <p:sldId id="419" r:id="rId46"/>
    <p:sldId id="420" r:id="rId47"/>
    <p:sldId id="424" r:id="rId48"/>
    <p:sldId id="412" r:id="rId49"/>
    <p:sldId id="423" r:id="rId50"/>
    <p:sldId id="422" r:id="rId51"/>
    <p:sldId id="318" r:id="rId52"/>
    <p:sldId id="317" r:id="rId53"/>
    <p:sldId id="427" r:id="rId54"/>
    <p:sldId id="320" r:id="rId55"/>
    <p:sldId id="321" r:id="rId56"/>
    <p:sldId id="323" r:id="rId57"/>
    <p:sldId id="358" r:id="rId58"/>
  </p:sldIdLst>
  <p:sldSz cx="12192000" cy="6858000"/>
  <p:notesSz cx="6858000" cy="91440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nd introductions" id="{5EF1AB32-3AAD-4EAF-910F-CA99472304C2}">
          <p14:sldIdLst>
            <p14:sldId id="364"/>
            <p14:sldId id="425"/>
            <p14:sldId id="416"/>
            <p14:sldId id="398"/>
            <p14:sldId id="372"/>
            <p14:sldId id="274"/>
          </p14:sldIdLst>
        </p14:section>
        <p14:section name="Psychological impact of trauma" id="{0ED8C1D4-2BD7-4316-8874-2D8496DAD674}">
          <p14:sldIdLst>
            <p14:sldId id="289"/>
            <p14:sldId id="402"/>
            <p14:sldId id="265"/>
            <p14:sldId id="266"/>
          </p14:sldIdLst>
        </p14:section>
        <p14:section name="Breaking Bad news" id="{2A35A96B-6FF2-42F4-A80F-E70813032856}">
          <p14:sldIdLst>
            <p14:sldId id="426"/>
            <p14:sldId id="362"/>
            <p14:sldId id="415"/>
            <p14:sldId id="434"/>
            <p14:sldId id="428"/>
            <p14:sldId id="429"/>
            <p14:sldId id="430"/>
            <p14:sldId id="431"/>
            <p14:sldId id="432"/>
            <p14:sldId id="433"/>
            <p14:sldId id="399"/>
            <p14:sldId id="359"/>
            <p14:sldId id="403"/>
            <p14:sldId id="360"/>
            <p14:sldId id="293"/>
            <p14:sldId id="299"/>
            <p14:sldId id="346"/>
            <p14:sldId id="356"/>
            <p14:sldId id="417"/>
            <p14:sldId id="418"/>
            <p14:sldId id="329"/>
          </p14:sldIdLst>
        </p14:section>
        <p14:section name="Wellbeing and self-care" id="{6143F365-BFEF-474E-8677-F9549D88B540}">
          <p14:sldIdLst>
            <p14:sldId id="419"/>
            <p14:sldId id="420"/>
            <p14:sldId id="424"/>
            <p14:sldId id="412"/>
            <p14:sldId id="423"/>
            <p14:sldId id="422"/>
            <p14:sldId id="318"/>
            <p14:sldId id="317"/>
          </p14:sldIdLst>
        </p14:section>
        <p14:section name="Reflection &amp; Evaluation" id="{4FDC3906-A1AD-4FFF-8D9A-3FF8DAE78863}">
          <p14:sldIdLst>
            <p14:sldId id="427"/>
            <p14:sldId id="320"/>
            <p14:sldId id="321"/>
            <p14:sldId id="323"/>
            <p14:sldId id="35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D08"/>
    <a:srgbClr val="1E95B8"/>
    <a:srgbClr val="C7C7C7"/>
    <a:srgbClr val="FFFFFF"/>
    <a:srgbClr val="003270"/>
    <a:srgbClr val="949494"/>
    <a:srgbClr val="002060"/>
    <a:srgbClr val="FF9E1F"/>
    <a:srgbClr val="E48952"/>
    <a:srgbClr val="FF9B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41AB10-D833-BC9A-8989-2885C055C92E}" v="4" dt="2024-12-11T08:49:22.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25" autoAdjust="0"/>
    <p:restoredTop sz="60169" autoAdjust="0"/>
  </p:normalViewPr>
  <p:slideViewPr>
    <p:cSldViewPr snapToGrid="0">
      <p:cViewPr varScale="1">
        <p:scale>
          <a:sx n="52" d="100"/>
          <a:sy n="52" d="100"/>
        </p:scale>
        <p:origin x="1450" y="43"/>
      </p:cViewPr>
      <p:guideLst/>
    </p:cSldViewPr>
  </p:slideViewPr>
  <p:notesTextViewPr>
    <p:cViewPr>
      <p:scale>
        <a:sx n="3" d="2"/>
        <a:sy n="3" d="2"/>
      </p:scale>
      <p:origin x="0" y="0"/>
    </p:cViewPr>
  </p:notesTextViewPr>
  <p:notesViewPr>
    <p:cSldViewPr snapToGrid="0">
      <p:cViewPr varScale="1">
        <p:scale>
          <a:sx n="60" d="100"/>
          <a:sy n="60" d="100"/>
        </p:scale>
        <p:origin x="3187" y="3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5.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7.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notesMaster" Target="notesMasters/notesMaster1.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tags" Target="tags/tag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Grocott" userId="S::jacob.grocott@genero-group.co.uk::a67b51f8-5b84-43fe-a953-c0737a4bdd3a" providerId="AD" clId="Web-{2F41AB10-D833-BC9A-8989-2885C055C92E}"/>
    <pc:docChg chg="modSld">
      <pc:chgData name="Jacob Grocott" userId="S::jacob.grocott@genero-group.co.uk::a67b51f8-5b84-43fe-a953-c0737a4bdd3a" providerId="AD" clId="Web-{2F41AB10-D833-BC9A-8989-2885C055C92E}" dt="2024-12-11T08:49:21.299" v="0" actId="20577"/>
      <pc:docMkLst>
        <pc:docMk/>
      </pc:docMkLst>
      <pc:sldChg chg="modSp">
        <pc:chgData name="Jacob Grocott" userId="S::jacob.grocott@genero-group.co.uk::a67b51f8-5b84-43fe-a953-c0737a4bdd3a" providerId="AD" clId="Web-{2F41AB10-D833-BC9A-8989-2885C055C92E}" dt="2024-12-11T08:49:21.299" v="0" actId="20577"/>
        <pc:sldMkLst>
          <pc:docMk/>
          <pc:sldMk cId="1888322642" sldId="364"/>
        </pc:sldMkLst>
        <pc:spChg chg="mod">
          <ac:chgData name="Jacob Grocott" userId="S::jacob.grocott@genero-group.co.uk::a67b51f8-5b84-43fe-a953-c0737a4bdd3a" providerId="AD" clId="Web-{2F41AB10-D833-BC9A-8989-2885C055C92E}" dt="2024-12-11T08:49:21.299" v="0" actId="20577"/>
          <ac:spMkLst>
            <pc:docMk/>
            <pc:sldMk cId="1888322642" sldId="364"/>
            <ac:spMk id="18" creationId="{B580B4FD-63C0-C4A6-5745-FA184449424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51134-F97F-481E-8A87-D5EF5D671A38}" type="datetimeFigureOut">
              <a:rPr lang="en-GB" smtClean="0"/>
              <a:t>11/12/2024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A54A6-8BE8-483F-A8B8-645933BA0A8A}" type="slidenum">
              <a:rPr lang="en-GB" smtClean="0"/>
              <a:t>‹#›</a:t>
            </a:fld>
            <a:endParaRPr lang="en-GB"/>
          </a:p>
        </p:txBody>
      </p:sp>
    </p:spTree>
    <p:extLst>
      <p:ext uri="{BB962C8B-B14F-4D97-AF65-F5344CB8AC3E}">
        <p14:creationId xmlns:p14="http://schemas.microsoft.com/office/powerpoint/2010/main" val="8858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77206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1279525" cy="720725"/>
          </a:xfrm>
        </p:spPr>
      </p:sp>
      <p:sp>
        <p:nvSpPr>
          <p:cNvPr id="3" name="Notes Placeholder 2"/>
          <p:cNvSpPr>
            <a:spLocks noGrp="1"/>
          </p:cNvSpPr>
          <p:nvPr>
            <p:ph type="body" idx="1"/>
          </p:nvPr>
        </p:nvSpPr>
        <p:spPr>
          <a:xfrm>
            <a:off x="444500" y="1352550"/>
            <a:ext cx="6235700" cy="7639050"/>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1" dirty="0">
                <a:latin typeface="Myriad Pro" panose="020B0503030403020204"/>
                <a:ea typeface="ＭＳ Ｐゴシック" pitchFamily="-1" charset="-128"/>
                <a:cs typeface="Calibri" panose="020F0502020204030204" pitchFamily="34" charset="0"/>
              </a:rPr>
              <a:t>What research tell us:</a:t>
            </a:r>
            <a:endParaRPr lang="en-US" sz="1400" b="1" i="0" dirty="0">
              <a:effectLst/>
              <a:highlight>
                <a:srgbClr val="FFFFFF"/>
              </a:highlight>
              <a:latin typeface="Myriad Pro" panose="020B0503030403020204"/>
            </a:endParaRPr>
          </a:p>
          <a:p>
            <a:pPr marL="457200" indent="-457200" algn="l">
              <a:buFont typeface="Arial" panose="020B0604020202020204" pitchFamily="34" charset="0"/>
              <a:buChar char="•"/>
            </a:pPr>
            <a:r>
              <a:rPr lang="en-US" sz="1400" b="0" i="0" dirty="0">
                <a:effectLst/>
                <a:highlight>
                  <a:srgbClr val="FFFFFF"/>
                </a:highlight>
                <a:latin typeface="Myriad Pro" panose="020B0503030403020204"/>
              </a:rPr>
              <a:t>Parents often experience shock, grief, trauma, disbelief, and emotional </a:t>
            </a:r>
            <a:r>
              <a:rPr lang="en-US" sz="1400" b="0" i="0" dirty="0" err="1">
                <a:effectLst/>
                <a:highlight>
                  <a:srgbClr val="FFFFFF"/>
                </a:highlight>
                <a:latin typeface="Myriad Pro" panose="020B0503030403020204"/>
              </a:rPr>
              <a:t>anaesthesia</a:t>
            </a:r>
            <a:r>
              <a:rPr lang="en-US" sz="1400" b="0" i="0" dirty="0">
                <a:effectLst/>
                <a:highlight>
                  <a:srgbClr val="FFFFFF"/>
                </a:highlight>
                <a:latin typeface="Myriad Pro" panose="020B0503030403020204"/>
              </a:rPr>
              <a:t> following the loss of a baby.</a:t>
            </a:r>
          </a:p>
          <a:p>
            <a:pPr marL="457200" indent="-457200" algn="l">
              <a:buFont typeface="Arial" panose="020B0604020202020204" pitchFamily="34" charset="0"/>
              <a:buChar char="•"/>
            </a:pPr>
            <a:r>
              <a:rPr lang="en-US" sz="1400" b="0" i="0" dirty="0">
                <a:effectLst/>
                <a:highlight>
                  <a:srgbClr val="FFFFFF"/>
                </a:highlight>
                <a:latin typeface="Myriad Pro" panose="020B0503030403020204"/>
              </a:rPr>
              <a:t>Bereaved parents are more susceptible to developing mental health conditions such as depression, anxiety, post-traumatic stress, and phobias.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i="0" dirty="0">
                <a:effectLst/>
                <a:highlight>
                  <a:srgbClr val="FFFFFF"/>
                </a:highlight>
                <a:latin typeface="Myriad Pro" panose="020B0503030403020204"/>
              </a:rPr>
              <a:t>What you say and do during this time will be remembered by parents in detail and can have a lasting impact on their well-being.</a:t>
            </a:r>
          </a:p>
          <a:p>
            <a:pPr marL="457200" indent="-457200" algn="l">
              <a:buFont typeface="Arial" panose="020B0604020202020204" pitchFamily="34" charset="0"/>
              <a:buChar char="•"/>
            </a:pPr>
            <a:r>
              <a:rPr lang="en-US" sz="1400" b="0" i="0" dirty="0">
                <a:effectLst/>
                <a:highlight>
                  <a:srgbClr val="FFFFFF"/>
                </a:highlight>
                <a:latin typeface="Myriad Pro" panose="020B0503030403020204"/>
              </a:rPr>
              <a:t>Developing and embedding high-quality trauma-informed bereavement care into your practice has been shown to moderate both immediate and long-term negative outcomes for bereaved parents.</a:t>
            </a:r>
            <a:endParaRPr lang="en-GB" sz="1400" dirty="0">
              <a:latin typeface="Myriad Pro" panose="020B0503030403020204"/>
              <a:sym typeface="Myriad Pro"/>
            </a:endParaRPr>
          </a:p>
          <a:p>
            <a:pPr lvl="0">
              <a:spcBef>
                <a:spcPts val="500"/>
              </a:spcBef>
              <a:buClr>
                <a:srgbClr val="F18D08"/>
              </a:buClr>
              <a:buSzPct val="100000"/>
              <a:defRPr/>
            </a:pPr>
            <a:endParaRPr lang="en-GB" sz="1400" b="1" dirty="0">
              <a:latin typeface="Myriad Pro" panose="020B0503030403020204"/>
              <a:sym typeface="Myriad Pro"/>
            </a:endParaRPr>
          </a:p>
          <a:p>
            <a:pPr lvl="0">
              <a:spcBef>
                <a:spcPts val="500"/>
              </a:spcBef>
              <a:buClr>
                <a:srgbClr val="F18D08"/>
              </a:buClr>
              <a:buSzPct val="100000"/>
              <a:defRPr/>
            </a:pPr>
            <a:r>
              <a:rPr lang="en-GB" sz="1400" b="1" dirty="0">
                <a:latin typeface="Myriad Pro" panose="020B0503030403020204"/>
                <a:sym typeface="Myriad Pro"/>
              </a:rPr>
              <a:t>Research: </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Boyle et al. 2020. Clinical practice guidelines for perinatal bereavement care — An overview. Women and Birth. 33. 207-210.</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Ellis, A. 2016. Systematic review to understand and improve care after stillbirth: a review of parents’ and healthcare professionals’ experiences. Pregnancy and Childbirth. 16:16.</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Garcia, R. et al, 2020. A qualitative study exploring the experiences of bereavement after stillbirth in Pakistani, Bangladeshi and white British mothers living in Luton, UK. Midwifery. 91.</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Hughes et al. 2013. Perinatal bereavement care: Are we meeting families’ needs? British Journal of Midwifery. VOL:21.4. 248-253. </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Pollock et al. 2020. Pregnancy after loss during the COVID19 pandemic. Women and Birth. 33.540-543.</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Shakespeare, C. et al. 2020. The RESPECT Study for consensus on global bereavement care after stillbirth. International Journal of Gynaecology and Obstetrics. 149.137-147.</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Smith et al. 2020. Parents’ experiences of care following the loss of a baby at the margins between miscarriage, stillbirth and neonatal death: a UK qualitative study. International Journal of Obstetrics and Gynaecology. Online.</a:t>
            </a:r>
          </a:p>
          <a:p>
            <a:pPr marL="285750" lvl="0" indent="-285750">
              <a:spcBef>
                <a:spcPts val="500"/>
              </a:spcBef>
              <a:buClr>
                <a:srgbClr val="002E67"/>
              </a:buClr>
              <a:buSzPct val="100000"/>
              <a:buFont typeface="Arial" panose="020B0604020202020204" pitchFamily="34" charset="0"/>
              <a:buChar char="•"/>
              <a:defRPr/>
            </a:pPr>
            <a:r>
              <a:rPr lang="en-GB" sz="1400" dirty="0">
                <a:latin typeface="Myriad Pro" panose="020B0503030403020204"/>
                <a:sym typeface="Myriad Pro"/>
              </a:rPr>
              <a:t>The Body Keeps the Score, 2015, Bessel van der Kolk </a:t>
            </a:r>
            <a:endParaRPr lang="en-GB" sz="1400" dirty="0">
              <a:latin typeface="Myriad Pro" panose="020B0503030403020204"/>
            </a:endParaRPr>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10</a:t>
            </a:fld>
            <a:endParaRPr lang="en-GB"/>
          </a:p>
        </p:txBody>
      </p:sp>
    </p:spTree>
    <p:extLst>
      <p:ext uri="{BB962C8B-B14F-4D97-AF65-F5344CB8AC3E}">
        <p14:creationId xmlns:p14="http://schemas.microsoft.com/office/powerpoint/2010/main" val="2780462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24611-5AA7-C34F-7A0F-527F7BE0D5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AFA7DC-E941-2817-00F9-102668404A5A}"/>
              </a:ext>
            </a:extLst>
          </p:cNvPr>
          <p:cNvSpPr>
            <a:spLocks noGrp="1" noRot="1" noChangeAspect="1"/>
          </p:cNvSpPr>
          <p:nvPr>
            <p:ph type="sldImg"/>
          </p:nvPr>
        </p:nvSpPr>
        <p:spPr>
          <a:xfrm>
            <a:off x="685800" y="1143000"/>
            <a:ext cx="1279525" cy="720725"/>
          </a:xfrm>
        </p:spPr>
      </p:sp>
      <p:sp>
        <p:nvSpPr>
          <p:cNvPr id="3" name="Notes Placeholder 2">
            <a:extLst>
              <a:ext uri="{FF2B5EF4-FFF2-40B4-BE49-F238E27FC236}">
                <a16:creationId xmlns:a16="http://schemas.microsoft.com/office/drawing/2014/main" id="{22E9B999-B741-4882-E971-6F7B019373FE}"/>
              </a:ext>
            </a:extLst>
          </p:cNvPr>
          <p:cNvSpPr>
            <a:spLocks noGrp="1"/>
          </p:cNvSpPr>
          <p:nvPr>
            <p:ph type="body" idx="1"/>
          </p:nvPr>
        </p:nvSpPr>
        <p:spPr>
          <a:xfrm>
            <a:off x="419100" y="2063750"/>
            <a:ext cx="5486400" cy="54038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yriad Pro" panose="020B0503030403020204"/>
                <a:ea typeface="Times New Roman" panose="02020603050405020304" pitchFamily="18" charset="0"/>
                <a:cs typeface="Calibri" panose="020F0502020204030204" pitchFamily="34" charset="0"/>
              </a:rPr>
              <a:t>Total: 45 mins: </a:t>
            </a:r>
            <a:r>
              <a:rPr lang="en-GB" sz="1400" b="1" kern="100" dirty="0">
                <a:effectLst/>
                <a:latin typeface="Myriad Pro" panose="020B0503030403020204"/>
                <a:ea typeface="Aptos" panose="020B0004020202020204" pitchFamily="34" charset="0"/>
                <a:cs typeface="Times New Roman" panose="02020603050405020304" pitchFamily="18" charset="0"/>
              </a:rPr>
              <a:t>12:00 to 12:</a:t>
            </a:r>
            <a:r>
              <a:rPr lang="en-GB" sz="1400" b="1" kern="100" dirty="0">
                <a:latin typeface="Myriad Pro" panose="020B0503030403020204"/>
                <a:ea typeface="Aptos" panose="020B0004020202020204" pitchFamily="34" charset="0"/>
                <a:cs typeface="Times New Roman" panose="02020603050405020304" pitchFamily="18" charset="0"/>
              </a:rPr>
              <a:t>40</a:t>
            </a:r>
            <a:endParaRPr lang="en-GB" sz="1400" b="1" kern="100" dirty="0">
              <a:effectLst/>
              <a:latin typeface="Myriad Pro" panose="020B0503030403020204"/>
              <a:ea typeface="Aptos" panose="020B0004020202020204" pitchFamily="34" charset="0"/>
              <a:cs typeface="Times New Roman" panose="02020603050405020304" pitchFamily="18" charset="0"/>
            </a:endParaRPr>
          </a:p>
          <a:p>
            <a:pPr marL="362480" indent="-362480" algn="just">
              <a:lnSpc>
                <a:spcPct val="107000"/>
              </a:lnSpc>
              <a:spcAft>
                <a:spcPts val="846"/>
              </a:spcAft>
              <a:buFont typeface="Symbol" panose="05050102010706020507" pitchFamily="18" charset="2"/>
              <a:buChar char=""/>
            </a:pPr>
            <a:r>
              <a:rPr lang="en-US" sz="1400" dirty="0">
                <a:latin typeface="Myriad Pro" panose="020B0503030403020204"/>
                <a:ea typeface="Times New Roman" panose="02020603050405020304" pitchFamily="18" charset="0"/>
                <a:cs typeface="Calibri" panose="020F0502020204030204" pitchFamily="34" charset="0"/>
              </a:rPr>
              <a:t>2</a:t>
            </a:r>
            <a:r>
              <a:rPr lang="en-US" sz="1400" b="0" dirty="0">
                <a:latin typeface="Myriad Pro" panose="020B0503030403020204"/>
                <a:ea typeface="Times New Roman" panose="02020603050405020304" pitchFamily="18" charset="0"/>
                <a:cs typeface="Calibri" panose="020F0502020204030204" pitchFamily="34" charset="0"/>
              </a:rPr>
              <a:t>0 minutes - slide presentation</a:t>
            </a:r>
          </a:p>
          <a:p>
            <a:pPr marL="362480" indent="-362480" algn="just">
              <a:lnSpc>
                <a:spcPct val="107000"/>
              </a:lnSpc>
              <a:spcAft>
                <a:spcPts val="846"/>
              </a:spcAft>
              <a:buFont typeface="Symbol" panose="05050102010706020507" pitchFamily="18" charset="2"/>
              <a:buChar char=""/>
            </a:pPr>
            <a:r>
              <a:rPr lang="en-US" sz="1400" b="0" dirty="0">
                <a:latin typeface="Myriad Pro" panose="020B0503030403020204"/>
                <a:ea typeface="Times New Roman" panose="02020603050405020304" pitchFamily="18" charset="0"/>
                <a:cs typeface="Calibri" panose="020F0502020204030204" pitchFamily="34" charset="0"/>
              </a:rPr>
              <a:t>20-minute - group activity </a:t>
            </a:r>
          </a:p>
          <a:p>
            <a:pPr marL="362480" indent="-362480" algn="just">
              <a:lnSpc>
                <a:spcPct val="107000"/>
              </a:lnSpc>
              <a:spcAft>
                <a:spcPts val="846"/>
              </a:spcAft>
              <a:buFont typeface="Symbol" panose="05050102010706020507" pitchFamily="18" charset="2"/>
              <a:buChar char=""/>
            </a:pPr>
            <a:endParaRPr lang="en-GB" sz="1400" b="1" kern="100" dirty="0">
              <a:effectLst/>
              <a:latin typeface="Myriad Pro" panose="020B0503030403020204"/>
              <a:ea typeface="Aptos" panose="020B0004020202020204" pitchFamily="34" charset="0"/>
              <a:cs typeface="Times New Roman" panose="02020603050405020304" pitchFamily="18" charset="0"/>
            </a:endParaRPr>
          </a:p>
          <a:p>
            <a:pPr>
              <a:lnSpc>
                <a:spcPct val="107000"/>
              </a:lnSpc>
              <a:spcAft>
                <a:spcPts val="800"/>
              </a:spcAft>
            </a:pPr>
            <a:r>
              <a:rPr lang="en-GB" sz="1400" b="1" kern="100" dirty="0">
                <a:effectLst/>
                <a:latin typeface="Myriad Pro" panose="020B0503030403020204"/>
                <a:ea typeface="Aptos" panose="020B0004020202020204" pitchFamily="34" charset="0"/>
                <a:cs typeface="Times New Roman" panose="02020603050405020304" pitchFamily="18" charset="0"/>
              </a:rPr>
              <a:t>Session 3: Breaking Bad News with Sensitivity and Compassion</a:t>
            </a:r>
            <a:endParaRPr lang="en-GB" sz="1400" kern="100" dirty="0">
              <a:effectLst/>
              <a:latin typeface="Myriad Pro" panose="020B0503030403020204"/>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Principles of Breaking Bad News:</a:t>
            </a:r>
            <a:r>
              <a:rPr lang="en-GB" sz="1400" kern="100" dirty="0">
                <a:effectLst/>
                <a:latin typeface="Myriad Pro" panose="020B0503030403020204"/>
                <a:ea typeface="Aptos" panose="020B0004020202020204" pitchFamily="34" charset="0"/>
                <a:cs typeface="Times New Roman" panose="02020603050405020304" pitchFamily="18" charset="0"/>
              </a:rPr>
              <a:t> Guidelines for delivering difficult news with care and compassion.</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400" b="1" kern="100" dirty="0">
                <a:effectLst/>
                <a:latin typeface="Myriad Pro" panose="020B0503030403020204"/>
                <a:ea typeface="Aptos" panose="020B0004020202020204" pitchFamily="34" charset="0"/>
                <a:cs typeface="Times New Roman" panose="02020603050405020304" pitchFamily="18" charset="0"/>
              </a:rPr>
              <a:t>Managing Reactions</a:t>
            </a:r>
            <a:r>
              <a:rPr lang="en-GB" sz="1400" kern="100" dirty="0">
                <a:effectLst/>
                <a:latin typeface="Myriad Pro" panose="020B0503030403020204"/>
                <a:ea typeface="Aptos" panose="020B0004020202020204" pitchFamily="34" charset="0"/>
                <a:cs typeface="Times New Roman" panose="02020603050405020304" pitchFamily="18" charset="0"/>
              </a:rPr>
              <a:t>: Strategies for responding to various emotional reactions from parents.</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Saying Sorry:</a:t>
            </a:r>
            <a:r>
              <a:rPr lang="en-GB" sz="1400" kern="100" dirty="0">
                <a:effectLst/>
                <a:latin typeface="Myriad Pro" panose="020B0503030403020204"/>
                <a:ea typeface="Aptos" panose="020B0004020202020204" pitchFamily="34" charset="0"/>
                <a:cs typeface="Times New Roman" panose="02020603050405020304" pitchFamily="18" charset="0"/>
              </a:rPr>
              <a:t> The importance of acknowledging the loss and expressing genuine empathy.</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Effective and Sensitive Delivery of Bad News:</a:t>
            </a:r>
            <a:r>
              <a:rPr lang="en-GB" sz="1400" kern="100" dirty="0">
                <a:effectLst/>
                <a:latin typeface="Myriad Pro" panose="020B0503030403020204"/>
                <a:ea typeface="Aptos" panose="020B0004020202020204" pitchFamily="34" charset="0"/>
                <a:cs typeface="Times New Roman" panose="02020603050405020304" pitchFamily="18" charset="0"/>
              </a:rPr>
              <a:t> A 3-step process for delivering bad news in a manner that respects the emotional needs of parents.</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GROUP ACTIVITY</a:t>
            </a:r>
            <a:endParaRPr lang="en-GB" sz="1400" kern="100" dirty="0">
              <a:effectLst/>
              <a:latin typeface="Myriad Pro" panose="020B0503030403020204"/>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F435758-5833-19A3-6F23-3F4ADAC03767}"/>
              </a:ext>
            </a:extLst>
          </p:cNvPr>
          <p:cNvSpPr>
            <a:spLocks noGrp="1"/>
          </p:cNvSpPr>
          <p:nvPr>
            <p:ph type="sldNum" sz="quarter" idx="5"/>
          </p:nvPr>
        </p:nvSpPr>
        <p:spPr/>
        <p:txBody>
          <a:bodyPr/>
          <a:lstStyle/>
          <a:p>
            <a:pPr>
              <a:defRPr/>
            </a:pPr>
            <a:fld id="{288114BE-F531-46E3-9AFE-5E095748F341}" type="slidenum">
              <a:rPr lang="en-GB" smtClean="0"/>
              <a:pPr>
                <a:defRPr/>
              </a:pPr>
              <a:t>11</a:t>
            </a:fld>
            <a:endParaRPr lang="en-GB"/>
          </a:p>
        </p:txBody>
      </p:sp>
    </p:spTree>
    <p:extLst>
      <p:ext uri="{BB962C8B-B14F-4D97-AF65-F5344CB8AC3E}">
        <p14:creationId xmlns:p14="http://schemas.microsoft.com/office/powerpoint/2010/main" val="222949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30200"/>
            <a:ext cx="1279525" cy="720725"/>
          </a:xfrm>
        </p:spPr>
      </p:sp>
      <p:sp>
        <p:nvSpPr>
          <p:cNvPr id="3" name="Notes Placeholder 2"/>
          <p:cNvSpPr>
            <a:spLocks noGrp="1"/>
          </p:cNvSpPr>
          <p:nvPr>
            <p:ph type="body" idx="1"/>
          </p:nvPr>
        </p:nvSpPr>
        <p:spPr>
          <a:xfrm>
            <a:off x="546100" y="1339850"/>
            <a:ext cx="5486400" cy="6864350"/>
          </a:xfrm>
        </p:spPr>
        <p:txBody>
          <a:bodyPr/>
          <a:lstStyle/>
          <a:p>
            <a:pPr algn="l"/>
            <a:endParaRPr lang="en-US" sz="1400" b="0" i="0" dirty="0">
              <a:solidFill>
                <a:srgbClr val="0D0D0D"/>
              </a:solidFill>
              <a:effectLst/>
              <a:highlight>
                <a:srgbClr val="FFFFFF"/>
              </a:highlight>
              <a:latin typeface="Myriad Pro" panose="020B0503030403020204"/>
            </a:endParaRPr>
          </a:p>
          <a:p>
            <a:pPr algn="l"/>
            <a:endParaRPr lang="en-US" sz="1400" b="0" i="0" dirty="0">
              <a:solidFill>
                <a:srgbClr val="0D0D0D"/>
              </a:solidFill>
              <a:effectLst/>
              <a:highlight>
                <a:srgbClr val="FFFFFF"/>
              </a:highlight>
              <a:latin typeface="Myriad Pro" panose="020B0503030403020204"/>
            </a:endParaRPr>
          </a:p>
          <a:p>
            <a:pPr algn="l"/>
            <a:r>
              <a:rPr lang="en-US" sz="2000" b="1" dirty="0"/>
              <a:t>"Do you want the good news or the bad news? </a:t>
            </a:r>
          </a:p>
          <a:p>
            <a:pPr algn="l"/>
            <a:endParaRPr lang="en-US" sz="2000" dirty="0"/>
          </a:p>
          <a:p>
            <a:pPr algn="l"/>
            <a:r>
              <a:rPr lang="en-US" sz="2000" dirty="0"/>
              <a:t>1. The </a:t>
            </a:r>
            <a:r>
              <a:rPr lang="en-US" sz="2000" b="1" dirty="0"/>
              <a:t>bad news about breaking bad news </a:t>
            </a:r>
            <a:r>
              <a:rPr lang="en-US" sz="2000" dirty="0"/>
              <a:t>is that it is never going to be easy. </a:t>
            </a:r>
          </a:p>
          <a:p>
            <a:pPr algn="l"/>
            <a:r>
              <a:rPr lang="en-US" sz="2000" dirty="0"/>
              <a:t>It is always going to be an incredibly difficult situation for all involved.</a:t>
            </a:r>
          </a:p>
          <a:p>
            <a:pPr algn="l"/>
            <a:r>
              <a:rPr lang="en-US" sz="2000" dirty="0"/>
              <a:t>Doing it well is always going to be uncomfortable.</a:t>
            </a:r>
          </a:p>
          <a:p>
            <a:pPr algn="l"/>
            <a:r>
              <a:rPr lang="en-US" sz="2000" dirty="0"/>
              <a:t>But doing it badly can have long-term implications for the family and yourself.</a:t>
            </a:r>
          </a:p>
          <a:p>
            <a:pPr algn="l"/>
            <a:endParaRPr lang="en-US" sz="2000" dirty="0"/>
          </a:p>
          <a:p>
            <a:r>
              <a:rPr lang="en-US" sz="2000" dirty="0"/>
              <a:t>2. </a:t>
            </a:r>
            <a:r>
              <a:rPr lang="en-US" sz="3200" b="1" dirty="0"/>
              <a:t>The Good News</a:t>
            </a:r>
            <a:r>
              <a:rPr lang="en-US" sz="3200" dirty="0"/>
              <a:t>:</a:t>
            </a:r>
            <a:br>
              <a:rPr lang="en-US" sz="3200" dirty="0"/>
            </a:br>
            <a:r>
              <a:rPr lang="en-US" sz="3200" dirty="0"/>
              <a:t>By the end of this session, you’ll have some practical tools to help you navigate these conversations with greater confidence and compassion. Doing it well can make a world of difference—for the parents, who will feel supported and cared for in their darkest moments, and for you, as you see the positive impact of your empathy and professionalism.</a:t>
            </a:r>
          </a:p>
          <a:p>
            <a:r>
              <a:rPr lang="en-US" sz="3200" dirty="0"/>
              <a:t>As one parent reflected:</a:t>
            </a:r>
            <a:br>
              <a:rPr lang="en-US" sz="3200" dirty="0"/>
            </a:br>
            <a:r>
              <a:rPr lang="en-US" sz="3200" i="1" dirty="0"/>
              <a:t>"I could see how difficult it was for the healthcare professional, but their compassion showed me they truly cared."</a:t>
            </a:r>
            <a:endParaRPr lang="en-US" sz="3200" dirty="0"/>
          </a:p>
          <a:p>
            <a:pPr algn="l"/>
            <a:endParaRPr lang="en-US" sz="2000" b="1" dirty="0"/>
          </a:p>
          <a:p>
            <a:r>
              <a:rPr lang="en-GB" sz="2000" dirty="0"/>
              <a:t>The bad news about breaking bad news is that it is never easy; doing it well is always an uncomfortable act </a:t>
            </a:r>
          </a:p>
          <a:p>
            <a:r>
              <a:rPr lang="en-GB" sz="2000" dirty="0"/>
              <a:t>(Noble 1991) </a:t>
            </a:r>
            <a:r>
              <a:rPr lang="en-US" sz="2000" dirty="0"/>
              <a:t>Are nurses good patient educators? Caroline Noble RGN</a:t>
            </a:r>
            <a:endParaRPr lang="en-GB" sz="200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Myriad Pro" panose="020B0503030403020204"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Myriad Pro" panose="020B0503030403020204" pitchFamily="34" charset="0"/>
              <a:ea typeface="ＭＳ Ｐゴシック" charset="-128"/>
              <a:cs typeface="+mn-cs"/>
            </a:endParaRPr>
          </a:p>
        </p:txBody>
      </p:sp>
    </p:spTree>
    <p:extLst>
      <p:ext uri="{BB962C8B-B14F-4D97-AF65-F5344CB8AC3E}">
        <p14:creationId xmlns:p14="http://schemas.microsoft.com/office/powerpoint/2010/main" val="191078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To effectively support parents experiencing difficult situations, healthcare professionals should prioritise compassion, empathy, support, understanding, time, appropriate setting, clarity, and body language. Here's how to apply these principles:</a:t>
            </a:r>
          </a:p>
          <a:p>
            <a:pPr algn="l"/>
            <a:endParaRPr lang="en-US" b="0" i="0" dirty="0">
              <a:solidFill>
                <a:srgbClr val="0D0D0D"/>
              </a:solidFill>
              <a:effectLst/>
              <a:highlight>
                <a:srgbClr val="FFFFFF"/>
              </a:highlight>
              <a:latin typeface="Söhne"/>
            </a:endParaRPr>
          </a:p>
          <a:p>
            <a:pPr algn="l">
              <a:buFont typeface="+mj-lt"/>
              <a:buAutoNum type="arabicPeriod"/>
            </a:pPr>
            <a:r>
              <a:rPr lang="en-US" b="1" i="0" dirty="0">
                <a:solidFill>
                  <a:srgbClr val="0D0D0D"/>
                </a:solidFill>
                <a:effectLst/>
                <a:highlight>
                  <a:srgbClr val="FFFFFF"/>
                </a:highlight>
                <a:latin typeface="Söhne"/>
              </a:rPr>
              <a:t>Compassion and Empathy</a:t>
            </a:r>
            <a:r>
              <a:rPr lang="en-US" b="0" i="0" dirty="0">
                <a:solidFill>
                  <a:srgbClr val="0D0D0D"/>
                </a:solidFill>
                <a:effectLst/>
                <a:highlight>
                  <a:srgbClr val="FFFFFF"/>
                </a:highlight>
                <a:latin typeface="Söhne"/>
              </a:rPr>
              <a:t>: Be warm, genuine, and use sensitive language to convey empathy and understanding towards parents.</a:t>
            </a:r>
          </a:p>
          <a:p>
            <a:pPr algn="l">
              <a:buFont typeface="+mj-lt"/>
              <a:buAutoNum type="arabicPeriod"/>
            </a:pPr>
            <a:r>
              <a:rPr lang="en-US" b="1" i="0" dirty="0">
                <a:solidFill>
                  <a:srgbClr val="0D0D0D"/>
                </a:solidFill>
                <a:effectLst/>
                <a:highlight>
                  <a:srgbClr val="FFFFFF"/>
                </a:highlight>
                <a:latin typeface="Söhne"/>
              </a:rPr>
              <a:t>Support</a:t>
            </a:r>
            <a:r>
              <a:rPr lang="en-US" b="0" i="0" dirty="0">
                <a:solidFill>
                  <a:srgbClr val="0D0D0D"/>
                </a:solidFill>
                <a:effectLst/>
                <a:highlight>
                  <a:srgbClr val="FFFFFF"/>
                </a:highlight>
                <a:latin typeface="Söhne"/>
              </a:rPr>
              <a:t>: Assess if parents are alone and inquire about available support resources. If needed, consider reaching out to someone for additional assistance or support.</a:t>
            </a:r>
          </a:p>
          <a:p>
            <a:pPr algn="l">
              <a:buFont typeface="+mj-lt"/>
              <a:buAutoNum type="arabicPeriod"/>
            </a:pPr>
            <a:r>
              <a:rPr lang="en-US" b="1" i="0" dirty="0">
                <a:solidFill>
                  <a:srgbClr val="0D0D0D"/>
                </a:solidFill>
                <a:effectLst/>
                <a:highlight>
                  <a:srgbClr val="FFFFFF"/>
                </a:highlight>
                <a:latin typeface="Söhne"/>
              </a:rPr>
              <a:t>Understanding</a:t>
            </a:r>
            <a:r>
              <a:rPr lang="en-US" b="0" i="0" dirty="0">
                <a:solidFill>
                  <a:srgbClr val="0D0D0D"/>
                </a:solidFill>
                <a:effectLst/>
                <a:highlight>
                  <a:srgbClr val="FFFFFF"/>
                </a:highlight>
                <a:latin typeface="Söhne"/>
              </a:rPr>
              <a:t>: Recognize the diversity of interpretations and neurodiverse needs among parents. Tailor communication and support strategies accordingly.</a:t>
            </a:r>
          </a:p>
          <a:p>
            <a:pPr algn="l">
              <a:buFont typeface="+mj-lt"/>
              <a:buAutoNum type="arabicPeriod"/>
            </a:pPr>
            <a:r>
              <a:rPr lang="en-US" b="1" i="0" dirty="0">
                <a:solidFill>
                  <a:srgbClr val="0D0D0D"/>
                </a:solidFill>
                <a:effectLst/>
                <a:highlight>
                  <a:srgbClr val="FFFFFF"/>
                </a:highlight>
                <a:latin typeface="Söhne"/>
              </a:rPr>
              <a:t>Time</a:t>
            </a:r>
            <a:r>
              <a:rPr lang="en-US" b="0" i="0" dirty="0">
                <a:solidFill>
                  <a:srgbClr val="0D0D0D"/>
                </a:solidFill>
                <a:effectLst/>
                <a:highlight>
                  <a:srgbClr val="FFFFFF"/>
                </a:highlight>
                <a:latin typeface="Söhne"/>
              </a:rPr>
              <a:t>: Allow parents sufficient time and space to process their emotions and thoughts. Avoid rushing or pressuring them to make decisions.</a:t>
            </a:r>
          </a:p>
          <a:p>
            <a:pPr algn="l">
              <a:buFont typeface="+mj-lt"/>
              <a:buAutoNum type="arabicPeriod"/>
            </a:pPr>
            <a:r>
              <a:rPr lang="en-US" b="1" i="0" dirty="0">
                <a:solidFill>
                  <a:srgbClr val="0D0D0D"/>
                </a:solidFill>
                <a:effectLst/>
                <a:highlight>
                  <a:srgbClr val="FFFFFF"/>
                </a:highlight>
                <a:latin typeface="Söhne"/>
              </a:rPr>
              <a:t>Setting</a:t>
            </a:r>
            <a:r>
              <a:rPr lang="en-US" b="0" i="0" dirty="0">
                <a:solidFill>
                  <a:srgbClr val="0D0D0D"/>
                </a:solidFill>
                <a:effectLst/>
                <a:highlight>
                  <a:srgbClr val="FFFFFF"/>
                </a:highlight>
                <a:latin typeface="Söhne"/>
              </a:rPr>
              <a:t>: Select an appropriate and comfortable setting for discussions, ensuring privacy and </a:t>
            </a:r>
            <a:r>
              <a:rPr lang="en-US" b="0" i="0" dirty="0" err="1">
                <a:solidFill>
                  <a:srgbClr val="0D0D0D"/>
                </a:solidFill>
                <a:effectLst/>
                <a:highlight>
                  <a:srgbClr val="FFFFFF"/>
                </a:highlight>
                <a:latin typeface="Söhne"/>
              </a:rPr>
              <a:t>minimising</a:t>
            </a:r>
            <a:r>
              <a:rPr lang="en-US" b="0" i="0" dirty="0">
                <a:solidFill>
                  <a:srgbClr val="0D0D0D"/>
                </a:solidFill>
                <a:effectLst/>
                <a:highlight>
                  <a:srgbClr val="FFFFFF"/>
                </a:highlight>
                <a:latin typeface="Söhne"/>
              </a:rPr>
              <a:t> distractions.</a:t>
            </a:r>
          </a:p>
          <a:p>
            <a:pPr algn="l">
              <a:buFont typeface="+mj-lt"/>
              <a:buAutoNum type="arabicPeriod"/>
            </a:pPr>
            <a:r>
              <a:rPr lang="en-US" b="1" i="0" dirty="0">
                <a:solidFill>
                  <a:srgbClr val="0D0D0D"/>
                </a:solidFill>
                <a:effectLst/>
                <a:highlight>
                  <a:srgbClr val="FFFFFF"/>
                </a:highlight>
                <a:latin typeface="Söhne"/>
              </a:rPr>
              <a:t>Clarity</a:t>
            </a:r>
            <a:r>
              <a:rPr lang="en-US" b="0" i="0" dirty="0">
                <a:solidFill>
                  <a:srgbClr val="0D0D0D"/>
                </a:solidFill>
                <a:effectLst/>
                <a:highlight>
                  <a:srgbClr val="FFFFFF"/>
                </a:highlight>
                <a:latin typeface="Söhne"/>
              </a:rPr>
              <a:t>: Be clear, open, and honest in communication with parents, providing information in a straightforward manner while acknowledging the emotional sensitivity of the situation.</a:t>
            </a:r>
          </a:p>
          <a:p>
            <a:pPr algn="l">
              <a:buFont typeface="+mj-lt"/>
              <a:buAutoNum type="arabicPeriod"/>
            </a:pPr>
            <a:r>
              <a:rPr lang="en-US" b="1" i="0" dirty="0">
                <a:solidFill>
                  <a:srgbClr val="0D0D0D"/>
                </a:solidFill>
                <a:effectLst/>
                <a:highlight>
                  <a:srgbClr val="FFFFFF"/>
                </a:highlight>
                <a:latin typeface="Söhne"/>
              </a:rPr>
              <a:t>Body Language</a:t>
            </a:r>
            <a:r>
              <a:rPr lang="en-US" b="0" i="0" dirty="0">
                <a:solidFill>
                  <a:srgbClr val="0D0D0D"/>
                </a:solidFill>
                <a:effectLst/>
                <a:highlight>
                  <a:srgbClr val="FFFFFF"/>
                </a:highlight>
                <a:latin typeface="Söhne"/>
              </a:rPr>
              <a:t>: Use non-verbal cues such as maintaining eye contact and sitting down to convey attentiveness, respect, and openness.</a:t>
            </a:r>
          </a:p>
          <a:p>
            <a:pPr algn="l"/>
            <a:endParaRPr lang="en-US" b="0" i="0" dirty="0">
              <a:solidFill>
                <a:srgbClr val="0D0D0D"/>
              </a:solidFill>
              <a:effectLst/>
              <a:highlight>
                <a:srgbClr val="FFFFFF"/>
              </a:highlight>
              <a:latin typeface="Söhne"/>
            </a:endParaRPr>
          </a:p>
          <a:p>
            <a:pPr algn="l"/>
            <a:r>
              <a:rPr lang="en-US" b="0" i="0" dirty="0">
                <a:solidFill>
                  <a:srgbClr val="0D0D0D"/>
                </a:solidFill>
                <a:effectLst/>
                <a:highlight>
                  <a:srgbClr val="FFFFFF"/>
                </a:highlight>
                <a:latin typeface="Söhne"/>
              </a:rPr>
              <a:t>Remember that applying these principles may be challenging, especially in emotionally charged situations. Confidence in implementing them comes with experience. Consider using these principles as a basis for reflection and debrief exercises to enhance practice and self-awareness.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Myriad Pro" panose="020B0503030403020204"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GB" sz="1200" b="0" i="0" u="none" strike="noStrike" kern="1200" cap="none" spc="0" normalizeH="0" baseline="0" noProof="0">
              <a:ln>
                <a:noFill/>
              </a:ln>
              <a:solidFill>
                <a:srgbClr val="000000"/>
              </a:solidFill>
              <a:effectLst/>
              <a:uLnTx/>
              <a:uFillTx/>
              <a:latin typeface="Myriad Pro" panose="020B0503030403020204" pitchFamily="34" charset="0"/>
              <a:ea typeface="ＭＳ Ｐゴシック" charset="-128"/>
              <a:cs typeface="+mn-cs"/>
            </a:endParaRPr>
          </a:p>
        </p:txBody>
      </p:sp>
    </p:spTree>
    <p:extLst>
      <p:ext uri="{BB962C8B-B14F-4D97-AF65-F5344CB8AC3E}">
        <p14:creationId xmlns:p14="http://schemas.microsoft.com/office/powerpoint/2010/main" val="970447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9A54A6-8BE8-483F-A8B8-645933BA0A8A}" type="slidenum">
              <a:rPr lang="en-GB" smtClean="0"/>
              <a:t>14</a:t>
            </a:fld>
            <a:endParaRPr lang="en-GB"/>
          </a:p>
        </p:txBody>
      </p:sp>
    </p:spTree>
    <p:extLst>
      <p:ext uri="{BB962C8B-B14F-4D97-AF65-F5344CB8AC3E}">
        <p14:creationId xmlns:p14="http://schemas.microsoft.com/office/powerpoint/2010/main" val="3545043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09A54A6-8BE8-483F-A8B8-645933BA0A8A}" type="slidenum">
              <a:rPr lang="en-GB" smtClean="0"/>
              <a:t>16</a:t>
            </a:fld>
            <a:endParaRPr lang="en-GB"/>
          </a:p>
        </p:txBody>
      </p:sp>
    </p:spTree>
    <p:extLst>
      <p:ext uri="{BB962C8B-B14F-4D97-AF65-F5344CB8AC3E}">
        <p14:creationId xmlns:p14="http://schemas.microsoft.com/office/powerpoint/2010/main" val="37218501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675" y="703263"/>
            <a:ext cx="3200400" cy="1800225"/>
          </a:xfrm>
          <a:prstGeom prst="rect">
            <a:avLst/>
          </a:prstGeom>
        </p:spPr>
      </p:sp>
      <p:sp>
        <p:nvSpPr>
          <p:cNvPr id="3" name="Notes Placeholder 2"/>
          <p:cNvSpPr>
            <a:spLocks noGrp="1"/>
          </p:cNvSpPr>
          <p:nvPr>
            <p:ph type="body" idx="1"/>
          </p:nvPr>
        </p:nvSpPr>
        <p:spPr>
          <a:xfrm>
            <a:off x="685800" y="2771774"/>
            <a:ext cx="5486400" cy="3600451"/>
          </a:xfrm>
        </p:spPr>
        <p:txBody>
          <a:bodyPr/>
          <a:lstStyle/>
          <a:p>
            <a:endParaRPr lang="en-US" dirty="0"/>
          </a:p>
          <a:p>
            <a:pPr marL="171450" indent="-171450">
              <a:buFont typeface="Arial" panose="020B0604020202020204" pitchFamily="34" charset="0"/>
              <a:buChar char="•"/>
            </a:pPr>
            <a:r>
              <a:rPr lang="en-US" dirty="0"/>
              <a:t>Understanding the difference between sympathy and empathy is important when helping parents who are grieving.</a:t>
            </a:r>
          </a:p>
          <a:p>
            <a:pPr marL="171450" indent="-171450">
              <a:buFont typeface="Arial" panose="020B0604020202020204" pitchFamily="34" charset="0"/>
              <a:buChar char="•"/>
            </a:pPr>
            <a:r>
              <a:rPr lang="en-US" dirty="0"/>
              <a:t>Sympathy means feeling sorry for someone else's loss, which keeps your feelings separate from the grieving person. </a:t>
            </a:r>
          </a:p>
          <a:p>
            <a:pPr marL="171450" indent="-171450">
              <a:buFont typeface="Arial" panose="020B0604020202020204" pitchFamily="34" charset="0"/>
              <a:buChar char="•"/>
            </a:pPr>
            <a:r>
              <a:rPr lang="en-US" dirty="0"/>
              <a:t>This can make parents feel alone and disconnected, as they might not get the support they need.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On the other hand, empathy involves really understanding and sharing how someone else feels. </a:t>
            </a:r>
          </a:p>
          <a:p>
            <a:pPr marL="171450" indent="-171450">
              <a:buFont typeface="Arial" panose="020B0604020202020204" pitchFamily="34" charset="0"/>
              <a:buChar char="•"/>
            </a:pPr>
            <a:r>
              <a:rPr lang="en-US" dirty="0"/>
              <a:t>This allows the supporter to be kind and helpful without getting overwhelmed by their own emotions. </a:t>
            </a:r>
          </a:p>
          <a:p>
            <a:pPr marL="171450" indent="-171450">
              <a:buFont typeface="Arial" panose="020B0604020202020204" pitchFamily="34" charset="0"/>
              <a:buChar char="•"/>
            </a:pPr>
            <a:r>
              <a:rPr lang="en-US" dirty="0"/>
              <a:t>By showing empathy, grieving parents can feel more understood and less alone, creating a connection that helps ease their anxiety and encourages them to share their thoughts and feelings.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r>
              <a:rPr lang="en-US" dirty="0"/>
              <a:t>Fostering empathy in our interactions with bereaved parents is essential for their healing. By prioritizing empathy over sympathy, we can significantly improve their experience during this challenging time.</a:t>
            </a:r>
          </a:p>
        </p:txBody>
      </p:sp>
      <p:sp>
        <p:nvSpPr>
          <p:cNvPr id="4" name="Slide Number Placeholder 3"/>
          <p:cNvSpPr>
            <a:spLocks noGrp="1"/>
          </p:cNvSpPr>
          <p:nvPr>
            <p:ph type="sldNum" sz="quarter" idx="5"/>
          </p:nvPr>
        </p:nvSpPr>
        <p:spPr>
          <a:xfrm>
            <a:off x="4022306" y="8917178"/>
            <a:ext cx="3078513" cy="469799"/>
          </a:xfrm>
          <a:prstGeom prst="rect">
            <a:avLst/>
          </a:prstGeom>
        </p:spPr>
        <p:txBody>
          <a:bodyPr/>
          <a:lstStyle/>
          <a:p>
            <a:pPr>
              <a:defRPr/>
            </a:pPr>
            <a:fld id="{288114BE-F531-46E3-9AFE-5E095748F341}" type="slidenum">
              <a:rPr lang="en-GB" smtClean="0"/>
              <a:pPr>
                <a:defRPr/>
              </a:pPr>
              <a:t>21</a:t>
            </a:fld>
            <a:endParaRPr lang="en-GB"/>
          </a:p>
        </p:txBody>
      </p:sp>
    </p:spTree>
    <p:extLst>
      <p:ext uri="{BB962C8B-B14F-4D97-AF65-F5344CB8AC3E}">
        <p14:creationId xmlns:p14="http://schemas.microsoft.com/office/powerpoint/2010/main" val="3918010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5900"/>
            <a:ext cx="1279525" cy="720725"/>
          </a:xfrm>
        </p:spPr>
      </p:sp>
      <p:sp>
        <p:nvSpPr>
          <p:cNvPr id="3" name="Notes Placeholder 2"/>
          <p:cNvSpPr>
            <a:spLocks noGrp="1"/>
          </p:cNvSpPr>
          <p:nvPr>
            <p:ph type="body" idx="1"/>
          </p:nvPr>
        </p:nvSpPr>
        <p:spPr>
          <a:xfrm>
            <a:off x="685800" y="1009650"/>
            <a:ext cx="5969000" cy="7918450"/>
          </a:xfrm>
        </p:spPr>
        <p:txBody>
          <a:bodyPr/>
          <a:lstStyle/>
          <a:p>
            <a:r>
              <a:rPr lang="en-US" sz="2000" b="1" dirty="0"/>
              <a:t>The Power of Pausing in Healthcare Conversations</a:t>
            </a:r>
            <a:endParaRPr lang="en-US" sz="2000" dirty="0"/>
          </a:p>
          <a:p>
            <a:r>
              <a:rPr lang="en-US" sz="2000" dirty="0"/>
              <a:t>For healthcare professionals, pausing is a vital tool when having sensitive conversations with parents experiencing pregnancy loss or the death of a baby. Viktor Frankl’s idea of the "pause" provides valuable guidance for offering compassionate and effective support.</a:t>
            </a:r>
          </a:p>
          <a:p>
            <a:endParaRPr lang="en-US" sz="3200" dirty="0"/>
          </a:p>
          <a:p>
            <a:r>
              <a:rPr lang="en-US" sz="4400" b="1" dirty="0"/>
              <a:t>The Power and Benefits of Pausing in Healthcare Conversations</a:t>
            </a:r>
          </a:p>
          <a:p>
            <a:endParaRPr lang="en-US" sz="4400" b="1" dirty="0"/>
          </a:p>
          <a:p>
            <a:r>
              <a:rPr lang="en-US" sz="4400" b="1" dirty="0"/>
              <a:t>The Power of the Pause</a:t>
            </a:r>
            <a:endParaRPr lang="en-US" sz="4400" dirty="0"/>
          </a:p>
          <a:p>
            <a:pPr marL="571500" indent="-571500">
              <a:buFont typeface="Arial" panose="020B0604020202020204" pitchFamily="34" charset="0"/>
              <a:buChar char="•"/>
            </a:pPr>
            <a:r>
              <a:rPr lang="en-US" sz="4400" dirty="0"/>
              <a:t>A critical tool for healthcare professionals in sensitive conversations with bereaved parents.</a:t>
            </a:r>
          </a:p>
          <a:p>
            <a:pPr marL="571500" indent="-571500">
              <a:buFont typeface="Arial" panose="020B0604020202020204" pitchFamily="34" charset="0"/>
              <a:buChar char="•"/>
            </a:pPr>
            <a:r>
              <a:rPr lang="en-US" sz="4400" dirty="0"/>
              <a:t>Inspired by Viktor Frankl’s philosophy, the pause offers the freedom to choose your response, helping you grow as both a professional and a person.</a:t>
            </a:r>
          </a:p>
          <a:p>
            <a:pPr marL="571500" indent="-571500">
              <a:buFont typeface="Arial" panose="020B0604020202020204" pitchFamily="34" charset="0"/>
              <a:buChar char="•"/>
            </a:pPr>
            <a:r>
              <a:rPr lang="en-US" sz="4400" b="1" dirty="0"/>
              <a:t>Growth</a:t>
            </a:r>
            <a:r>
              <a:rPr lang="en-US" sz="4400" dirty="0"/>
              <a:t>: A pause allows space to reflect and respond thoughtfully, building empathy and emotional resilience.</a:t>
            </a:r>
          </a:p>
          <a:p>
            <a:pPr marL="571500" indent="-571500">
              <a:buFont typeface="Arial" panose="020B0604020202020204" pitchFamily="34" charset="0"/>
              <a:buChar char="•"/>
            </a:pPr>
            <a:r>
              <a:rPr lang="en-US" sz="4400" b="1" dirty="0"/>
              <a:t>Freedom</a:t>
            </a:r>
            <a:r>
              <a:rPr lang="en-US" sz="4400" dirty="0"/>
              <a:t>: It empowers you to choose your response based on your values and the needs of the parent, fostering compassionate care.</a:t>
            </a:r>
          </a:p>
          <a:p>
            <a:endParaRPr lang="en-US" sz="4400" b="1" dirty="0"/>
          </a:p>
          <a:p>
            <a:r>
              <a:rPr lang="en-US" sz="4400" b="1" dirty="0"/>
              <a:t>Benefits of Pausing</a:t>
            </a:r>
            <a:endParaRPr lang="en-US" sz="4400" dirty="0"/>
          </a:p>
          <a:p>
            <a:pPr marL="571500" indent="-571500">
              <a:buFont typeface="Arial" panose="020B0604020202020204" pitchFamily="34" charset="0"/>
              <a:buChar char="•"/>
            </a:pPr>
            <a:r>
              <a:rPr lang="en-US" sz="4400" b="1" dirty="0"/>
              <a:t>Compassionate Space</a:t>
            </a:r>
            <a:r>
              <a:rPr lang="en-US" sz="4400" dirty="0"/>
              <a:t>: Creates a space for thoughtful, caring responses.</a:t>
            </a:r>
          </a:p>
          <a:p>
            <a:pPr marL="571500" indent="-571500">
              <a:buFont typeface="Arial" panose="020B0604020202020204" pitchFamily="34" charset="0"/>
              <a:buChar char="•"/>
            </a:pPr>
            <a:r>
              <a:rPr lang="en-US" sz="4400" b="1" dirty="0"/>
              <a:t>Calms Emotional Responses</a:t>
            </a:r>
            <a:r>
              <a:rPr lang="en-US" sz="4400" dirty="0"/>
              <a:t>: Allows you to manage emotions and avoid impulsive reactions.</a:t>
            </a:r>
          </a:p>
          <a:p>
            <a:pPr marL="571500" indent="-571500">
              <a:buFont typeface="Arial" panose="020B0604020202020204" pitchFamily="34" charset="0"/>
              <a:buChar char="•"/>
            </a:pPr>
            <a:r>
              <a:rPr lang="en-US" sz="4400" b="1" dirty="0"/>
              <a:t>Supports Thoughtful Responses</a:t>
            </a:r>
            <a:r>
              <a:rPr lang="en-US" sz="4400" dirty="0"/>
              <a:t>: Enables you to choose words that are empathetic and supportive.</a:t>
            </a:r>
          </a:p>
          <a:p>
            <a:pPr marL="571500" indent="-571500">
              <a:buFont typeface="Arial" panose="020B0604020202020204" pitchFamily="34" charset="0"/>
              <a:buChar char="•"/>
            </a:pPr>
            <a:r>
              <a:rPr lang="en-US" sz="4400" b="1" dirty="0"/>
              <a:t>Builds Trust</a:t>
            </a:r>
            <a:r>
              <a:rPr lang="en-US" sz="4400" dirty="0"/>
              <a:t>: A well-timed pause shows active listening, reassuring grieving parents they are being heard.</a:t>
            </a:r>
          </a:p>
          <a:p>
            <a:endParaRPr lang="en-US" sz="3200" dirty="0"/>
          </a:p>
          <a:p>
            <a:endParaRPr lang="en-US" sz="2000" dirty="0"/>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22</a:t>
            </a:fld>
            <a:endParaRPr lang="en-GB"/>
          </a:p>
        </p:txBody>
      </p:sp>
    </p:spTree>
    <p:extLst>
      <p:ext uri="{BB962C8B-B14F-4D97-AF65-F5344CB8AC3E}">
        <p14:creationId xmlns:p14="http://schemas.microsoft.com/office/powerpoint/2010/main" val="1517019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47E19-2E15-08C6-E872-5B0CAB1AC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B52ED-A2C7-6F53-033B-A5E55C2407B4}"/>
              </a:ext>
            </a:extLst>
          </p:cNvPr>
          <p:cNvSpPr>
            <a:spLocks noGrp="1" noRot="1" noChangeAspect="1"/>
          </p:cNvSpPr>
          <p:nvPr>
            <p:ph type="sldImg"/>
          </p:nvPr>
        </p:nvSpPr>
        <p:spPr>
          <a:xfrm>
            <a:off x="685800" y="215900"/>
            <a:ext cx="1279525" cy="720725"/>
          </a:xfrm>
        </p:spPr>
      </p:sp>
      <p:sp>
        <p:nvSpPr>
          <p:cNvPr id="3" name="Notes Placeholder 2">
            <a:extLst>
              <a:ext uri="{FF2B5EF4-FFF2-40B4-BE49-F238E27FC236}">
                <a16:creationId xmlns:a16="http://schemas.microsoft.com/office/drawing/2014/main" id="{83377D50-2743-D1D3-DA79-E0988F2F52A7}"/>
              </a:ext>
            </a:extLst>
          </p:cNvPr>
          <p:cNvSpPr>
            <a:spLocks noGrp="1"/>
          </p:cNvSpPr>
          <p:nvPr>
            <p:ph type="body" idx="1"/>
          </p:nvPr>
        </p:nvSpPr>
        <p:spPr>
          <a:xfrm>
            <a:off x="685800" y="1009650"/>
            <a:ext cx="5969000" cy="7918450"/>
          </a:xfrm>
        </p:spPr>
        <p:txBody>
          <a:bodyPr/>
          <a:lstStyle/>
          <a:p>
            <a:pPr algn="l"/>
            <a:endParaRPr lang="en-US" sz="1400" b="0" i="0" dirty="0">
              <a:solidFill>
                <a:srgbClr val="0D0D0D"/>
              </a:solidFill>
              <a:effectLst/>
              <a:highlight>
                <a:srgbClr val="FFFFFF"/>
              </a:highlight>
              <a:latin typeface="Myriad Pro Light"/>
            </a:endParaRPr>
          </a:p>
          <a:p>
            <a:pPr algn="l"/>
            <a:r>
              <a:rPr lang="en-US" sz="1400" b="1" i="0" dirty="0">
                <a:solidFill>
                  <a:srgbClr val="0D0D0D"/>
                </a:solidFill>
                <a:effectLst/>
                <a:highlight>
                  <a:srgbClr val="FFFFFF"/>
                </a:highlight>
                <a:latin typeface="Myriad Pro Light"/>
              </a:rPr>
              <a:t>Practical Steps for Implementing the Pause: </a:t>
            </a:r>
          </a:p>
          <a:p>
            <a:pPr algn="l"/>
            <a:endParaRPr lang="en-US" sz="1400" b="1" i="0" dirty="0">
              <a:solidFill>
                <a:srgbClr val="0D0D0D"/>
              </a:solidFill>
              <a:effectLst/>
              <a:highlight>
                <a:srgbClr val="FFFFFF"/>
              </a:highlight>
              <a:latin typeface="Myriad Pro Light"/>
            </a:endParaRPr>
          </a:p>
          <a:p>
            <a:pPr marL="342900" indent="-342900" algn="l">
              <a:buFont typeface="+mj-lt"/>
              <a:buAutoNum type="arabicPeriod"/>
            </a:pPr>
            <a:r>
              <a:rPr lang="en-US" sz="1400" b="1" i="0" dirty="0">
                <a:solidFill>
                  <a:srgbClr val="0D0D0D"/>
                </a:solidFill>
                <a:effectLst/>
                <a:highlight>
                  <a:srgbClr val="FFFFFF"/>
                </a:highlight>
                <a:latin typeface="Myriad Pro Light"/>
              </a:rPr>
              <a:t>Take Deep Breaths:</a:t>
            </a:r>
            <a:r>
              <a:rPr lang="en-US" sz="1400" b="0" i="0" dirty="0">
                <a:solidFill>
                  <a:srgbClr val="0D0D0D"/>
                </a:solidFill>
                <a:effectLst/>
                <a:highlight>
                  <a:srgbClr val="FFFFFF"/>
                </a:highlight>
                <a:latin typeface="Myriad Pro Light" panose="020B0403030403020204"/>
              </a:rPr>
              <a:t> Before responding, take a few deep breaths to calm your mind and body.</a:t>
            </a:r>
          </a:p>
          <a:p>
            <a:pPr marL="342900" indent="-342900" algn="l">
              <a:buFont typeface="+mj-lt"/>
              <a:buAutoNum type="arabicPeriod"/>
            </a:pPr>
            <a:endParaRPr lang="en-US" sz="1400" b="0" i="0" dirty="0">
              <a:solidFill>
                <a:srgbClr val="0D0D0D"/>
              </a:solidFill>
              <a:effectLst/>
              <a:highlight>
                <a:srgbClr val="FFFFFF"/>
              </a:highlight>
              <a:latin typeface="Myriad Pro Light" panose="020B0403030403020204"/>
            </a:endParaRPr>
          </a:p>
          <a:p>
            <a:pPr marL="342900" indent="-342900" algn="l">
              <a:buFont typeface="+mj-lt"/>
              <a:buAutoNum type="arabicPeriod"/>
            </a:pPr>
            <a:r>
              <a:rPr lang="en-US" sz="1400" b="1" i="0" dirty="0">
                <a:solidFill>
                  <a:srgbClr val="0D0D0D"/>
                </a:solidFill>
                <a:effectLst/>
                <a:highlight>
                  <a:srgbClr val="FFFFFF"/>
                </a:highlight>
                <a:latin typeface="Myriad Pro Light"/>
              </a:rPr>
              <a:t>Listen Actively:</a:t>
            </a:r>
            <a:r>
              <a:rPr lang="en-US" sz="1400" b="0" i="0" dirty="0">
                <a:solidFill>
                  <a:srgbClr val="0D0D0D"/>
                </a:solidFill>
                <a:effectLst/>
                <a:highlight>
                  <a:srgbClr val="FFFFFF"/>
                </a:highlight>
                <a:latin typeface="Myriad Pro Light" panose="020B0403030403020204"/>
              </a:rPr>
              <a:t> Focus on truly listening to the parents without planning your response while they are speaking.</a:t>
            </a:r>
          </a:p>
          <a:p>
            <a:pPr marL="342900" indent="-342900" algn="l">
              <a:buFont typeface="+mj-lt"/>
              <a:buAutoNum type="arabicPeriod"/>
            </a:pPr>
            <a:endParaRPr lang="en-US" sz="1400" b="0" i="0" dirty="0">
              <a:solidFill>
                <a:srgbClr val="0D0D0D"/>
              </a:solidFill>
              <a:effectLst/>
              <a:highlight>
                <a:srgbClr val="FFFFFF"/>
              </a:highlight>
              <a:latin typeface="Myriad Pro Light" panose="020B0403030403020204"/>
            </a:endParaRPr>
          </a:p>
          <a:p>
            <a:pPr marL="342900" indent="-342900" algn="l">
              <a:buFont typeface="+mj-lt"/>
              <a:buAutoNum type="arabicPeriod"/>
            </a:pPr>
            <a:r>
              <a:rPr lang="en-US" sz="1400" b="1" i="0" dirty="0">
                <a:solidFill>
                  <a:srgbClr val="0D0D0D"/>
                </a:solidFill>
                <a:effectLst/>
                <a:highlight>
                  <a:srgbClr val="FFFFFF"/>
                </a:highlight>
                <a:latin typeface="Myriad Pro Light"/>
              </a:rPr>
              <a:t>Reflect Before Responding:</a:t>
            </a:r>
            <a:r>
              <a:rPr lang="en-US" sz="1400" b="0" i="0" dirty="0">
                <a:solidFill>
                  <a:srgbClr val="0D0D0D"/>
                </a:solidFill>
                <a:effectLst/>
                <a:highlight>
                  <a:srgbClr val="FFFFFF"/>
                </a:highlight>
                <a:latin typeface="Myriad Pro Light" panose="020B0403030403020204"/>
              </a:rPr>
              <a:t> Allow a moment of silence after they have spoken to reflect on their words and emotions.</a:t>
            </a:r>
          </a:p>
          <a:p>
            <a:pPr marL="342900" indent="-342900" algn="l">
              <a:buFont typeface="+mj-lt"/>
              <a:buAutoNum type="arabicPeriod"/>
            </a:pPr>
            <a:endParaRPr lang="en-US" sz="1400" b="0" i="0" dirty="0">
              <a:solidFill>
                <a:srgbClr val="0D0D0D"/>
              </a:solidFill>
              <a:effectLst/>
              <a:highlight>
                <a:srgbClr val="FFFFFF"/>
              </a:highlight>
              <a:latin typeface="Myriad Pro Light" panose="020B0403030403020204"/>
            </a:endParaRPr>
          </a:p>
          <a:p>
            <a:pPr marL="342900" indent="-342900" algn="l">
              <a:buFont typeface="+mj-lt"/>
              <a:buAutoNum type="arabicPeriod"/>
            </a:pPr>
            <a:r>
              <a:rPr lang="en-US" sz="1400" b="1" i="0" dirty="0">
                <a:solidFill>
                  <a:srgbClr val="0D0D0D"/>
                </a:solidFill>
                <a:effectLst/>
                <a:highlight>
                  <a:srgbClr val="FFFFFF"/>
                </a:highlight>
                <a:latin typeface="Myriad Pro Light"/>
              </a:rPr>
              <a:t>Validate Emotions:</a:t>
            </a:r>
            <a:r>
              <a:rPr lang="en-US" sz="1400" b="0" i="0" dirty="0">
                <a:solidFill>
                  <a:srgbClr val="0D0D0D"/>
                </a:solidFill>
                <a:effectLst/>
                <a:highlight>
                  <a:srgbClr val="FFFFFF"/>
                </a:highlight>
                <a:latin typeface="Myriad Pro Light" panose="020B0403030403020204"/>
              </a:rPr>
              <a:t> Use the pause to validate the parents’ emotions, acknowledging their pain and loss.</a:t>
            </a:r>
          </a:p>
          <a:p>
            <a:pPr marL="342900" indent="-342900" algn="l">
              <a:buFont typeface="+mj-lt"/>
              <a:buAutoNum type="arabicPeriod"/>
            </a:pPr>
            <a:endParaRPr lang="en-US" sz="1400" b="0" i="0" dirty="0">
              <a:solidFill>
                <a:srgbClr val="0D0D0D"/>
              </a:solidFill>
              <a:effectLst/>
              <a:highlight>
                <a:srgbClr val="FFFFFF"/>
              </a:highlight>
              <a:latin typeface="Myriad Pro Light" panose="020B0403030403020204"/>
            </a:endParaRPr>
          </a:p>
          <a:p>
            <a:pPr marL="342900" indent="-342900" algn="l">
              <a:buFont typeface="+mj-lt"/>
              <a:buAutoNum type="arabicPeriod"/>
            </a:pPr>
            <a:r>
              <a:rPr lang="en-US" sz="1400" b="1" i="0" dirty="0">
                <a:solidFill>
                  <a:srgbClr val="0D0D0D"/>
                </a:solidFill>
                <a:effectLst/>
                <a:highlight>
                  <a:srgbClr val="FFFFFF"/>
                </a:highlight>
                <a:latin typeface="Myriad Pro Light"/>
              </a:rPr>
              <a:t>Choose Words Carefully:</a:t>
            </a:r>
            <a:r>
              <a:rPr lang="en-US" sz="1400" b="0" i="0" dirty="0">
                <a:solidFill>
                  <a:srgbClr val="0D0D0D"/>
                </a:solidFill>
                <a:effectLst/>
                <a:highlight>
                  <a:srgbClr val="FFFFFF"/>
                </a:highlight>
                <a:latin typeface="Myriad Pro Light" panose="020B0403030403020204"/>
              </a:rPr>
              <a:t> Think about your words and their impact before speaking, aiming for empathy and support.</a:t>
            </a:r>
          </a:p>
        </p:txBody>
      </p:sp>
      <p:sp>
        <p:nvSpPr>
          <p:cNvPr id="4" name="Slide Number Placeholder 3">
            <a:extLst>
              <a:ext uri="{FF2B5EF4-FFF2-40B4-BE49-F238E27FC236}">
                <a16:creationId xmlns:a16="http://schemas.microsoft.com/office/drawing/2014/main" id="{E4206F2C-0F00-AB77-967E-8BAA185D2F93}"/>
              </a:ext>
            </a:extLst>
          </p:cNvPr>
          <p:cNvSpPr>
            <a:spLocks noGrp="1"/>
          </p:cNvSpPr>
          <p:nvPr>
            <p:ph type="sldNum" sz="quarter" idx="5"/>
          </p:nvPr>
        </p:nvSpPr>
        <p:spPr/>
        <p:txBody>
          <a:bodyPr/>
          <a:lstStyle/>
          <a:p>
            <a:pPr>
              <a:defRPr/>
            </a:pPr>
            <a:fld id="{288114BE-F531-46E3-9AFE-5E095748F341}" type="slidenum">
              <a:rPr lang="en-GB" smtClean="0"/>
              <a:pPr>
                <a:defRPr/>
              </a:pPr>
              <a:t>23</a:t>
            </a:fld>
            <a:endParaRPr lang="en-GB"/>
          </a:p>
        </p:txBody>
      </p:sp>
    </p:spTree>
    <p:extLst>
      <p:ext uri="{BB962C8B-B14F-4D97-AF65-F5344CB8AC3E}">
        <p14:creationId xmlns:p14="http://schemas.microsoft.com/office/powerpoint/2010/main" val="760019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215900"/>
            <a:ext cx="1279525" cy="720725"/>
          </a:xfrm>
        </p:spPr>
      </p:sp>
      <p:sp>
        <p:nvSpPr>
          <p:cNvPr id="3" name="Notes Placeholder 2"/>
          <p:cNvSpPr>
            <a:spLocks noGrp="1"/>
          </p:cNvSpPr>
          <p:nvPr>
            <p:ph type="body" idx="1"/>
          </p:nvPr>
        </p:nvSpPr>
        <p:spPr>
          <a:xfrm>
            <a:off x="685800" y="1009650"/>
            <a:ext cx="5969000" cy="7918450"/>
          </a:xfrm>
        </p:spPr>
        <p:txBody>
          <a:bodyPr/>
          <a:lstStyle/>
          <a:p>
            <a:pPr>
              <a:buFont typeface="Arial" panose="020B0604020202020204" pitchFamily="34" charset="0"/>
              <a:buNone/>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0" dirty="0">
                <a:latin typeface="Myriad Pro" panose="020B0403030403020204"/>
              </a:rPr>
              <a:t>The impact of implementing the pause: </a:t>
            </a:r>
          </a:p>
          <a:p>
            <a:endParaRPr lang="en-US" dirty="0"/>
          </a:p>
          <a:p>
            <a:r>
              <a:rPr lang="en-US" dirty="0"/>
              <a:t>As a result of implementing these practical steps, the parents are likely to feel:</a:t>
            </a:r>
          </a:p>
          <a:p>
            <a:endParaRPr lang="en-US" dirty="0"/>
          </a:p>
          <a:p>
            <a:pPr>
              <a:buFont typeface="Arial" panose="020B0604020202020204" pitchFamily="34" charset="0"/>
              <a:buChar char="•"/>
            </a:pPr>
            <a:r>
              <a:rPr lang="en-US" b="1" dirty="0"/>
              <a:t>Heard and Understood</a:t>
            </a:r>
            <a:r>
              <a:rPr lang="en-US" dirty="0"/>
              <a:t>: When you actively listen and reflect before responding, parents will feel that their emotions and words are valued. This can make them feel validated in their grief and pain, knowing their experience is being truly understood.</a:t>
            </a:r>
          </a:p>
          <a:p>
            <a:pPr>
              <a:buFont typeface="Arial" panose="020B0604020202020204" pitchFamily="34" charset="0"/>
              <a:buChar char="•"/>
            </a:pPr>
            <a:endParaRPr lang="en-US" dirty="0"/>
          </a:p>
          <a:p>
            <a:pPr>
              <a:buFont typeface="Arial" panose="020B0604020202020204" pitchFamily="34" charset="0"/>
              <a:buChar char="•"/>
            </a:pPr>
            <a:r>
              <a:rPr lang="en-US" b="1" dirty="0"/>
              <a:t>Supported</a:t>
            </a:r>
            <a:r>
              <a:rPr lang="en-US" dirty="0"/>
              <a:t>: The pause, deep breaths, and carefully chosen words create a space for empathy and compassion. Parents will feel supported, as though their emotions are respected and that they are not being rushed or dismissed.</a:t>
            </a:r>
          </a:p>
          <a:p>
            <a:pPr>
              <a:buFont typeface="Arial" panose="020B0604020202020204" pitchFamily="34" charset="0"/>
              <a:buChar char="•"/>
            </a:pPr>
            <a:endParaRPr lang="en-US" dirty="0"/>
          </a:p>
          <a:p>
            <a:pPr>
              <a:buFont typeface="Arial" panose="020B0604020202020204" pitchFamily="34" charset="0"/>
              <a:buChar char="•"/>
            </a:pPr>
            <a:r>
              <a:rPr lang="en-US" b="1" dirty="0"/>
              <a:t>Calmer and Reassured</a:t>
            </a:r>
            <a:r>
              <a:rPr lang="en-US" dirty="0"/>
              <a:t>: By taking a moment to reflect and choosing words thoughtfully, you show patience and care. This can help parents feel more at ease and less overwhelmed, knowing that their feelings are being met with a thoughtful and measured response.</a:t>
            </a:r>
          </a:p>
          <a:p>
            <a:pPr>
              <a:buFont typeface="Arial" panose="020B0604020202020204" pitchFamily="34" charset="0"/>
              <a:buChar char="•"/>
            </a:pPr>
            <a:endParaRPr lang="en-US" dirty="0"/>
          </a:p>
          <a:p>
            <a:pPr>
              <a:buFont typeface="Arial" panose="020B0604020202020204" pitchFamily="34" charset="0"/>
              <a:buChar char="•"/>
            </a:pPr>
            <a:r>
              <a:rPr lang="en-US" b="1" dirty="0"/>
              <a:t>Respected</a:t>
            </a:r>
            <a:r>
              <a:rPr lang="en-US" dirty="0"/>
              <a:t>: Taking time to reflect and validate their emotions shows parents that their grief is important. This helps them feel respected and recognized in their journey, reinforcing their sense of dignity during a very emotional time.</a:t>
            </a:r>
          </a:p>
          <a:p>
            <a:pPr>
              <a:buFont typeface="Arial" panose="020B0604020202020204" pitchFamily="34" charset="0"/>
              <a:buChar char="•"/>
            </a:pPr>
            <a:endParaRPr lang="en-US" dirty="0"/>
          </a:p>
          <a:p>
            <a:pPr>
              <a:buFont typeface="Arial" panose="020B0604020202020204" pitchFamily="34" charset="0"/>
              <a:buChar char="•"/>
            </a:pPr>
            <a:r>
              <a:rPr lang="en-US" b="1" dirty="0"/>
              <a:t>Comforted</a:t>
            </a:r>
            <a:r>
              <a:rPr lang="en-US" dirty="0"/>
              <a:t>: The empathetic approach, which includes acknowledging their loss and offering support, can bring a sense of comfort. Knowing that you are mindful of your words and actions helps parents feel that they are not alone in their grief and that they are receiving genuine care.</a:t>
            </a:r>
          </a:p>
          <a:p>
            <a:pPr>
              <a:buFont typeface="Arial" panose="020B0604020202020204" pitchFamily="34" charset="0"/>
              <a:buChar char="•"/>
            </a:pPr>
            <a:endParaRPr lang="en-US" dirty="0"/>
          </a:p>
          <a:p>
            <a:r>
              <a:rPr lang="en-US" dirty="0"/>
              <a:t>In short, these steps will help parents feel more supported, understood, and respected during one of the most difficult times in their lives.</a:t>
            </a:r>
          </a:p>
          <a:p>
            <a:endParaRPr lang="en-US" dirty="0"/>
          </a:p>
          <a:p>
            <a:r>
              <a:rPr lang="en-US" b="1" dirty="0"/>
              <a:t>Explain that we will now move on to think about using these skills in our interactions with bereaved parents</a:t>
            </a:r>
          </a:p>
          <a:p>
            <a:endParaRPr lang="en-US" dirty="0"/>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24</a:t>
            </a:fld>
            <a:endParaRPr lang="en-GB"/>
          </a:p>
        </p:txBody>
      </p:sp>
    </p:spTree>
    <p:extLst>
      <p:ext uri="{BB962C8B-B14F-4D97-AF65-F5344CB8AC3E}">
        <p14:creationId xmlns:p14="http://schemas.microsoft.com/office/powerpoint/2010/main" val="625562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Myriad Pro" panose="020B0503030403020204"/>
                <a:ea typeface="Calibri" panose="020F0502020204030204" pitchFamily="34" charset="0"/>
                <a:cs typeface="Times New Roman" panose="02020603050405020304" pitchFamily="18" charset="0"/>
              </a:rPr>
              <a:t>Read Course Programme from slide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Calibri" panose="020F0502020204030204" pitchFamily="34" charset="0"/>
              <a:ea typeface="Aptos" panose="020B00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effectLst/>
              <a:latin typeface="Calibri" panose="020F0502020204030204" pitchFamily="34" charset="0"/>
              <a:ea typeface="Aptos" panose="020B0004020202020204" pitchFamily="34" charset="0"/>
            </a:endParaRPr>
          </a:p>
          <a:p>
            <a:pPr>
              <a:lnSpc>
                <a:spcPct val="107000"/>
              </a:lnSpc>
              <a:spcAft>
                <a:spcPts val="800"/>
              </a:spcAft>
            </a:pPr>
            <a:endParaRPr lang="en-US" sz="1200" dirty="0">
              <a:effectLst/>
              <a:latin typeface="Myriad Pro" panose="020B0503030403020204"/>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8EE23AE1-88D3-4E4D-A011-E83A462428C4}" type="slidenum">
              <a:rPr lang="en-GB" smtClean="0"/>
              <a:t>2</a:t>
            </a:fld>
            <a:endParaRPr lang="en-GB"/>
          </a:p>
        </p:txBody>
      </p:sp>
    </p:spTree>
    <p:extLst>
      <p:ext uri="{BB962C8B-B14F-4D97-AF65-F5344CB8AC3E}">
        <p14:creationId xmlns:p14="http://schemas.microsoft.com/office/powerpoint/2010/main" val="883526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3100" y="76200"/>
            <a:ext cx="1279525" cy="720725"/>
          </a:xfrm>
        </p:spPr>
      </p:sp>
      <p:sp>
        <p:nvSpPr>
          <p:cNvPr id="3" name="Notes Placeholder 2"/>
          <p:cNvSpPr>
            <a:spLocks noGrp="1"/>
          </p:cNvSpPr>
          <p:nvPr>
            <p:ph type="body" idx="1"/>
          </p:nvPr>
        </p:nvSpPr>
        <p:spPr>
          <a:xfrm>
            <a:off x="558800" y="1162050"/>
            <a:ext cx="6096000" cy="8172450"/>
          </a:xfrm>
        </p:spPr>
        <p:txBody>
          <a:bodyPr/>
          <a:lstStyle/>
          <a:p>
            <a:r>
              <a:rPr lang="en-US" b="1" dirty="0"/>
              <a:t>Effective and Sensitive Delivery of Unexpected News in Obstetric Ultrasound</a:t>
            </a:r>
          </a:p>
          <a:p>
            <a:endParaRPr lang="en-US" b="1" dirty="0"/>
          </a:p>
          <a:p>
            <a:r>
              <a:rPr lang="en-US" dirty="0"/>
              <a:t>3-step process for sonographers delivering uncertain or unexpected news to parents during obstetric ultrasound scans. The process </a:t>
            </a:r>
            <a:r>
              <a:rPr lang="en-US" dirty="0" err="1"/>
              <a:t>emphasises</a:t>
            </a:r>
            <a:r>
              <a:rPr lang="en-US" dirty="0"/>
              <a:t> empathy, clarity, and emotional support in a highly sensitive context:</a:t>
            </a:r>
            <a:endParaRPr lang="en-US" b="1" dirty="0"/>
          </a:p>
          <a:p>
            <a:endParaRPr lang="en-US" b="1" dirty="0"/>
          </a:p>
          <a:p>
            <a:pPr>
              <a:buFont typeface="+mj-lt"/>
              <a:buAutoNum type="arabicPeriod"/>
            </a:pPr>
            <a:r>
              <a:rPr lang="en-US" b="1" dirty="0"/>
              <a:t>PREPARE: Be Ready – for Both You and the Parent</a:t>
            </a:r>
            <a:endParaRPr lang="en-US" dirty="0"/>
          </a:p>
          <a:p>
            <a:pPr marL="742950" lvl="1" indent="-285750">
              <a:buFont typeface="+mj-lt"/>
              <a:buAutoNum type="arabicPeriod"/>
            </a:pPr>
            <a:r>
              <a:rPr lang="en-US" b="1" dirty="0"/>
              <a:t>Gather Information:</a:t>
            </a:r>
            <a:r>
              <a:rPr lang="en-US" dirty="0"/>
              <a:t> Ensure you have all the relevant clinical details about the scan, the potential concerns, and possible outcomes.</a:t>
            </a:r>
          </a:p>
          <a:p>
            <a:pPr marL="742950" lvl="1" indent="-285750">
              <a:buFont typeface="+mj-lt"/>
              <a:buAutoNum type="arabicPeriod"/>
            </a:pPr>
            <a:r>
              <a:rPr lang="en-US" b="1" dirty="0"/>
              <a:t>Mentally Prepare:</a:t>
            </a:r>
            <a:r>
              <a:rPr lang="en-US" dirty="0"/>
              <a:t> Reflect on your own emotional state before the conversation. Acknowledge that this may be difficult for you as well as the parents.</a:t>
            </a:r>
          </a:p>
          <a:p>
            <a:pPr marL="742950" lvl="1" indent="-285750">
              <a:buFont typeface="+mj-lt"/>
              <a:buAutoNum type="arabicPeriod"/>
            </a:pPr>
            <a:r>
              <a:rPr lang="en-US" b="1" dirty="0"/>
              <a:t>Assess the Parent's Emotional State:</a:t>
            </a:r>
            <a:r>
              <a:rPr lang="en-US" dirty="0"/>
              <a:t> Observe their body language and tone to understand their emotional state. Consider asking open-ended questions, like: “How are you feeling today about the scan?” or “What were you hoping to find out from today’s visit?” This helps gauge how much they know or anticipate.</a:t>
            </a:r>
          </a:p>
          <a:p>
            <a:pPr marL="742950" lvl="1" indent="-285750">
              <a:buFont typeface="+mj-lt"/>
              <a:buAutoNum type="arabicPeriod"/>
            </a:pPr>
            <a:endParaRPr lang="en-US" dirty="0"/>
          </a:p>
          <a:p>
            <a:pPr>
              <a:buFont typeface="+mj-lt"/>
              <a:buAutoNum type="arabicPeriod"/>
            </a:pPr>
            <a:r>
              <a:rPr lang="en-US" b="1" dirty="0"/>
              <a:t>SHARE: Ensure parents readiness to hear the news and share the news (if/when appropriate)</a:t>
            </a:r>
          </a:p>
          <a:p>
            <a:pPr marL="742950" lvl="1" indent="-285750">
              <a:lnSpc>
                <a:spcPct val="150000"/>
              </a:lnSpc>
              <a:buFont typeface="+mj-lt"/>
              <a:buAutoNum type="arabicPeriod"/>
            </a:pPr>
            <a:r>
              <a:rPr lang="en-US" b="1" dirty="0"/>
              <a:t>Seek Permission:</a:t>
            </a:r>
            <a:r>
              <a:rPr lang="en-US" dirty="0"/>
              <a:t> Before sharing unexpected news, ask for their consent in a way that respects their autonomy. For example: “I need to share some important information from the scan. Is it okay if I tell you what I’ve found so far?” This helps set the tone and prepares the parents for what’s to come.</a:t>
            </a:r>
          </a:p>
          <a:p>
            <a:pPr marL="742950" lvl="1" indent="-285750">
              <a:lnSpc>
                <a:spcPct val="150000"/>
              </a:lnSpc>
              <a:buFont typeface="+mj-lt"/>
              <a:buAutoNum type="arabicPeriod"/>
            </a:pPr>
            <a:r>
              <a:rPr lang="en-US" b="1" dirty="0"/>
              <a:t>Share with Compassion:</a:t>
            </a:r>
            <a:r>
              <a:rPr lang="en-US" dirty="0"/>
              <a:t> Once permission is granted, deliver the news clearly but gently, using simple and direct language. Avoid medical jargon. You might say, “I’m sorry, but the scan shows that there may be some concerns with the pregnancy. I’ll explain what this means in just a moment.”</a:t>
            </a:r>
          </a:p>
          <a:p>
            <a:pPr marL="742950" lvl="1" indent="-285750">
              <a:lnSpc>
                <a:spcPct val="150000"/>
              </a:lnSpc>
              <a:buFont typeface="+mj-lt"/>
              <a:buAutoNum type="arabicPeriod"/>
            </a:pPr>
            <a:r>
              <a:rPr lang="en-US" b="1" dirty="0"/>
              <a:t>Be Honest but Sensitive:</a:t>
            </a:r>
            <a:r>
              <a:rPr lang="en-US" dirty="0"/>
              <a:t> While it’s important to be honest, maintain sensitivity. Acknowledge the difficulty of the news and use phrases like, “I know this might be hard to hear,” to offer empathy.</a:t>
            </a:r>
          </a:p>
          <a:p>
            <a:pPr marL="742950" lvl="1" indent="-285750">
              <a:buFont typeface="+mj-lt"/>
              <a:buAutoNum type="arabicPeriod"/>
            </a:pPr>
            <a:endParaRPr lang="en-US" dirty="0"/>
          </a:p>
          <a:p>
            <a:pPr>
              <a:buFont typeface="+mj-lt"/>
              <a:buAutoNum type="arabicPeriod"/>
            </a:pPr>
            <a:r>
              <a:rPr lang="en-US" b="1" dirty="0"/>
              <a:t>SUPPORT: Check Understanding and Offer Next Steps</a:t>
            </a:r>
            <a:endParaRPr lang="en-US" dirty="0"/>
          </a:p>
          <a:p>
            <a:pPr marL="742950" lvl="1" indent="-285750">
              <a:buFont typeface="+mj-lt"/>
              <a:buAutoNum type="arabicPeriod"/>
            </a:pPr>
            <a:r>
              <a:rPr lang="en-US" b="1" dirty="0"/>
              <a:t>Ensure Understanding:</a:t>
            </a:r>
            <a:r>
              <a:rPr lang="en-US" dirty="0"/>
              <a:t> After delivering the news, pause and ask if they have understood what was shared. Phrases like, “Can I check that I’ve explained everything clearly?” or “Do you have any questions about what we’ve discussed so far?” help clarify.</a:t>
            </a:r>
          </a:p>
          <a:p>
            <a:pPr marL="742950" lvl="1" indent="-285750">
              <a:buFont typeface="+mj-lt"/>
              <a:buAutoNum type="arabicPeriod"/>
            </a:pPr>
            <a:r>
              <a:rPr lang="en-US" b="1" dirty="0"/>
              <a:t>Emotional Support:</a:t>
            </a:r>
            <a:r>
              <a:rPr lang="en-US" dirty="0"/>
              <a:t> Recognize and validate their emotional reactions. If they seem upset, offer a moment of silence or reassurance: “I understand this is very upsetting. Please take your time.”</a:t>
            </a:r>
          </a:p>
          <a:p>
            <a:pPr marL="742950" lvl="1" indent="-285750">
              <a:buFont typeface="+mj-lt"/>
              <a:buAutoNum type="arabicPeriod"/>
            </a:pPr>
            <a:r>
              <a:rPr lang="en-US" b="1" dirty="0"/>
              <a:t>Discuss Next Steps:</a:t>
            </a:r>
            <a:r>
              <a:rPr lang="en-US" dirty="0"/>
              <a:t> Provide clear guidance on what will happen next. Explain follow-up appointments, possible referrals, or additional tests. Also, provide information on emotional support or counseling if needed, saying something like, “We will connect you with someone who can offer support and talk about your options moving forward.”</a:t>
            </a:r>
          </a:p>
          <a:p>
            <a:pPr marL="742950" lvl="1" indent="-285750">
              <a:buFont typeface="+mj-lt"/>
              <a:buAutoNum type="arabicPeriod"/>
            </a:pPr>
            <a:endParaRPr lang="en-US" dirty="0"/>
          </a:p>
          <a:p>
            <a:pPr marL="0" lvl="0" indent="0">
              <a:buFont typeface="+mj-lt"/>
              <a:buNone/>
            </a:pPr>
            <a:r>
              <a:rPr lang="en-US" dirty="0"/>
              <a:t>By following this approach, sonographers can navigate difficult conversations with compassion, ensuring that parents feel supported, informed, and empowered to take the next steps with clarity and confidence.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Myriad Pro" panose="020B0503030403020204" pitchFamily="34"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srgbClr val="000000"/>
              </a:solidFill>
              <a:effectLst/>
              <a:uLnTx/>
              <a:uFillTx/>
              <a:latin typeface="Myriad Pro" panose="020B0503030403020204" pitchFamily="34" charset="0"/>
              <a:ea typeface="ＭＳ Ｐゴシック" charset="-128"/>
              <a:cs typeface="+mn-cs"/>
            </a:endParaRPr>
          </a:p>
        </p:txBody>
      </p:sp>
    </p:spTree>
    <p:extLst>
      <p:ext uri="{BB962C8B-B14F-4D97-AF65-F5344CB8AC3E}">
        <p14:creationId xmlns:p14="http://schemas.microsoft.com/office/powerpoint/2010/main" val="911125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D0D0D"/>
                </a:solidFill>
                <a:effectLst/>
                <a:highlight>
                  <a:srgbClr val="FFFFFF"/>
                </a:highlight>
                <a:latin typeface="Söhne"/>
              </a:rPr>
              <a:t>Group activity.</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Split the participants into groups to consider case studies 1 and 2.</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Suggest the groups divide a sheet of paper into three columns to structure their thoughts into the 3 steps</a:t>
            </a:r>
          </a:p>
          <a:p>
            <a:pPr algn="l"/>
            <a:endParaRPr lang="en-US" b="1" i="0" dirty="0">
              <a:solidFill>
                <a:srgbClr val="0D0D0D"/>
              </a:solidFill>
              <a:effectLst/>
              <a:highlight>
                <a:srgbClr val="FFFFFF"/>
              </a:highlight>
              <a:latin typeface="Söhne"/>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192723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sz="4800" b="1" dirty="0">
                <a:solidFill>
                  <a:srgbClr val="002E67"/>
                </a:solidFill>
                <a:latin typeface="Myriad Pro" panose="020B0503030403020204"/>
              </a:rPr>
              <a:t>Group Activity – Breaking Bad News </a:t>
            </a:r>
            <a:r>
              <a:rPr lang="en-GB" sz="4800" b="0" dirty="0">
                <a:solidFill>
                  <a:srgbClr val="002E67"/>
                </a:solidFill>
                <a:latin typeface="Myriad Pro" panose="020B0503030403020204"/>
              </a:rPr>
              <a:t>(5-10 mins)</a:t>
            </a:r>
          </a:p>
          <a:p>
            <a:pPr marL="800100" lvl="1" indent="-342900" algn="just">
              <a:buClr>
                <a:srgbClr val="F18D08"/>
              </a:buClr>
              <a:buFontTx/>
              <a:buChar char="►"/>
            </a:pPr>
            <a:endParaRPr lang="en-GB" sz="1100" b="1" dirty="0">
              <a:solidFill>
                <a:srgbClr val="002E67"/>
              </a:solidFill>
              <a:latin typeface="Myriad Pro Light" panose="020B0403030403020204"/>
            </a:endParaRPr>
          </a:p>
          <a:p>
            <a:pPr marL="342900" indent="-342900" algn="just">
              <a:buClr>
                <a:srgbClr val="F18D08"/>
              </a:buClr>
              <a:buFontTx/>
              <a:buChar char="►"/>
            </a:pPr>
            <a:endParaRPr lang="en-US" sz="1100" b="1" dirty="0">
              <a:solidFill>
                <a:srgbClr val="002060"/>
              </a:solidFill>
              <a:latin typeface="Myriad Pro Light" panose="020B0403030403020204"/>
            </a:endParaRPr>
          </a:p>
          <a:p>
            <a:r>
              <a:rPr lang="en-US" sz="1100" b="1" dirty="0"/>
              <a:t>Instructions for Participants </a:t>
            </a:r>
            <a:r>
              <a:rPr lang="en-US" sz="1100" b="0" dirty="0"/>
              <a:t>(personal reflection or work in pairs)</a:t>
            </a:r>
            <a:r>
              <a:rPr lang="en-US" sz="1100" dirty="0"/>
              <a:t>:</a:t>
            </a:r>
          </a:p>
          <a:p>
            <a:pPr marL="342900" indent="-342900" algn="just">
              <a:buClr>
                <a:srgbClr val="F18D08"/>
              </a:buClr>
              <a:buFontTx/>
              <a:buChar char="►"/>
            </a:pPr>
            <a:endParaRPr lang="en-GB" sz="1100" b="1" dirty="0">
              <a:solidFill>
                <a:srgbClr val="002060"/>
              </a:solidFill>
              <a:latin typeface="Myriad Pro Light" panose="020B0403030403020204"/>
            </a:endParaRPr>
          </a:p>
          <a:p>
            <a:pPr marL="514350" indent="-514350" algn="just">
              <a:buClr>
                <a:srgbClr val="F18D08"/>
              </a:buClr>
              <a:buFont typeface="+mj-lt"/>
              <a:buAutoNum type="arabicPeriod"/>
            </a:pPr>
            <a:r>
              <a:rPr lang="en-US" sz="3200" b="0" dirty="0"/>
              <a:t>Take a few minutes to reflect and </a:t>
            </a:r>
            <a:r>
              <a:rPr lang="en-US" sz="3200" b="1" dirty="0"/>
              <a:t>apply the 3-Step Process (Prepare, Share, Support) </a:t>
            </a:r>
            <a:r>
              <a:rPr lang="en-US" sz="3200" b="0" dirty="0"/>
              <a:t>to Samira and John’s scenario. </a:t>
            </a:r>
          </a:p>
          <a:p>
            <a:pPr marL="514350" indent="-514350" algn="just">
              <a:buClr>
                <a:srgbClr val="F18D08"/>
              </a:buClr>
              <a:buFont typeface="+mj-lt"/>
              <a:buAutoNum type="arabicPeriod"/>
            </a:pPr>
            <a:endParaRPr lang="en-US" sz="16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Consider the situation from the parents' perspective, what might they be thinking, feeling, saying and doing?</a:t>
            </a:r>
          </a:p>
          <a:p>
            <a:pPr marL="514350" indent="-514350" algn="just">
              <a:buClr>
                <a:srgbClr val="F18D08"/>
              </a:buClr>
              <a:buFont typeface="+mj-lt"/>
              <a:buAutoNum type="arabicPeriod"/>
            </a:pPr>
            <a:endParaRPr lang="en-US" sz="16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Jot down examples of things you might say or do at each of the 3 steps.</a:t>
            </a:r>
          </a:p>
          <a:p>
            <a:pPr marL="514350" indent="-514350" algn="just">
              <a:buClr>
                <a:srgbClr val="F18D08"/>
              </a:buClr>
              <a:buFont typeface="+mj-lt"/>
              <a:buAutoNum type="arabicPeriod"/>
            </a:pPr>
            <a:endParaRPr lang="en-US" sz="32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Group discussion about insights gained from breaking bad news activity (use slide 41 to guide discussion)</a:t>
            </a:r>
          </a:p>
          <a:p>
            <a:pPr marL="228600" indent="-228600" algn="just">
              <a:buClr>
                <a:srgbClr val="F18D08"/>
              </a:buClr>
              <a:buFont typeface="+mj-lt"/>
              <a:buAutoNum type="arabicPeriod"/>
            </a:pPr>
            <a:endParaRPr lang="en-US" b="1" dirty="0">
              <a:solidFill>
                <a:srgbClr val="002060"/>
              </a:solidFill>
              <a:latin typeface="Myriad Pro Light" panose="020B0403030403020204"/>
            </a:endParaRPr>
          </a:p>
          <a:p>
            <a:br>
              <a:rPr lang="en-US" sz="1600" dirty="0"/>
            </a:br>
            <a:endParaRPr lang="en-US" sz="1100" dirty="0">
              <a:solidFill>
                <a:srgbClr val="002060"/>
              </a:solidFill>
              <a:effectLst/>
              <a:latin typeface="Myriad Pro" panose="020B0503030403020204"/>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0D0D0D"/>
              </a:solidFill>
              <a:effectLst/>
              <a:latin typeface="+mj-lt"/>
            </a:endParaRPr>
          </a:p>
        </p:txBody>
      </p:sp>
      <p:sp>
        <p:nvSpPr>
          <p:cNvPr id="4" name="Slide Number Placeholder 3"/>
          <p:cNvSpPr>
            <a:spLocks noGrp="1"/>
          </p:cNvSpPr>
          <p:nvPr>
            <p:ph type="sldNum" sz="quarter" idx="5"/>
          </p:nvPr>
        </p:nvSpPr>
        <p:spPr/>
        <p:txBody>
          <a:bodyPr/>
          <a:lstStyle/>
          <a:p>
            <a:pPr defTabSz="966612" fontAlgn="base">
              <a:spcBef>
                <a:spcPct val="0"/>
              </a:spcBef>
              <a:spcAft>
                <a:spcPct val="0"/>
              </a:spcAft>
              <a:defRPr/>
            </a:pPr>
            <a:fld id="{288114BE-F531-46E3-9AFE-5E095748F341}" type="slidenum">
              <a:rPr lang="en-GB">
                <a:solidFill>
                  <a:srgbClr val="000000"/>
                </a:solidFill>
                <a:latin typeface="Arial" charset="0"/>
                <a:ea typeface="ＭＳ Ｐゴシック" charset="-128"/>
              </a:rPr>
              <a:pPr defTabSz="966612" fontAlgn="base">
                <a:spcBef>
                  <a:spcPct val="0"/>
                </a:spcBef>
                <a:spcAft>
                  <a:spcPct val="0"/>
                </a:spcAft>
                <a:defRPr/>
              </a:pPr>
              <a:t>27</a:t>
            </a:fld>
            <a:endParaRPr lang="en-GB">
              <a:solidFill>
                <a:srgbClr val="000000"/>
              </a:solidFill>
              <a:latin typeface="Arial" charset="0"/>
              <a:ea typeface="ＭＳ Ｐゴシック" charset="-128"/>
            </a:endParaRPr>
          </a:p>
        </p:txBody>
      </p:sp>
    </p:spTree>
    <p:extLst>
      <p:ext uri="{BB962C8B-B14F-4D97-AF65-F5344CB8AC3E}">
        <p14:creationId xmlns:p14="http://schemas.microsoft.com/office/powerpoint/2010/main" val="16190098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D0D0D"/>
                </a:solidFill>
                <a:effectLst/>
                <a:highlight>
                  <a:srgbClr val="FFFFFF"/>
                </a:highlight>
                <a:latin typeface="Söhne"/>
              </a:rPr>
              <a:t>Case study 1: </a:t>
            </a:r>
            <a:r>
              <a:rPr lang="en-GB" b="0" dirty="0">
                <a:latin typeface="Myriad Pro Light"/>
              </a:rPr>
              <a:t>Breaking bad news: Miscarriage</a:t>
            </a:r>
          </a:p>
          <a:p>
            <a:pPr algn="l"/>
            <a:endParaRPr lang="en-GB" b="1" i="0" dirty="0">
              <a:solidFill>
                <a:srgbClr val="0D0D0D"/>
              </a:solidFill>
              <a:effectLst/>
              <a:highlight>
                <a:srgbClr val="FFFFFF"/>
              </a:highlight>
              <a:latin typeface="Myriad Pro Light"/>
            </a:endParaRPr>
          </a:p>
          <a:p>
            <a:pPr algn="l"/>
            <a:endParaRPr lang="en-GB" b="1" i="0" dirty="0">
              <a:solidFill>
                <a:srgbClr val="0D0D0D"/>
              </a:solidFill>
              <a:effectLst/>
              <a:highlight>
                <a:srgbClr val="FFFFFF"/>
              </a:highlight>
              <a:latin typeface="Myriad Pro Light"/>
            </a:endParaRPr>
          </a:p>
          <a:p>
            <a:pPr algn="l"/>
            <a:r>
              <a:rPr lang="en-US" b="1" i="0" dirty="0">
                <a:solidFill>
                  <a:srgbClr val="0D0D0D"/>
                </a:solidFill>
                <a:effectLst/>
                <a:highlight>
                  <a:srgbClr val="FFFFFF"/>
                </a:highlight>
                <a:latin typeface="Söhne"/>
              </a:rPr>
              <a:t>Step 1: Prepare and Understand Perception</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From Samira and John's Perspective:</a:t>
            </a:r>
          </a:p>
          <a:p>
            <a:pPr algn="l">
              <a:buFont typeface="Arial" panose="020B0604020202020204" pitchFamily="34" charset="0"/>
              <a:buChar char="•"/>
            </a:pPr>
            <a:r>
              <a:rPr lang="en-US" b="0" i="0" dirty="0">
                <a:solidFill>
                  <a:srgbClr val="0D0D0D"/>
                </a:solidFill>
                <a:effectLst/>
                <a:highlight>
                  <a:srgbClr val="FFFFFF"/>
                </a:highlight>
                <a:latin typeface="Söhne"/>
              </a:rPr>
              <a:t>Samira and John might be feeling anxious, worried, and possibly fearful about the outcome of the examination.</a:t>
            </a:r>
          </a:p>
          <a:p>
            <a:pPr algn="l">
              <a:buFont typeface="Arial" panose="020B0604020202020204" pitchFamily="34" charset="0"/>
              <a:buChar char="•"/>
            </a:pPr>
            <a:r>
              <a:rPr lang="en-US" b="0" i="0" dirty="0">
                <a:solidFill>
                  <a:srgbClr val="0D0D0D"/>
                </a:solidFill>
                <a:effectLst/>
                <a:highlight>
                  <a:srgbClr val="FFFFFF"/>
                </a:highlight>
                <a:latin typeface="Söhne"/>
              </a:rPr>
              <a:t>They may have a sense that something is wrong due to Samira's symptoms and the medical setting they are in.</a:t>
            </a:r>
          </a:p>
          <a:p>
            <a:pPr algn="l">
              <a:buFont typeface="Arial" panose="020B0604020202020204" pitchFamily="34" charset="0"/>
              <a:buChar char="•"/>
            </a:pPr>
            <a:r>
              <a:rPr lang="en-US" b="0" i="0" dirty="0">
                <a:solidFill>
                  <a:srgbClr val="0D0D0D"/>
                </a:solidFill>
                <a:effectLst/>
                <a:highlight>
                  <a:srgbClr val="FFFFFF"/>
                </a:highlight>
                <a:latin typeface="Söhne"/>
              </a:rPr>
              <a:t>They might be feeling overwhelmed with emotions and uncertain about what the news might be.</a:t>
            </a:r>
          </a:p>
          <a:p>
            <a:pPr algn="l">
              <a:buFont typeface="Arial" panose="020B0604020202020204" pitchFamily="34" charset="0"/>
              <a:buChar char="•"/>
            </a:pPr>
            <a:r>
              <a:rPr lang="en-US" b="0" i="0" dirty="0">
                <a:solidFill>
                  <a:srgbClr val="0D0D0D"/>
                </a:solidFill>
                <a:effectLst/>
                <a:highlight>
                  <a:srgbClr val="FFFFFF"/>
                </a:highlight>
                <a:latin typeface="Söhne"/>
              </a:rPr>
              <a:t>They could be hoping for the best but preparing themselves for the worst.</a:t>
            </a:r>
          </a:p>
          <a:p>
            <a:pPr algn="l"/>
            <a:endParaRPr lang="en-US" b="1" i="0" dirty="0">
              <a:solidFill>
                <a:srgbClr val="0D0D0D"/>
              </a:solidFill>
              <a:effectLst/>
              <a:highlight>
                <a:srgbClr val="FFFFFF"/>
              </a:highlight>
              <a:latin typeface="Söhne"/>
            </a:endParaRP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Begin by taking a moment to gather your thoughts and emotionally prepare for the conversation.</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Put down the probe to signal that the scan is finished</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Approach Samira and John with empathy and sensitivity, acknowledging the gravity of the situation.</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Use open-ended questions to gauge their understanding of what's happening and their emotional state. For example:</a:t>
            </a:r>
          </a:p>
          <a:p>
            <a:pPr marL="628650" lvl="1" indent="-171450" algn="l">
              <a:buFont typeface="Arial" panose="020B0604020202020204" pitchFamily="34" charset="0"/>
              <a:buChar char="•"/>
            </a:pPr>
            <a:r>
              <a:rPr lang="en-US" b="0" i="1" dirty="0">
                <a:solidFill>
                  <a:srgbClr val="0D0D0D"/>
                </a:solidFill>
                <a:effectLst/>
                <a:highlight>
                  <a:srgbClr val="FFFFFF"/>
                </a:highlight>
                <a:latin typeface="Söhne"/>
              </a:rPr>
              <a:t>"Samira, John, I can see you were looking forward to this scan today...”</a:t>
            </a:r>
          </a:p>
          <a:p>
            <a:pPr marL="628650" lvl="1" indent="-171450" algn="l">
              <a:buFont typeface="Arial" panose="020B0604020202020204" pitchFamily="34" charset="0"/>
              <a:buChar char="•"/>
            </a:pPr>
            <a:endParaRPr lang="en-US" b="0" i="1" dirty="0">
              <a:solidFill>
                <a:srgbClr val="0D0D0D"/>
              </a:solidFill>
              <a:effectLst/>
              <a:highlight>
                <a:srgbClr val="FFFFFF"/>
              </a:highlight>
              <a:latin typeface="Söhne"/>
            </a:endParaRPr>
          </a:p>
          <a:p>
            <a:pPr marL="628650" lvl="1" indent="-171450" algn="l">
              <a:buFont typeface="Arial" panose="020B0604020202020204" pitchFamily="34" charset="0"/>
              <a:buChar char="•"/>
            </a:pPr>
            <a:r>
              <a:rPr lang="en-US" b="0" i="1" dirty="0">
                <a:solidFill>
                  <a:srgbClr val="0D0D0D"/>
                </a:solidFill>
                <a:effectLst/>
                <a:highlight>
                  <a:srgbClr val="FFFFFF"/>
                </a:highlight>
                <a:latin typeface="Söhne"/>
              </a:rPr>
              <a:t>“…but I need to share some information with you that might be difficult to hear. "The findings of this scan are a bit different from what we hoped.“</a:t>
            </a:r>
          </a:p>
          <a:p>
            <a:pPr marL="628650" lvl="1" indent="-171450" algn="l">
              <a:buFont typeface="Arial" panose="020B0604020202020204" pitchFamily="34" charset="0"/>
              <a:buChar char="•"/>
            </a:pPr>
            <a:endParaRPr lang="en-US" b="0" i="0" dirty="0">
              <a:solidFill>
                <a:srgbClr val="0D0D0D"/>
              </a:solidFill>
              <a:effectLst/>
              <a:highlight>
                <a:srgbClr val="FFFFFF"/>
              </a:highlight>
              <a:latin typeface="Söhne"/>
            </a:endParaRP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Listen attentively to their responses, allowing them to express their thoughts and emotions without interruption.</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Step 2: Ask Permission and Share with Consent</a:t>
            </a:r>
          </a:p>
          <a:p>
            <a:pPr marL="0" indent="0" algn="l">
              <a:buFont typeface="Arial" panose="020B0604020202020204" pitchFamily="34" charset="0"/>
              <a:buNone/>
            </a:pPr>
            <a:r>
              <a:rPr lang="en-US" b="1" i="0" dirty="0">
                <a:solidFill>
                  <a:srgbClr val="0D0D0D"/>
                </a:solidFill>
                <a:effectLst/>
                <a:highlight>
                  <a:srgbClr val="FFFFFF"/>
                </a:highlight>
                <a:latin typeface="Söhne"/>
              </a:rPr>
              <a:t>From Samira and John's Perspective:</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may feel a sense of dread or fear about what the sonographer is going to say.</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might want to be prepared for any news, whether it's positive or negative.</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could be feeling a mix of emotions, including sadness, disbelief, and shock.</a:t>
            </a:r>
          </a:p>
          <a:p>
            <a:pPr algn="l">
              <a:buFont typeface="Arial" panose="020B0604020202020204" pitchFamily="34" charset="0"/>
              <a:buChar char="•"/>
            </a:pPr>
            <a:endParaRPr lang="en-US" b="0" i="0" dirty="0">
              <a:solidFill>
                <a:srgbClr val="0D0D0D"/>
              </a:solidFill>
              <a:effectLst/>
              <a:highlight>
                <a:srgbClr val="FFFFFF"/>
              </a:highlight>
              <a:latin typeface="Söhne"/>
            </a:endParaRP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Respectfully seek permission to share the news, acknowledging their autonomy and readiness to receive the information. For example:</a:t>
            </a:r>
          </a:p>
          <a:p>
            <a:pPr lvl="0">
              <a:defRPr/>
            </a:pPr>
            <a:r>
              <a:rPr lang="en-US" sz="1200" i="1" dirty="0">
                <a:solidFill>
                  <a:srgbClr val="1E95B8"/>
                </a:solidFill>
                <a:latin typeface="+mj-lt"/>
              </a:rPr>
              <a:t>“I'm so sorry to have to discuss this with you, but the news may not be what you are expecting. Is it okay if we talk through the results of the scan now?“</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Once consent is obtained, convey the news with compassion and clarity, using simple and straightforward language. For example:</a:t>
            </a:r>
          </a:p>
          <a:p>
            <a:pPr lvl="0">
              <a:defRPr/>
            </a:pPr>
            <a:r>
              <a:rPr lang="en-US" sz="1200" i="1" dirty="0">
                <a:solidFill>
                  <a:srgbClr val="1E95B8"/>
                </a:solidFill>
                <a:latin typeface="+mj-lt"/>
              </a:rPr>
              <a:t>“I’m afraid there is no easy way to say this,  your baby doesn’t have a heartbeat; I am so sorry; your baby has died.“</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Allow them time to process the information and respond, offering support and reassurance as needed.</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Step 3: Check Understanding and Discuss Next Steps</a:t>
            </a:r>
          </a:p>
          <a:p>
            <a:pPr algn="l"/>
            <a:endParaRPr lang="en-US" b="1" i="0" dirty="0">
              <a:solidFill>
                <a:srgbClr val="0D0D0D"/>
              </a:solidFill>
              <a:effectLst/>
              <a:highlight>
                <a:srgbClr val="FFFFFF"/>
              </a:highlight>
              <a:latin typeface="Söhne"/>
            </a:endParaRPr>
          </a:p>
          <a:p>
            <a:pPr algn="l"/>
            <a:r>
              <a:rPr lang="en-US" b="1" i="0" dirty="0">
                <a:solidFill>
                  <a:srgbClr val="0D0D0D"/>
                </a:solidFill>
                <a:effectLst/>
                <a:highlight>
                  <a:srgbClr val="FFFFFF"/>
                </a:highlight>
                <a:latin typeface="Söhne"/>
              </a:rPr>
              <a:t>From Samira and John's Perspective:</a:t>
            </a:r>
            <a:endParaRPr lang="en-US" b="0" i="0" dirty="0">
              <a:solidFill>
                <a:srgbClr val="0D0D0D"/>
              </a:solidFill>
              <a:effectLst/>
              <a:highlight>
                <a:srgbClr val="FFFFFF"/>
              </a:highlight>
              <a:latin typeface="Söhne"/>
            </a:endParaRP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may be in shock and struggling to absorb the news.</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might have questions about why this happened and what happens next.</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They could be feeling a range of emotions, including grief, sadness, anger, and confusion.</a:t>
            </a:r>
          </a:p>
          <a:p>
            <a:pPr algn="l"/>
            <a:endParaRPr lang="en-US" b="1" i="0" dirty="0">
              <a:solidFill>
                <a:srgbClr val="0D0D0D"/>
              </a:solidFill>
              <a:effectLst/>
              <a:highlight>
                <a:srgbClr val="FFFFFF"/>
              </a:highlight>
              <a:latin typeface="Söhne"/>
            </a:endParaRP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After sharing the news, check Samira and John's understanding and address any questions or concerns they may have. For example:</a:t>
            </a:r>
          </a:p>
          <a:p>
            <a:pPr lvl="0">
              <a:defRPr/>
            </a:pPr>
            <a:r>
              <a:rPr lang="en-US" sz="1200" i="1" dirty="0">
                <a:solidFill>
                  <a:srgbClr val="1E95B8"/>
                </a:solidFill>
                <a:latin typeface="+mj-lt"/>
              </a:rPr>
              <a:t>"I know this news is incredibly difficult to process. Do you have any questions or is there's anything you'd like me to explain further?“</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Engage in open dialogue to clarify information, validate their emotions, and discuss next steps. For example:</a:t>
            </a:r>
          </a:p>
          <a:p>
            <a:pPr lvl="0">
              <a:defRPr/>
            </a:pPr>
            <a:r>
              <a:rPr lang="en-US" sz="1200" i="1" dirty="0">
                <a:solidFill>
                  <a:srgbClr val="1E95B8"/>
                </a:solidFill>
                <a:latin typeface="+mj-lt"/>
              </a:rPr>
              <a:t>"We're here to support you through this difficult time. Would you like to talk about what happens next, or would you prefer to take some time to take it in?“</a:t>
            </a:r>
          </a:p>
          <a:p>
            <a:pPr marL="171450" indent="-171450" algn="l">
              <a:buFont typeface="Arial" panose="020B0604020202020204" pitchFamily="34" charset="0"/>
              <a:buChar char="•"/>
            </a:pPr>
            <a:r>
              <a:rPr lang="en-US" b="0" i="0" dirty="0">
                <a:solidFill>
                  <a:srgbClr val="0D0D0D"/>
                </a:solidFill>
                <a:effectLst/>
                <a:highlight>
                  <a:srgbClr val="FFFFFF"/>
                </a:highlight>
                <a:latin typeface="Söhne"/>
              </a:rPr>
              <a:t>Collaboratively explore support options and develop a plan moving forward, ensuring they feel empowered and supported in their decisions.</a:t>
            </a:r>
          </a:p>
          <a:p>
            <a:pPr marL="171450" indent="-171450" algn="l">
              <a:buFont typeface="Arial" panose="020B0604020202020204" pitchFamily="34" charset="0"/>
              <a:buChar char="•"/>
            </a:pPr>
            <a:endParaRPr lang="en-US" b="1" i="0" dirty="0">
              <a:solidFill>
                <a:srgbClr val="0D0D0D"/>
              </a:solidFill>
              <a:effectLst/>
              <a:highlight>
                <a:srgbClr val="FFFFFF"/>
              </a:highlight>
              <a:latin typeface="Söhne"/>
            </a:endParaRPr>
          </a:p>
          <a:p>
            <a:pPr marL="0" indent="0" algn="l">
              <a:buFont typeface="Arial" panose="020B0604020202020204" pitchFamily="34" charset="0"/>
              <a:buNone/>
            </a:pPr>
            <a:r>
              <a:rPr lang="en-US" b="1" i="0" dirty="0">
                <a:solidFill>
                  <a:srgbClr val="0D0D0D"/>
                </a:solidFill>
                <a:effectLst/>
                <a:highlight>
                  <a:srgbClr val="FFFFFF"/>
                </a:highlight>
                <a:latin typeface="Söhne"/>
              </a:rPr>
              <a:t>Throughout the conversation, it's important to continuously assess Samira and John's emotional state, offering empathy, validation, and support as they navigate this heartbreaking news. Allow them space to express their emotions and provide reassurance that they're not alone in this journey.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89546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91DC26-D4A6-5A1B-B438-9061DA5CB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9E9458-EB3A-36FE-D99F-797F1358D0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D72CF-B6F6-9576-7C20-22F5B2EC917D}"/>
              </a:ext>
            </a:extLst>
          </p:cNvPr>
          <p:cNvSpPr>
            <a:spLocks noGrp="1"/>
          </p:cNvSpPr>
          <p:nvPr>
            <p:ph type="body" idx="1"/>
          </p:nvPr>
        </p:nvSpPr>
        <p:spPr/>
        <p:txBody>
          <a:bodyPr/>
          <a:lstStyle/>
          <a:p>
            <a:pPr algn="just"/>
            <a:r>
              <a:rPr lang="en-GB" sz="4800" b="1" dirty="0">
                <a:solidFill>
                  <a:srgbClr val="002E67"/>
                </a:solidFill>
                <a:latin typeface="Myriad Pro" panose="020B0503030403020204"/>
              </a:rPr>
              <a:t>Group Activity – Breaking Bad News </a:t>
            </a:r>
            <a:r>
              <a:rPr lang="en-GB" sz="4800" b="0" dirty="0">
                <a:solidFill>
                  <a:srgbClr val="002E67"/>
                </a:solidFill>
                <a:latin typeface="Myriad Pro" panose="020B0503030403020204"/>
              </a:rPr>
              <a:t>(5-10 mins)</a:t>
            </a:r>
          </a:p>
          <a:p>
            <a:pPr marL="800100" lvl="1" indent="-342900" algn="just">
              <a:buClr>
                <a:srgbClr val="F18D08"/>
              </a:buClr>
              <a:buFontTx/>
              <a:buChar char="►"/>
            </a:pPr>
            <a:endParaRPr lang="en-GB" sz="1100" b="1" dirty="0">
              <a:solidFill>
                <a:srgbClr val="002E67"/>
              </a:solidFill>
              <a:latin typeface="Myriad Pro Light" panose="020B0403030403020204"/>
            </a:endParaRPr>
          </a:p>
          <a:p>
            <a:pPr marL="342900" indent="-342900" algn="just">
              <a:buClr>
                <a:srgbClr val="F18D08"/>
              </a:buClr>
              <a:buFontTx/>
              <a:buChar char="►"/>
            </a:pPr>
            <a:endParaRPr lang="en-US" sz="1100" b="1" dirty="0">
              <a:solidFill>
                <a:srgbClr val="002060"/>
              </a:solidFill>
              <a:latin typeface="Myriad Pro Light" panose="020B0403030403020204"/>
            </a:endParaRPr>
          </a:p>
          <a:p>
            <a:r>
              <a:rPr lang="en-US" sz="1100" b="1" dirty="0"/>
              <a:t>Instructions for Participants </a:t>
            </a:r>
            <a:r>
              <a:rPr lang="en-US" sz="1100" b="0" dirty="0"/>
              <a:t>(personal reflection or work in pairs)</a:t>
            </a:r>
            <a:r>
              <a:rPr lang="en-US" sz="1100" dirty="0"/>
              <a:t>:</a:t>
            </a:r>
          </a:p>
          <a:p>
            <a:pPr marL="342900" indent="-342900" algn="just">
              <a:buClr>
                <a:srgbClr val="F18D08"/>
              </a:buClr>
              <a:buFontTx/>
              <a:buChar char="►"/>
            </a:pPr>
            <a:endParaRPr lang="en-GB" sz="1100" b="1" dirty="0">
              <a:solidFill>
                <a:srgbClr val="002060"/>
              </a:solidFill>
              <a:latin typeface="Myriad Pro Light" panose="020B0403030403020204"/>
            </a:endParaRPr>
          </a:p>
          <a:p>
            <a:pPr marL="514350" indent="-514350" algn="just">
              <a:buClr>
                <a:srgbClr val="F18D08"/>
              </a:buClr>
              <a:buFont typeface="+mj-lt"/>
              <a:buAutoNum type="arabicPeriod"/>
            </a:pPr>
            <a:r>
              <a:rPr lang="en-US" sz="3200" b="0" dirty="0"/>
              <a:t>Take a few minutes to reflect and </a:t>
            </a:r>
            <a:r>
              <a:rPr lang="en-US" sz="3200" b="1" dirty="0"/>
              <a:t>apply the 3-Step Process (Prepare, Share, Support) </a:t>
            </a:r>
            <a:r>
              <a:rPr lang="en-US" sz="3200" b="0" dirty="0"/>
              <a:t>to Daisy and Sam’s scenario. </a:t>
            </a:r>
          </a:p>
          <a:p>
            <a:pPr marL="514350" indent="-514350" algn="just">
              <a:buClr>
                <a:srgbClr val="F18D08"/>
              </a:buClr>
              <a:buFont typeface="+mj-lt"/>
              <a:buAutoNum type="arabicPeriod"/>
            </a:pPr>
            <a:endParaRPr lang="en-US" sz="16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Consider the situation from the parents' perspective, what might they be thinking, feeling, saying and doing?</a:t>
            </a:r>
          </a:p>
          <a:p>
            <a:pPr marL="514350" indent="-514350" algn="just">
              <a:buClr>
                <a:srgbClr val="F18D08"/>
              </a:buClr>
              <a:buFont typeface="+mj-lt"/>
              <a:buAutoNum type="arabicPeriod"/>
            </a:pPr>
            <a:endParaRPr lang="en-US" sz="16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Jot down examples of things you might say or do at each of the 3 steps.</a:t>
            </a:r>
          </a:p>
          <a:p>
            <a:pPr marL="514350" indent="-514350" algn="just">
              <a:buClr>
                <a:srgbClr val="F18D08"/>
              </a:buClr>
              <a:buFont typeface="+mj-lt"/>
              <a:buAutoNum type="arabicPeriod"/>
            </a:pPr>
            <a:endParaRPr lang="en-US" sz="3200" b="0" dirty="0">
              <a:solidFill>
                <a:schemeClr val="bg1"/>
              </a:solidFill>
              <a:latin typeface="Myriad Pro Light" panose="020B0403030403020204"/>
            </a:endParaRPr>
          </a:p>
          <a:p>
            <a:pPr marL="514350" indent="-514350" algn="just">
              <a:buClr>
                <a:srgbClr val="F18D08"/>
              </a:buClr>
              <a:buFont typeface="+mj-lt"/>
              <a:buAutoNum type="arabicPeriod"/>
            </a:pPr>
            <a:r>
              <a:rPr lang="en-US" sz="3200" b="0" dirty="0">
                <a:solidFill>
                  <a:schemeClr val="bg1"/>
                </a:solidFill>
                <a:latin typeface="Myriad Pro Light" panose="020B0403030403020204"/>
              </a:rPr>
              <a:t>Group discussion about insights gained from breaking bad news activity (use slide 41 to guide discussion)</a:t>
            </a:r>
          </a:p>
          <a:p>
            <a:pPr marL="228600" indent="-228600" algn="just">
              <a:buClr>
                <a:srgbClr val="F18D08"/>
              </a:buClr>
              <a:buFont typeface="+mj-lt"/>
              <a:buAutoNum type="arabicPeriod"/>
            </a:pPr>
            <a:endParaRPr lang="en-US" b="1" dirty="0">
              <a:solidFill>
                <a:srgbClr val="002060"/>
              </a:solidFill>
              <a:latin typeface="Myriad Pro Light" panose="020B0403030403020204"/>
            </a:endParaRPr>
          </a:p>
          <a:p>
            <a:br>
              <a:rPr lang="en-US" sz="1600" dirty="0"/>
            </a:br>
            <a:endParaRPr lang="en-US" sz="1100" dirty="0">
              <a:solidFill>
                <a:srgbClr val="002060"/>
              </a:solidFill>
              <a:effectLst/>
              <a:latin typeface="Myriad Pro" panose="020B0503030403020204"/>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b="0" i="0" dirty="0">
              <a:solidFill>
                <a:srgbClr val="0D0D0D"/>
              </a:solidFill>
              <a:effectLst/>
              <a:latin typeface="+mj-lt"/>
            </a:endParaRPr>
          </a:p>
        </p:txBody>
      </p:sp>
      <p:sp>
        <p:nvSpPr>
          <p:cNvPr id="4" name="Slide Number Placeholder 3">
            <a:extLst>
              <a:ext uri="{FF2B5EF4-FFF2-40B4-BE49-F238E27FC236}">
                <a16:creationId xmlns:a16="http://schemas.microsoft.com/office/drawing/2014/main" id="{40C4A565-4C10-EBA4-2EF5-79E473DC0334}"/>
              </a:ext>
            </a:extLst>
          </p:cNvPr>
          <p:cNvSpPr>
            <a:spLocks noGrp="1"/>
          </p:cNvSpPr>
          <p:nvPr>
            <p:ph type="sldNum" sz="quarter" idx="5"/>
          </p:nvPr>
        </p:nvSpPr>
        <p:spPr/>
        <p:txBody>
          <a:bodyPr/>
          <a:lstStyle/>
          <a:p>
            <a:pPr defTabSz="966612" fontAlgn="base">
              <a:spcBef>
                <a:spcPct val="0"/>
              </a:spcBef>
              <a:spcAft>
                <a:spcPct val="0"/>
              </a:spcAft>
              <a:defRPr/>
            </a:pPr>
            <a:fld id="{288114BE-F531-46E3-9AFE-5E095748F341}" type="slidenum">
              <a:rPr lang="en-GB">
                <a:solidFill>
                  <a:srgbClr val="000000"/>
                </a:solidFill>
                <a:latin typeface="Arial" charset="0"/>
                <a:ea typeface="ＭＳ Ｐゴシック" charset="-128"/>
              </a:rPr>
              <a:pPr defTabSz="966612" fontAlgn="base">
                <a:spcBef>
                  <a:spcPct val="0"/>
                </a:spcBef>
                <a:spcAft>
                  <a:spcPct val="0"/>
                </a:spcAft>
                <a:defRPr/>
              </a:pPr>
              <a:t>29</a:t>
            </a:fld>
            <a:endParaRPr lang="en-GB">
              <a:solidFill>
                <a:srgbClr val="000000"/>
              </a:solidFill>
              <a:latin typeface="Arial" charset="0"/>
              <a:ea typeface="ＭＳ Ｐゴシック" charset="-128"/>
            </a:endParaRPr>
          </a:p>
        </p:txBody>
      </p:sp>
    </p:spTree>
    <p:extLst>
      <p:ext uri="{BB962C8B-B14F-4D97-AF65-F5344CB8AC3E}">
        <p14:creationId xmlns:p14="http://schemas.microsoft.com/office/powerpoint/2010/main" val="3436617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79431-D30E-56F0-884F-1B5DCF0EF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DA5E9-94D1-CA20-2A3D-A6727361ED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16603-F0A4-D150-420A-A3EE27252E6B}"/>
              </a:ext>
            </a:extLst>
          </p:cNvPr>
          <p:cNvSpPr>
            <a:spLocks noGrp="1"/>
          </p:cNvSpPr>
          <p:nvPr>
            <p:ph type="body" idx="1"/>
          </p:nvPr>
        </p:nvSpPr>
        <p:spPr/>
        <p:txBody>
          <a:bodyPr/>
          <a:lstStyle/>
          <a:p>
            <a:pPr algn="l"/>
            <a:r>
              <a:rPr lang="en-US" b="0" i="0" dirty="0">
                <a:solidFill>
                  <a:srgbClr val="0D0D0D"/>
                </a:solidFill>
                <a:effectLst/>
                <a:highlight>
                  <a:srgbClr val="FFFFFF"/>
                </a:highlight>
                <a:latin typeface="Söhne"/>
              </a:rPr>
              <a:t>Group 1 </a:t>
            </a:r>
            <a:r>
              <a:rPr lang="en-GB" b="0" dirty="0">
                <a:latin typeface="Myriad Pro Light"/>
              </a:rPr>
              <a:t>Breaking bad news: Miscarriage</a:t>
            </a:r>
          </a:p>
          <a:p>
            <a:pPr algn="l"/>
            <a:endParaRPr lang="en-GB" b="1" i="0" dirty="0">
              <a:solidFill>
                <a:srgbClr val="0D0D0D"/>
              </a:solidFill>
              <a:effectLst/>
              <a:highlight>
                <a:srgbClr val="FFFFFF"/>
              </a:highlight>
              <a:latin typeface="Myriad Pro Light"/>
            </a:endParaRPr>
          </a:p>
          <a:p>
            <a:r>
              <a:rPr lang="en-US" b="1" dirty="0"/>
              <a:t>Step 1: Prepare and Understand Perception</a:t>
            </a:r>
          </a:p>
          <a:p>
            <a:r>
              <a:rPr lang="en-US" b="1" dirty="0"/>
              <a:t>From Daisy and Sam’s Perspective:</a:t>
            </a:r>
            <a:endParaRPr lang="en-US" dirty="0"/>
          </a:p>
          <a:p>
            <a:pPr>
              <a:buFont typeface="Arial" panose="020B0604020202020204" pitchFamily="34" charset="0"/>
              <a:buChar char="•"/>
            </a:pPr>
            <a:r>
              <a:rPr lang="en-US" dirty="0"/>
              <a:t>Daisy and Sam are excited and hopeful, looking forward to learning more about their baby. They may feel relaxed, positive, and filled with anticipation at the start of the scan.</a:t>
            </a:r>
          </a:p>
          <a:p>
            <a:pPr>
              <a:buFont typeface="Arial" panose="020B0604020202020204" pitchFamily="34" charset="0"/>
              <a:buChar char="•"/>
            </a:pPr>
            <a:r>
              <a:rPr lang="en-US" dirty="0"/>
              <a:t>They may not anticipate that anything could be wrong and might expect the scan to confirm the health and well-being of the baby.</a:t>
            </a:r>
          </a:p>
          <a:p>
            <a:pPr>
              <a:buFont typeface="Arial" panose="020B0604020202020204" pitchFamily="34" charset="0"/>
              <a:buChar char="•"/>
            </a:pPr>
            <a:r>
              <a:rPr lang="en-US" dirty="0"/>
              <a:t>If something unusual is found, they could experience confusion, fear, or a sudden shift to anxiety and concern about the baby’s future.</a:t>
            </a:r>
          </a:p>
          <a:p>
            <a:pPr>
              <a:buFont typeface="Arial" panose="020B0604020202020204" pitchFamily="34" charset="0"/>
              <a:buChar char="•"/>
            </a:pPr>
            <a:endParaRPr lang="en-US" dirty="0"/>
          </a:p>
          <a:p>
            <a:r>
              <a:rPr lang="en-US" b="1" dirty="0"/>
              <a:t>Actions for the Sonographer:</a:t>
            </a:r>
            <a:endParaRPr lang="en-US" dirty="0"/>
          </a:p>
          <a:p>
            <a:pPr>
              <a:buFont typeface="Arial" panose="020B0604020202020204" pitchFamily="34" charset="0"/>
              <a:buChar char="•"/>
            </a:pPr>
            <a:r>
              <a:rPr lang="en-US" dirty="0"/>
              <a:t>Before beginning the conversation, the sonographer should take a moment to gather their thoughts and emotionally prepare for what they need to communicate.</a:t>
            </a:r>
          </a:p>
          <a:p>
            <a:pPr>
              <a:buFont typeface="Arial" panose="020B0604020202020204" pitchFamily="34" charset="0"/>
              <a:buChar char="•"/>
            </a:pPr>
            <a:r>
              <a:rPr lang="en-US" dirty="0"/>
              <a:t>Put down the probe to signal that the scan has ended and to transition into a more focused, serious discussion.</a:t>
            </a:r>
          </a:p>
          <a:p>
            <a:pPr>
              <a:buFont typeface="Arial" panose="020B0604020202020204" pitchFamily="34" charset="0"/>
              <a:buChar char="•"/>
            </a:pPr>
            <a:r>
              <a:rPr lang="en-US" dirty="0"/>
              <a:t>Acknowledge Daisy and Sam’s excitement and acknowledge the uncertainty in a compassionate way.</a:t>
            </a:r>
          </a:p>
          <a:p>
            <a:pPr marL="742950" lvl="1" indent="-285750">
              <a:buFont typeface="Arial" panose="020B0604020202020204" pitchFamily="34" charset="0"/>
              <a:buChar char="•"/>
            </a:pPr>
            <a:r>
              <a:rPr lang="en-US" b="1" dirty="0"/>
              <a:t>Example:</a:t>
            </a:r>
            <a:r>
              <a:rPr lang="en-US" dirty="0"/>
              <a:t> “I know you’ve been looking forward to this scan, and I can see that you’re excited. Unfortunately, I’ve found something that I need to discuss with you, and I want to be as clear as I can.”</a:t>
            </a:r>
          </a:p>
          <a:p>
            <a:r>
              <a:rPr lang="en-US" b="1" dirty="0"/>
              <a:t>Assess the emotional state and readiness of Daisy and Sam:</a:t>
            </a:r>
            <a:endParaRPr lang="en-US" dirty="0"/>
          </a:p>
          <a:p>
            <a:pPr marL="742950" lvl="1" indent="-285750">
              <a:buFont typeface="Arial" panose="020B0604020202020204" pitchFamily="34" charset="0"/>
              <a:buChar char="•"/>
            </a:pPr>
            <a:endParaRPr lang="en-US" dirty="0"/>
          </a:p>
          <a:p>
            <a:r>
              <a:rPr lang="en-US" b="1" dirty="0"/>
              <a:t>Step 2: Ask Permission and Share with Consent</a:t>
            </a:r>
          </a:p>
          <a:p>
            <a:r>
              <a:rPr lang="en-US" b="1" dirty="0"/>
              <a:t>From Daisy and Sam’s Perspective:</a:t>
            </a:r>
            <a:endParaRPr lang="en-US" dirty="0"/>
          </a:p>
          <a:p>
            <a:pPr>
              <a:buFont typeface="Arial" panose="020B0604020202020204" pitchFamily="34" charset="0"/>
              <a:buChar char="•"/>
            </a:pPr>
            <a:r>
              <a:rPr lang="en-US" dirty="0"/>
              <a:t>They may start to feel anxious or worried after the sonographer has signaled something is wrong. They might be trying to prepare themselves for the worst while hoping for the best.</a:t>
            </a:r>
          </a:p>
          <a:p>
            <a:pPr>
              <a:buFont typeface="Arial" panose="020B0604020202020204" pitchFamily="34" charset="0"/>
              <a:buChar char="•"/>
            </a:pPr>
            <a:r>
              <a:rPr lang="en-US" dirty="0"/>
              <a:t>If they sense that something is wrong, they might need to process and adjust to the new information slowly.</a:t>
            </a:r>
          </a:p>
          <a:p>
            <a:pPr>
              <a:buFont typeface="Arial" panose="020B0604020202020204" pitchFamily="34" charset="0"/>
              <a:buChar char="•"/>
            </a:pPr>
            <a:endParaRPr lang="en-US" dirty="0"/>
          </a:p>
          <a:p>
            <a:r>
              <a:rPr lang="en-US" b="1" dirty="0"/>
              <a:t>Actions for the Sonographer:</a:t>
            </a:r>
            <a:endParaRPr lang="en-US" dirty="0"/>
          </a:p>
          <a:p>
            <a:pPr>
              <a:buFont typeface="Arial" panose="020B0604020202020204" pitchFamily="34" charset="0"/>
              <a:buChar char="•"/>
            </a:pPr>
            <a:r>
              <a:rPr lang="en-US" dirty="0"/>
              <a:t>Respectfully seek permission to discuss the findings. This ensures that Daisy and Sam are mentally prepared for the information and that they feel in control of the situation.</a:t>
            </a:r>
          </a:p>
          <a:p>
            <a:pPr marL="742950" lvl="1" indent="-285750">
              <a:buFont typeface="Arial" panose="020B0604020202020204" pitchFamily="34" charset="0"/>
              <a:buChar char="•"/>
            </a:pPr>
            <a:r>
              <a:rPr lang="en-US" b="1" dirty="0"/>
              <a:t>Example:</a:t>
            </a:r>
            <a:r>
              <a:rPr lang="en-US" dirty="0"/>
              <a:t> “I’m really sorry to have to share this with you, but the results from the scan are a bit uncertain right now. Would it be okay if we talked about what I’ve seen so far?”</a:t>
            </a:r>
          </a:p>
          <a:p>
            <a:pPr marL="742950" lvl="1" indent="-285750">
              <a:buFont typeface="Arial" panose="020B0604020202020204" pitchFamily="34" charset="0"/>
              <a:buChar char="•"/>
            </a:pPr>
            <a:endParaRPr lang="en-US" dirty="0"/>
          </a:p>
          <a:p>
            <a:r>
              <a:rPr lang="en-US" dirty="0"/>
              <a:t>Once consent is given, the sonographer should convey the news clearly, acknowledging that the full extent is unclear but there are concerns that need to be addressed.</a:t>
            </a:r>
          </a:p>
          <a:p>
            <a:endParaRPr lang="en-US" dirty="0"/>
          </a:p>
          <a:p>
            <a:pPr>
              <a:buFont typeface="Arial" panose="020B0604020202020204" pitchFamily="34" charset="0"/>
              <a:buChar char="•"/>
            </a:pPr>
            <a:r>
              <a:rPr lang="en-US" b="1" dirty="0"/>
              <a:t>Example:</a:t>
            </a:r>
            <a:r>
              <a:rPr lang="en-US" dirty="0"/>
              <a:t> “I’m afraid I’ve noticed something during the scan that we need to look into further. It appears there may be an anomaly with the baby’s development. At this stage, we’re uncertain about the full extent of the situation, but I want to make sure you have all the information we have so far.”</a:t>
            </a:r>
          </a:p>
          <a:p>
            <a:pPr>
              <a:buFont typeface="Arial" panose="020B0604020202020204" pitchFamily="34" charset="0"/>
              <a:buChar char="•"/>
            </a:pPr>
            <a:endParaRPr lang="en-US" dirty="0"/>
          </a:p>
          <a:p>
            <a:r>
              <a:rPr lang="en-US" b="1" dirty="0"/>
              <a:t>Allow time for the couple to process and absorb the information</a:t>
            </a:r>
            <a:r>
              <a:rPr lang="en-US" dirty="0"/>
              <a:t>:</a:t>
            </a:r>
          </a:p>
          <a:p>
            <a:pPr>
              <a:buFont typeface="Arial" panose="020B0604020202020204" pitchFamily="34" charset="0"/>
              <a:buChar char="•"/>
            </a:pPr>
            <a:r>
              <a:rPr lang="en-US" dirty="0"/>
              <a:t>After sharing the news, give Daisy and Sam the time to ask questions or respond. This helps them begin to engage with the situation at their own pace.</a:t>
            </a:r>
          </a:p>
          <a:p>
            <a:pPr>
              <a:buFont typeface="Arial" panose="020B0604020202020204" pitchFamily="34" charset="0"/>
              <a:buChar char="•"/>
            </a:pPr>
            <a:endParaRPr lang="en-US" dirty="0"/>
          </a:p>
          <a:p>
            <a:r>
              <a:rPr lang="en-US" b="1" dirty="0"/>
              <a:t>Step 3: Check Understanding and Discuss Next Steps</a:t>
            </a:r>
          </a:p>
          <a:p>
            <a:r>
              <a:rPr lang="en-US" b="1" dirty="0"/>
              <a:t>From Daisy and Sam’s Perspective:</a:t>
            </a:r>
            <a:endParaRPr lang="en-US" dirty="0"/>
          </a:p>
          <a:p>
            <a:pPr>
              <a:buFont typeface="Arial" panose="020B0604020202020204" pitchFamily="34" charset="0"/>
              <a:buChar char="•"/>
            </a:pPr>
            <a:r>
              <a:rPr lang="en-US" dirty="0"/>
              <a:t>Daisy and Sam might feel a mixture of confusion, worry, and emotional shock as they process the news.</a:t>
            </a:r>
          </a:p>
          <a:p>
            <a:pPr>
              <a:buFont typeface="Arial" panose="020B0604020202020204" pitchFamily="34" charset="0"/>
              <a:buChar char="•"/>
            </a:pPr>
            <a:r>
              <a:rPr lang="en-US" dirty="0"/>
              <a:t>They may want more information about the anomaly, possible outcomes, and next steps.</a:t>
            </a:r>
          </a:p>
          <a:p>
            <a:pPr>
              <a:buFont typeface="Arial" panose="020B0604020202020204" pitchFamily="34" charset="0"/>
              <a:buChar char="•"/>
            </a:pPr>
            <a:r>
              <a:rPr lang="en-US" dirty="0"/>
              <a:t>They could feel a sense of helplessness or fear about the baby’s future.</a:t>
            </a:r>
          </a:p>
          <a:p>
            <a:pPr>
              <a:buFont typeface="Arial" panose="020B0604020202020204" pitchFamily="34" charset="0"/>
              <a:buChar char="•"/>
            </a:pPr>
            <a:endParaRPr lang="en-US" dirty="0"/>
          </a:p>
          <a:p>
            <a:r>
              <a:rPr lang="en-US" b="1" dirty="0"/>
              <a:t>Actions for the Sonographer:</a:t>
            </a:r>
            <a:endParaRPr lang="en-US" dirty="0"/>
          </a:p>
          <a:p>
            <a:pPr>
              <a:buFont typeface="Arial" panose="020B0604020202020204" pitchFamily="34" charset="0"/>
              <a:buChar char="•"/>
            </a:pPr>
            <a:r>
              <a:rPr lang="en-US" dirty="0"/>
              <a:t>After sharing the initial news, the sonographer should check in with Daisy and Sam to ensure they understand the situation, as it may be difficult to absorb at first.</a:t>
            </a:r>
          </a:p>
          <a:p>
            <a:pPr marL="742950" lvl="1" indent="-285750">
              <a:buFont typeface="Arial" panose="020B0604020202020204" pitchFamily="34" charset="0"/>
              <a:buChar char="•"/>
            </a:pPr>
            <a:r>
              <a:rPr lang="en-US" b="1" dirty="0"/>
              <a:t>Example:</a:t>
            </a:r>
            <a:r>
              <a:rPr lang="en-US" dirty="0"/>
              <a:t> “I know this news is difficult to take in. How are you feeling? Is there anything you would like me to explain further or any questions you have at this point?”</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dirty="0"/>
              <a:t>Engage in a supportive conversation, validating their emotions and addressing their concerns. The sonographer should remain open to their feelings, whether it’s shock, fear, or sadness.</a:t>
            </a:r>
          </a:p>
          <a:p>
            <a:pPr marL="742950" lvl="1" indent="-285750">
              <a:buFont typeface="Arial" panose="020B0604020202020204" pitchFamily="34" charset="0"/>
              <a:buChar char="•"/>
            </a:pPr>
            <a:r>
              <a:rPr lang="en-US" b="1" dirty="0"/>
              <a:t>Example:</a:t>
            </a:r>
            <a:r>
              <a:rPr lang="en-US" dirty="0"/>
              <a:t> “I know this is a lot to process, and I’m here to help answer any questions. It’s completely understandable if you need time to let this sink in.”</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dirty="0"/>
              <a:t>Discuss potential next steps in terms of medical follow-up, further scans, and support options.</a:t>
            </a:r>
          </a:p>
          <a:p>
            <a:pPr marL="742950" lvl="1" indent="-285750">
              <a:buFont typeface="Arial" panose="020B0604020202020204" pitchFamily="34" charset="0"/>
              <a:buChar char="•"/>
            </a:pPr>
            <a:r>
              <a:rPr lang="en-US" b="1" dirty="0"/>
              <a:t>Example:</a:t>
            </a:r>
            <a:r>
              <a:rPr lang="en-US" dirty="0"/>
              <a:t> “At this point, we need to refer you for further tests and a detailed scan to get a clearer picture of what’s happening. Would you like to talk about what will happen next, or would you prefer to take some time to process things?”</a:t>
            </a:r>
          </a:p>
          <a:p>
            <a:pPr marL="742950" lvl="1" indent="-285750">
              <a:buFont typeface="Arial" panose="020B0604020202020204" pitchFamily="34" charset="0"/>
              <a:buChar char="•"/>
            </a:pPr>
            <a:endParaRPr lang="en-US" dirty="0"/>
          </a:p>
          <a:p>
            <a:pPr>
              <a:buFont typeface="Arial" panose="020B0604020202020204" pitchFamily="34" charset="0"/>
              <a:buChar char="•"/>
            </a:pPr>
            <a:r>
              <a:rPr lang="en-US" b="1" dirty="0"/>
              <a:t>Explore options for support</a:t>
            </a:r>
            <a:r>
              <a:rPr lang="en-US" dirty="0"/>
              <a:t>: Make sure Daisy and Sam know that there is support available for them, both medically and emotionally.</a:t>
            </a:r>
          </a:p>
          <a:p>
            <a:pPr marL="742950" lvl="1" indent="-285750">
              <a:buFont typeface="Arial" panose="020B0604020202020204" pitchFamily="34" charset="0"/>
              <a:buChar char="•"/>
            </a:pPr>
            <a:r>
              <a:rPr lang="en-US" b="1" dirty="0"/>
              <a:t>Example:</a:t>
            </a:r>
            <a:r>
              <a:rPr lang="en-US" dirty="0"/>
              <a:t> “We are here for you, and we will support you through the next steps. You will also have access to counseling and support services to help you through this.”</a:t>
            </a:r>
          </a:p>
          <a:p>
            <a:pPr marL="742950" lvl="1" indent="-285750">
              <a:buFont typeface="Arial" panose="020B0604020202020204" pitchFamily="34" charset="0"/>
              <a:buChar char="•"/>
            </a:pPr>
            <a:endParaRPr lang="en-US" dirty="0"/>
          </a:p>
          <a:p>
            <a:r>
              <a:rPr lang="en-US" b="1" dirty="0"/>
              <a:t>Summary of the Approach:</a:t>
            </a:r>
          </a:p>
          <a:p>
            <a:r>
              <a:rPr lang="en-US" dirty="0"/>
              <a:t>The sonographer follows the three-step process effectively in this case:</a:t>
            </a:r>
          </a:p>
          <a:p>
            <a:pPr>
              <a:buFont typeface="+mj-lt"/>
              <a:buAutoNum type="arabicPeriod"/>
            </a:pPr>
            <a:r>
              <a:rPr lang="en-US" b="1" dirty="0"/>
              <a:t>Preparation</a:t>
            </a:r>
            <a:r>
              <a:rPr lang="en-US" dirty="0"/>
              <a:t>: Acknowledging the couple’s excitement and uncertainty while creating space for a sensitive conversation.</a:t>
            </a:r>
          </a:p>
          <a:p>
            <a:pPr>
              <a:buFont typeface="+mj-lt"/>
              <a:buAutoNum type="arabicPeriod"/>
            </a:pPr>
            <a:r>
              <a:rPr lang="en-US" b="1" dirty="0"/>
              <a:t>Seeking Permission</a:t>
            </a:r>
            <a:r>
              <a:rPr lang="en-US" dirty="0"/>
              <a:t>: Ensuring Daisy and Sam are emotionally ready to hear potentially difficult news and giving them control over how they engage with the information.</a:t>
            </a:r>
          </a:p>
          <a:p>
            <a:pPr>
              <a:buFont typeface="+mj-lt"/>
              <a:buAutoNum type="arabicPeriod"/>
            </a:pPr>
            <a:r>
              <a:rPr lang="en-US" b="1" dirty="0"/>
              <a:t>Checking Understanding and Next Steps</a:t>
            </a:r>
            <a:r>
              <a:rPr lang="en-US" dirty="0"/>
              <a:t>: Providing clear, compassionate information while ensuring they understand what’s been shared and what comes next, and offering emotional and practical support options.</a:t>
            </a:r>
          </a:p>
        </p:txBody>
      </p:sp>
      <p:sp>
        <p:nvSpPr>
          <p:cNvPr id="4" name="Slide Number Placeholder 3">
            <a:extLst>
              <a:ext uri="{FF2B5EF4-FFF2-40B4-BE49-F238E27FC236}">
                <a16:creationId xmlns:a16="http://schemas.microsoft.com/office/drawing/2014/main" id="{492C46EA-39AB-6275-FE2D-CA5BE6D34A82}"/>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669549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0075" y="66675"/>
            <a:ext cx="1562100" cy="879475"/>
          </a:xfrm>
        </p:spPr>
      </p:sp>
      <p:sp>
        <p:nvSpPr>
          <p:cNvPr id="3" name="Notes Placeholder 2"/>
          <p:cNvSpPr>
            <a:spLocks noGrp="1"/>
          </p:cNvSpPr>
          <p:nvPr>
            <p:ph type="body" idx="1"/>
          </p:nvPr>
        </p:nvSpPr>
        <p:spPr>
          <a:xfrm>
            <a:off x="231414" y="1099107"/>
            <a:ext cx="6461485" cy="7978218"/>
          </a:xfrm>
        </p:spPr>
        <p:txBody>
          <a:bodyPr/>
          <a:lstStyle/>
          <a:p>
            <a:r>
              <a:rPr lang="en-US" sz="2000" dirty="0"/>
              <a:t>As healthcare professionals, it's crucial to navigate emotional responses during difficult conversations. This may feel uncomfortable or awkward, but sensitivity and awareness are essential to providing compassionate care.</a:t>
            </a:r>
          </a:p>
          <a:p>
            <a:endParaRPr lang="en-US" sz="2000" dirty="0"/>
          </a:p>
          <a:p>
            <a:r>
              <a:rPr lang="en-US" sz="2000" dirty="0"/>
              <a:t>Grief often places parents in survival mode, triggering </a:t>
            </a:r>
            <a:r>
              <a:rPr lang="en-US" sz="2000" b="1" dirty="0"/>
              <a:t>fight, flight, or freeze</a:t>
            </a:r>
            <a:r>
              <a:rPr lang="en-US" sz="2000" dirty="0"/>
              <a:t> responses. These reactions can manifest as a range of emotions. Here’s how we can respond empathetically:</a:t>
            </a:r>
          </a:p>
          <a:p>
            <a:endParaRPr lang="en-US" sz="2000" dirty="0"/>
          </a:p>
          <a:p>
            <a:r>
              <a:rPr lang="en-US" sz="2000" b="1" dirty="0"/>
              <a:t>Anger:</a:t>
            </a:r>
            <a:br>
              <a:rPr lang="en-US" sz="2000" dirty="0"/>
            </a:br>
            <a:r>
              <a:rPr lang="en-US" sz="2000" dirty="0"/>
              <a:t>Acknowledge their upset, express empathy, and offer assistance.</a:t>
            </a:r>
            <a:br>
              <a:rPr lang="en-US" sz="2000" dirty="0"/>
            </a:br>
            <a:r>
              <a:rPr lang="en-US" sz="2000" i="1" dirty="0"/>
              <a:t>“I’m so sorry. This must be incredibly upsetting, and I wish I could tell you something different. Is there anything I can do to help right now?”</a:t>
            </a:r>
          </a:p>
          <a:p>
            <a:endParaRPr lang="en-US" sz="2000" dirty="0"/>
          </a:p>
          <a:p>
            <a:r>
              <a:rPr lang="en-US" sz="2000" b="1" dirty="0"/>
              <a:t>Disbelief:</a:t>
            </a:r>
            <a:br>
              <a:rPr lang="en-US" sz="2000" dirty="0"/>
            </a:br>
            <a:r>
              <a:rPr lang="en-US" sz="2000" dirty="0"/>
              <a:t>Validate their difficulty in processing unexpected news.</a:t>
            </a:r>
            <a:br>
              <a:rPr lang="en-US" sz="2000" dirty="0"/>
            </a:br>
            <a:r>
              <a:rPr lang="en-US" sz="2000" i="1" dirty="0"/>
              <a:t>“I know this isn’t what you expected to hear today. It’s completely understandable if it’s hard to take in.”</a:t>
            </a:r>
          </a:p>
          <a:p>
            <a:endParaRPr lang="en-US" sz="2000" dirty="0"/>
          </a:p>
          <a:p>
            <a:r>
              <a:rPr lang="en-US" sz="2000" b="1" dirty="0"/>
              <a:t>Silence:</a:t>
            </a:r>
            <a:br>
              <a:rPr lang="en-US" sz="2000" dirty="0"/>
            </a:br>
            <a:r>
              <a:rPr lang="en-US" sz="2000" dirty="0"/>
              <a:t>Silence can indicate shock, and it’s important not to feel pressured to fill it. Allow the silence to provide space for reflection.</a:t>
            </a:r>
            <a:br>
              <a:rPr lang="en-US" sz="2000" dirty="0"/>
            </a:br>
            <a:r>
              <a:rPr lang="en-US" sz="2000" dirty="0"/>
              <a:t>If appropriate, you could say:</a:t>
            </a:r>
            <a:br>
              <a:rPr lang="en-US" sz="2000" dirty="0"/>
            </a:br>
            <a:r>
              <a:rPr lang="en-US" sz="2000" i="1" dirty="0"/>
              <a:t>“I’m here if you want to talk, or I can give you some time.”</a:t>
            </a:r>
            <a:br>
              <a:rPr lang="en-US" sz="2000" dirty="0"/>
            </a:br>
            <a:r>
              <a:rPr lang="en-US" sz="2000" b="1" dirty="0"/>
              <a:t>OR:</a:t>
            </a:r>
            <a:br>
              <a:rPr lang="en-US" sz="2000" dirty="0"/>
            </a:br>
            <a:r>
              <a:rPr lang="en-US" sz="2000" i="1" dirty="0"/>
              <a:t>“I notice you’re quiet. This news is a lot to take in—what can I do to support you right now?”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Allowing silence can be powerful, creating a safe space for parents to process their emotions at their own pace. Knowing when to stay quiet and when to gently offer support is key to compassionate care.</a:t>
            </a:r>
          </a:p>
          <a:p>
            <a:endParaRPr lang="en-US" sz="2000" dirty="0"/>
          </a:p>
          <a:p>
            <a:r>
              <a:rPr lang="en-US" sz="2000" b="1" dirty="0"/>
              <a:t>Tears:</a:t>
            </a:r>
            <a:br>
              <a:rPr lang="en-US" sz="2000" dirty="0"/>
            </a:br>
            <a:r>
              <a:rPr lang="en-US" sz="2000" dirty="0"/>
              <a:t>Offer empathy and provide space or support as needed.</a:t>
            </a:r>
            <a:br>
              <a:rPr lang="en-US" sz="2000" dirty="0"/>
            </a:br>
            <a:r>
              <a:rPr lang="en-US" sz="2000" i="1" dirty="0"/>
              <a:t>“Take your time. Would you like a moment alone, or should I call someone for you?”</a:t>
            </a:r>
          </a:p>
          <a:p>
            <a:endParaRPr lang="en-US" sz="2000" dirty="0"/>
          </a:p>
          <a:p>
            <a:r>
              <a:rPr lang="en-US" sz="2000" b="1" dirty="0"/>
              <a:t>Confusion or Lack of Understanding:</a:t>
            </a:r>
            <a:br>
              <a:rPr lang="en-US" sz="2000" dirty="0"/>
            </a:br>
            <a:r>
              <a:rPr lang="en-US" sz="2000" dirty="0"/>
              <a:t>Acknowledge the challenge and offer clarity.</a:t>
            </a:r>
            <a:br>
              <a:rPr lang="en-US" sz="2000" dirty="0"/>
            </a:br>
            <a:r>
              <a:rPr lang="en-US" sz="2000" i="1" dirty="0"/>
              <a:t>“I’m sorry if I’m not explaining this clearly. Let me try another way…”</a:t>
            </a:r>
            <a:endParaRPr lang="en-US" sz="1400" b="0" i="0" dirty="0">
              <a:effectLst/>
              <a:latin typeface="Myriad Pro" panose="020B0503030403020204"/>
            </a:endParaRPr>
          </a:p>
          <a:p>
            <a:pPr algn="l"/>
            <a:endParaRPr lang="en-US" sz="1400" b="0" i="0" dirty="0">
              <a:effectLst/>
              <a:latin typeface="Myriad Pro" panose="020B0503030403020204"/>
            </a:endParaRPr>
          </a:p>
          <a:p>
            <a:br>
              <a:rPr lang="en-US" sz="1400" b="0" i="0" dirty="0">
                <a:effectLst/>
                <a:latin typeface="Myriad Pro" panose="020B0503030403020204"/>
              </a:rPr>
            </a:br>
            <a:endParaRPr lang="en-US" sz="1400" b="0" i="0" dirty="0">
              <a:effectLst/>
              <a:latin typeface="Myriad Pro" panose="020B0503030403020204"/>
            </a:endParaRPr>
          </a:p>
        </p:txBody>
      </p:sp>
      <p:sp>
        <p:nvSpPr>
          <p:cNvPr id="4" name="Slide Number Placeholder 3"/>
          <p:cNvSpPr>
            <a:spLocks noGrp="1"/>
          </p:cNvSpPr>
          <p:nvPr>
            <p:ph type="sldNum" sz="quarter" idx="5"/>
          </p:nvPr>
        </p:nvSpPr>
        <p:spPr/>
        <p:txBody>
          <a:bodyPr/>
          <a:lstStyle/>
          <a:p>
            <a:pPr defTabSz="966612">
              <a:defRPr/>
            </a:pPr>
            <a:fld id="{ED2E2506-7EB6-4710-8374-C7DC9A9AC2F0}" type="slidenum">
              <a:rPr lang="en-GB">
                <a:solidFill>
                  <a:prstClr val="black"/>
                </a:solidFill>
                <a:latin typeface="Calibri" panose="020F0502020204030204"/>
              </a:rPr>
              <a:pPr defTabSz="966612">
                <a:defRPr/>
              </a:pPr>
              <a:t>31</a:t>
            </a:fld>
            <a:endParaRPr lang="en-GB">
              <a:solidFill>
                <a:prstClr val="black"/>
              </a:solidFill>
              <a:latin typeface="Calibri" panose="020F0502020204030204"/>
            </a:endParaRPr>
          </a:p>
        </p:txBody>
      </p:sp>
    </p:spTree>
    <p:extLst>
      <p:ext uri="{BB962C8B-B14F-4D97-AF65-F5344CB8AC3E}">
        <p14:creationId xmlns:p14="http://schemas.microsoft.com/office/powerpoint/2010/main" val="2817391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900" b="1" dirty="0">
                <a:solidFill>
                  <a:schemeClr val="bg1"/>
                </a:solidFill>
                <a:latin typeface="Myriad Pro" panose="020B0503030403020204" pitchFamily="34" charset="0"/>
              </a:rPr>
              <a:t>Section 6</a:t>
            </a:r>
            <a:endParaRPr lang="en-GB" sz="1400" b="1" dirty="0">
              <a:solidFill>
                <a:schemeClr val="bg1"/>
              </a:solidFill>
              <a:latin typeface="Myriad Pro" panose="020B0503030403020204" pitchFamily="34" charset="0"/>
            </a:endParaRPr>
          </a:p>
          <a:p>
            <a:pPr algn="l"/>
            <a:r>
              <a:rPr lang="en-GB" sz="1400" b="1" dirty="0">
                <a:solidFill>
                  <a:schemeClr val="bg1"/>
                </a:solidFill>
                <a:latin typeface="Myriad Pro" panose="020B0503030403020204" pitchFamily="34" charset="0"/>
              </a:rPr>
              <a:t>Health professional wellbeing and self-care</a:t>
            </a:r>
          </a:p>
          <a:p>
            <a:pPr algn="l"/>
            <a:endParaRPr lang="en-GB" sz="1400" b="1" dirty="0">
              <a:solidFill>
                <a:schemeClr val="bg1"/>
              </a:solidFill>
              <a:latin typeface="Myriad Pro" panose="020B0503030403020204" pitchFamily="34" charset="0"/>
            </a:endParaRPr>
          </a:p>
          <a:p>
            <a:pPr marL="433020" indent="-541020">
              <a:lnSpc>
                <a:spcPct val="150000"/>
              </a:lnSpc>
              <a:spcBef>
                <a:spcPts val="72"/>
              </a:spcBef>
              <a:buClr>
                <a:schemeClr val="bg1"/>
              </a:buClr>
              <a:buFont typeface="Arial" panose="020B0604020202020204" pitchFamily="34" charset="0"/>
              <a:buChar char="•"/>
            </a:pPr>
            <a:r>
              <a:rPr lang="en-US" sz="2400" kern="0" dirty="0">
                <a:solidFill>
                  <a:schemeClr val="bg1"/>
                </a:solidFill>
                <a:latin typeface="Myriad Pro" panose="020B0503030403020204" pitchFamily="34" charset="0"/>
                <a:ea typeface="ＭＳ Ｐゴシック"/>
                <a:cs typeface="Calibri"/>
              </a:rPr>
              <a:t>The magnifying moment – for healthcare professionals</a:t>
            </a:r>
          </a:p>
          <a:p>
            <a:pPr marL="433020" indent="-541020">
              <a:lnSpc>
                <a:spcPct val="150000"/>
              </a:lnSpc>
              <a:spcBef>
                <a:spcPts val="72"/>
              </a:spcBef>
              <a:buClr>
                <a:schemeClr val="bg1"/>
              </a:buClr>
              <a:buFont typeface="Arial" panose="020B0604020202020204" pitchFamily="34" charset="0"/>
              <a:buChar char="•"/>
            </a:pPr>
            <a:r>
              <a:rPr lang="en-US" sz="2400" kern="0" dirty="0">
                <a:solidFill>
                  <a:schemeClr val="bg1"/>
                </a:solidFill>
                <a:latin typeface="Myriad Pro" panose="020B0503030403020204" pitchFamily="34" charset="0"/>
                <a:ea typeface="ＭＳ Ｐゴシック"/>
                <a:cs typeface="Calibri"/>
              </a:rPr>
              <a:t>Understanding compassioning fatigue and identifying emotional challenges</a:t>
            </a:r>
          </a:p>
          <a:p>
            <a:pPr marL="433020" indent="-541020">
              <a:lnSpc>
                <a:spcPct val="150000"/>
              </a:lnSpc>
              <a:spcBef>
                <a:spcPts val="72"/>
              </a:spcBef>
              <a:buClr>
                <a:schemeClr val="bg1"/>
              </a:buClr>
              <a:buFont typeface="Arial" panose="020B0604020202020204" pitchFamily="34" charset="0"/>
              <a:buChar char="•"/>
            </a:pPr>
            <a:r>
              <a:rPr lang="en-US" sz="2400" kern="0" dirty="0">
                <a:solidFill>
                  <a:schemeClr val="bg1"/>
                </a:solidFill>
                <a:latin typeface="Myriad Pro" panose="020B0503030403020204" pitchFamily="34" charset="0"/>
                <a:ea typeface="ＭＳ Ｐゴシック"/>
                <a:cs typeface="Calibri"/>
              </a:rPr>
              <a:t>Looking after yourself</a:t>
            </a:r>
          </a:p>
          <a:p>
            <a:pPr marL="433020" indent="-541020">
              <a:lnSpc>
                <a:spcPct val="150000"/>
              </a:lnSpc>
              <a:spcBef>
                <a:spcPts val="72"/>
              </a:spcBef>
              <a:buClr>
                <a:schemeClr val="bg1"/>
              </a:buClr>
              <a:buFont typeface="Arial" panose="020B0604020202020204" pitchFamily="34" charset="0"/>
              <a:buChar char="•"/>
            </a:pPr>
            <a:r>
              <a:rPr lang="en-US" sz="2400" kern="0" dirty="0">
                <a:solidFill>
                  <a:schemeClr val="bg1"/>
                </a:solidFill>
                <a:latin typeface="Myriad Pro" panose="020B0503030403020204" pitchFamily="34" charset="0"/>
                <a:ea typeface="ＭＳ Ｐゴシック"/>
                <a:cs typeface="Calibri"/>
              </a:rPr>
              <a:t>Seeking support</a:t>
            </a:r>
          </a:p>
          <a:p>
            <a:pPr marL="433020" indent="-541020">
              <a:lnSpc>
                <a:spcPct val="150000"/>
              </a:lnSpc>
              <a:spcBef>
                <a:spcPts val="72"/>
              </a:spcBef>
              <a:buClr>
                <a:schemeClr val="bg1"/>
              </a:buClr>
            </a:pPr>
            <a:endParaRPr lang="en-GB" sz="2400" kern="0" dirty="0">
              <a:solidFill>
                <a:schemeClr val="bg1"/>
              </a:solidFill>
              <a:latin typeface="Myriad Pro" panose="020B0503030403020204" pitchFamily="34" charset="0"/>
              <a:ea typeface="ＭＳ Ｐゴシック"/>
              <a:cs typeface="Calibri"/>
            </a:endParaRPr>
          </a:p>
          <a:p>
            <a:pPr marL="433020" indent="-541020">
              <a:lnSpc>
                <a:spcPct val="150000"/>
              </a:lnSpc>
              <a:spcBef>
                <a:spcPts val="72"/>
              </a:spcBef>
              <a:buClr>
                <a:schemeClr val="bg1"/>
              </a:buClr>
            </a:pPr>
            <a:endParaRPr lang="en-GB" sz="2400" kern="0" dirty="0">
              <a:solidFill>
                <a:schemeClr val="bg1"/>
              </a:solidFill>
              <a:latin typeface="Myriad Pro" panose="020B0503030403020204" pitchFamily="34" charset="0"/>
              <a:ea typeface="ＭＳ Ｐゴシック"/>
              <a:cs typeface="Calibri"/>
            </a:endParaRPr>
          </a:p>
          <a:p>
            <a:pPr algn="l"/>
            <a:r>
              <a:rPr lang="en-US" sz="2400" b="1" i="0" dirty="0">
                <a:solidFill>
                  <a:srgbClr val="000000"/>
                </a:solidFill>
                <a:effectLst/>
                <a:latin typeface="+mj-lt"/>
              </a:rPr>
              <a:t>Objective:</a:t>
            </a:r>
          </a:p>
          <a:p>
            <a:pPr algn="l"/>
            <a:r>
              <a:rPr lang="en-US" sz="2400" b="1" i="0" dirty="0">
                <a:solidFill>
                  <a:srgbClr val="000000"/>
                </a:solidFill>
                <a:effectLst/>
                <a:latin typeface="+mj-lt"/>
              </a:rPr>
              <a:t>The objective of this session is to provide participants with self-care strategies and coping mechanisms for effectively managing the emotional challenges associated with providing perinatal bereavement care, with a focus on promoting resilience and well-being.</a:t>
            </a:r>
          </a:p>
          <a:p>
            <a:pPr algn="l"/>
            <a:endParaRPr lang="en-US" sz="2400" b="1" i="0" dirty="0">
              <a:solidFill>
                <a:srgbClr val="000000"/>
              </a:solidFill>
              <a:effectLst/>
              <a:latin typeface="+mj-lt"/>
            </a:endParaRPr>
          </a:p>
          <a:p>
            <a:pPr algn="l"/>
            <a:r>
              <a:rPr lang="en-US" sz="2400" b="1" i="0" dirty="0">
                <a:solidFill>
                  <a:srgbClr val="000000"/>
                </a:solidFill>
                <a:effectLst/>
                <a:latin typeface="+mj-lt"/>
              </a:rPr>
              <a:t>Key Points:</a:t>
            </a:r>
            <a:endParaRPr lang="en-US" sz="2400" b="0" i="0" dirty="0">
              <a:solidFill>
                <a:srgbClr val="000000"/>
              </a:solidFill>
              <a:effectLst/>
              <a:latin typeface="+mj-lt"/>
            </a:endParaRPr>
          </a:p>
          <a:p>
            <a:pPr marL="285750" indent="-285750" algn="l">
              <a:buFont typeface="Arial" panose="020B0604020202020204" pitchFamily="34" charset="0"/>
              <a:buChar char="•"/>
            </a:pPr>
            <a:r>
              <a:rPr lang="en-US" sz="2400" b="0" i="0" dirty="0">
                <a:solidFill>
                  <a:srgbClr val="000000"/>
                </a:solidFill>
                <a:effectLst/>
                <a:latin typeface="+mj-lt"/>
              </a:rPr>
              <a:t>Supporting bereaved families in perinatal bereavement care presents immense challenges, and it is crucial to acknowledge the profound impact of baby loss on families and colleagues.</a:t>
            </a:r>
          </a:p>
          <a:p>
            <a:pPr marL="285750" indent="-285750" algn="l">
              <a:buFont typeface="Arial" panose="020B0604020202020204" pitchFamily="34" charset="0"/>
              <a:buChar char="•"/>
            </a:pPr>
            <a:r>
              <a:rPr lang="en-US" sz="2400" b="0" i="0" dirty="0">
                <a:solidFill>
                  <a:srgbClr val="000000"/>
                </a:solidFill>
                <a:effectLst/>
                <a:latin typeface="+mj-lt"/>
              </a:rPr>
              <a:t>Practitioners should prioritise their own well-being to ensure they can provide effective support.</a:t>
            </a:r>
          </a:p>
          <a:p>
            <a:pPr marL="285750" indent="-285750" algn="l">
              <a:buFont typeface="Arial" panose="020B0604020202020204" pitchFamily="34" charset="0"/>
              <a:buChar char="•"/>
            </a:pPr>
            <a:r>
              <a:rPr lang="en-US" sz="2400" b="0" i="0" dirty="0">
                <a:solidFill>
                  <a:srgbClr val="000000"/>
                </a:solidFill>
                <a:effectLst/>
                <a:latin typeface="+mj-lt"/>
              </a:rPr>
              <a:t>Practitioners should identify strategies to maintain their own well-being and understand when and how to seek help.</a:t>
            </a:r>
          </a:p>
          <a:p>
            <a:pPr marL="285750" indent="-285750" algn="l">
              <a:buFont typeface="Arial" panose="020B0604020202020204" pitchFamily="34" charset="0"/>
              <a:buChar char="•"/>
            </a:pPr>
            <a:r>
              <a:rPr lang="en-US" sz="2400" b="0" i="0" dirty="0">
                <a:solidFill>
                  <a:srgbClr val="000000"/>
                </a:solidFill>
                <a:effectLst/>
                <a:latin typeface="+mj-lt"/>
              </a:rPr>
              <a:t>Emphasise the vital importance of self-care and overall well-being for healthcare professionals working in perinatal bereavement care.</a:t>
            </a:r>
          </a:p>
          <a:p>
            <a:pPr marL="433020" indent="-541020">
              <a:lnSpc>
                <a:spcPct val="150000"/>
              </a:lnSpc>
              <a:spcBef>
                <a:spcPts val="72"/>
              </a:spcBef>
              <a:buClr>
                <a:schemeClr val="bg1"/>
              </a:buClr>
            </a:pPr>
            <a:endParaRPr lang="en-GB" sz="2400" kern="0" dirty="0">
              <a:solidFill>
                <a:schemeClr val="bg1"/>
              </a:solidFill>
              <a:latin typeface="Myriad Pro" panose="020B0503030403020204" pitchFamily="34" charset="0"/>
              <a:ea typeface="ＭＳ Ｐゴシック"/>
              <a:cs typeface="Calibri"/>
            </a:endParaRPr>
          </a:p>
          <a:p>
            <a:pPr algn="l"/>
            <a:endParaRPr lang="en-GB" sz="1600" dirty="0">
              <a:solidFill>
                <a:schemeClr val="bg1"/>
              </a:solidFill>
            </a:endParaRPr>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32</a:t>
            </a:fld>
            <a:endParaRPr lang="en-GB"/>
          </a:p>
        </p:txBody>
      </p:sp>
    </p:spTree>
    <p:extLst>
      <p:ext uri="{BB962C8B-B14F-4D97-AF65-F5344CB8AC3E}">
        <p14:creationId xmlns:p14="http://schemas.microsoft.com/office/powerpoint/2010/main" val="3381011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49538" y="738188"/>
            <a:ext cx="2016125" cy="1133475"/>
          </a:xfrm>
          <a:prstGeom prst="rect">
            <a:avLst/>
          </a:prstGeom>
        </p:spPr>
      </p:sp>
      <p:sp>
        <p:nvSpPr>
          <p:cNvPr id="3" name="Notes Placeholder 2"/>
          <p:cNvSpPr>
            <a:spLocks noGrp="1"/>
          </p:cNvSpPr>
          <p:nvPr>
            <p:ph type="body" idx="1"/>
          </p:nvPr>
        </p:nvSpPr>
        <p:spPr>
          <a:xfrm>
            <a:off x="479552" y="2444305"/>
            <a:ext cx="6356096" cy="5556696"/>
          </a:xfrm>
        </p:spPr>
        <p:txBody>
          <a:bodyPr/>
          <a:lstStyle/>
          <a:p>
            <a:r>
              <a:rPr lang="en-US" sz="3600" b="1" dirty="0"/>
              <a:t>Key Points:</a:t>
            </a:r>
            <a:br>
              <a:rPr lang="en-US" sz="3600" dirty="0"/>
            </a:br>
            <a:r>
              <a:rPr lang="en-US" sz="3600" dirty="0"/>
              <a:t>Delivering uncertain or bad news to parents during obstetric ultrasound scans can be emotionally challenging for sonographers, especially when repeated over time. The impact of such news on families and healthcare professionals is profound, and it is important for sonographers to prioritize their well-being in order to offer compassionate care effectively.</a:t>
            </a:r>
          </a:p>
          <a:p>
            <a:endParaRPr lang="en-US" sz="3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Sonographers may experience compassion fatigue due to repeated exposure to emotional distress, such as breaking bad news about pregnancy loss or fetal anomalies.</a:t>
            </a:r>
          </a:p>
          <a:p>
            <a:endParaRPr lang="en-US" sz="3600" dirty="0"/>
          </a:p>
          <a:p>
            <a:r>
              <a:rPr lang="en-US" sz="3600" dirty="0"/>
              <a:t>Key signs of compassion fatigue include:</a:t>
            </a:r>
          </a:p>
          <a:p>
            <a:pPr>
              <a:buFont typeface="+mj-lt"/>
              <a:buAutoNum type="arabicPeriod"/>
            </a:pPr>
            <a:r>
              <a:rPr lang="en-US" sz="3600" b="1" dirty="0"/>
              <a:t>Emotional Exhaustion</a:t>
            </a:r>
            <a:r>
              <a:rPr lang="en-US" sz="3600" dirty="0"/>
              <a:t>: Feeling drained and overwhelmed from constant exposure to the grief and shock of families.</a:t>
            </a:r>
          </a:p>
          <a:p>
            <a:pPr>
              <a:buFont typeface="+mj-lt"/>
              <a:buAutoNum type="arabicPeriod"/>
            </a:pPr>
            <a:r>
              <a:rPr lang="en-US" sz="3600" b="1" dirty="0"/>
              <a:t>Reduced Empathy</a:t>
            </a:r>
            <a:r>
              <a:rPr lang="en-US" sz="3600" dirty="0"/>
              <a:t>: Finding it more difficult to maintain empathy and compassion after repeated emotional strain.</a:t>
            </a:r>
          </a:p>
          <a:p>
            <a:pPr>
              <a:buFont typeface="+mj-lt"/>
              <a:buAutoNum type="arabicPeriod"/>
            </a:pPr>
            <a:r>
              <a:rPr lang="en-US" sz="3600" b="1" dirty="0"/>
              <a:t>Decreased Resilience</a:t>
            </a:r>
            <a:r>
              <a:rPr lang="en-US" sz="3600" dirty="0"/>
              <a:t>: Experiencing higher levels of stress and burnout, which can negatively affect both physical and mental health.</a:t>
            </a:r>
          </a:p>
          <a:p>
            <a:pPr>
              <a:buFont typeface="+mj-lt"/>
              <a:buAutoNum type="arabicPeriod"/>
            </a:pPr>
            <a:endParaRPr lang="en-US" sz="3600" dirty="0"/>
          </a:p>
          <a:p>
            <a:endParaRPr lang="en-US" sz="4800" dirty="0"/>
          </a:p>
          <a:p>
            <a:r>
              <a:rPr lang="en-US" sz="4800" dirty="0"/>
              <a:t>Practitioners must develop strategies to maintain their emotional health and recognize when they need support. Self-care is essential for sonographers working in emotionally intense situations, such as breaking difficult news to parents. To manage compassion fatigue, they should set boundaries, seek support from peers or professionals, and take breaks as needed. Recognizing the signs of compassion fatigue early is crucial to maintaining effectiveness and well-being while providing essential care to families.</a:t>
            </a:r>
          </a:p>
          <a:p>
            <a:pPr>
              <a:buFont typeface="+mj-lt"/>
              <a:buAutoNum type="arabicPeriod"/>
            </a:pPr>
            <a:endParaRPr lang="en-US" sz="3600" dirty="0"/>
          </a:p>
        </p:txBody>
      </p:sp>
      <p:sp>
        <p:nvSpPr>
          <p:cNvPr id="4" name="Slide Number Placeholder 3"/>
          <p:cNvSpPr>
            <a:spLocks noGrp="1"/>
          </p:cNvSpPr>
          <p:nvPr>
            <p:ph type="sldNum" sz="quarter" idx="5"/>
          </p:nvPr>
        </p:nvSpPr>
        <p:spPr>
          <a:xfrm>
            <a:off x="3981596" y="9058999"/>
            <a:ext cx="3283747" cy="493289"/>
          </a:xfrm>
          <a:prstGeom prst="rect">
            <a:avLst/>
          </a:prstGeom>
        </p:spPr>
        <p:txBody>
          <a:bodyPr/>
          <a:lstStyle/>
          <a:p>
            <a:pPr defTabSz="966612" fontAlgn="base">
              <a:spcBef>
                <a:spcPct val="0"/>
              </a:spcBef>
              <a:spcAft>
                <a:spcPct val="0"/>
              </a:spcAft>
              <a:defRPr/>
            </a:pPr>
            <a:fld id="{288114BE-F531-46E3-9AFE-5E095748F341}" type="slidenum">
              <a:rPr lang="en-GB" sz="1500">
                <a:solidFill>
                  <a:srgbClr val="000000"/>
                </a:solidFill>
                <a:latin typeface="Myriad Pro" panose="020B0503030403020204"/>
                <a:ea typeface="ＭＳ Ｐゴシック" charset="-128"/>
              </a:rPr>
              <a:pPr defTabSz="966612" fontAlgn="base">
                <a:spcBef>
                  <a:spcPct val="0"/>
                </a:spcBef>
                <a:spcAft>
                  <a:spcPct val="0"/>
                </a:spcAft>
                <a:defRPr/>
              </a:pPr>
              <a:t>33</a:t>
            </a:fld>
            <a:endParaRPr lang="en-GB" sz="1500">
              <a:solidFill>
                <a:srgbClr val="000000"/>
              </a:solidFill>
              <a:latin typeface="Myriad Pro" panose="020B0503030403020204"/>
              <a:ea typeface="ＭＳ Ｐゴシック" charset="-128"/>
            </a:endParaRPr>
          </a:p>
        </p:txBody>
      </p:sp>
    </p:spTree>
    <p:extLst>
      <p:ext uri="{BB962C8B-B14F-4D97-AF65-F5344CB8AC3E}">
        <p14:creationId xmlns:p14="http://schemas.microsoft.com/office/powerpoint/2010/main" val="16312610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2663"/>
          </a:xfrm>
          <a:prstGeom prst="rect">
            <a:avLst/>
          </a:prstGeom>
        </p:spPr>
      </p:sp>
      <p:sp>
        <p:nvSpPr>
          <p:cNvPr id="3" name="Notes Placeholder 2"/>
          <p:cNvSpPr>
            <a:spLocks noGrp="1"/>
          </p:cNvSpPr>
          <p:nvPr>
            <p:ph type="body" idx="1"/>
          </p:nvPr>
        </p:nvSpPr>
        <p:spPr/>
        <p:txBody>
          <a:bodyPr/>
          <a:lstStyle/>
          <a:p>
            <a:endParaRPr lang="en-US" dirty="0"/>
          </a:p>
          <a:p>
            <a:r>
              <a:rPr lang="en-US" b="1" dirty="0"/>
              <a:t>Activity: Identifying Emotional Challenges</a:t>
            </a:r>
            <a:br>
              <a:rPr lang="en-US" dirty="0"/>
            </a:br>
            <a:r>
              <a:rPr lang="en-US" b="1" dirty="0"/>
              <a:t>Duration:</a:t>
            </a:r>
            <a:r>
              <a:rPr lang="en-US" dirty="0"/>
              <a:t> 10 minutes</a:t>
            </a:r>
          </a:p>
          <a:p>
            <a:r>
              <a:rPr lang="en-US" b="1" dirty="0"/>
              <a:t>Objective:</a:t>
            </a:r>
            <a:br>
              <a:rPr lang="en-US" dirty="0"/>
            </a:br>
            <a:r>
              <a:rPr lang="en-US" dirty="0"/>
              <a:t>The purpose of this activity is to help participants reflect on and identify emotional challenges they encounter in their roles, creating awareness of these challenges and fostering a supportive environment for discussing emotional well-being.</a:t>
            </a:r>
          </a:p>
          <a:p>
            <a:endParaRPr lang="en-US" dirty="0"/>
          </a:p>
          <a:p>
            <a:r>
              <a:rPr lang="en-US" b="1" dirty="0"/>
              <a:t>1. Personal Reflection (5 minutes):</a:t>
            </a:r>
            <a:endParaRPr lang="en-US" dirty="0"/>
          </a:p>
          <a:p>
            <a:pPr>
              <a:buFont typeface="Arial" panose="020B0604020202020204" pitchFamily="34" charset="0"/>
              <a:buChar char="•"/>
            </a:pPr>
            <a:r>
              <a:rPr lang="en-US" dirty="0"/>
              <a:t>Ask participants to take a few moments to individually reflect on the emotional challenges they've faced in their roles, particularly those that have been emotionally taxing.</a:t>
            </a:r>
          </a:p>
          <a:p>
            <a:pPr>
              <a:buFont typeface="Arial" panose="020B0604020202020204" pitchFamily="34" charset="0"/>
              <a:buChar char="•"/>
            </a:pPr>
            <a:r>
              <a:rPr lang="en-US" dirty="0"/>
              <a:t>Encourage participants to think about situations where they felt overwhelmed, anxious, or drained by the emotional demands of their work.</a:t>
            </a:r>
          </a:p>
          <a:p>
            <a:pPr>
              <a:buFont typeface="Arial" panose="020B0604020202020204" pitchFamily="34" charset="0"/>
              <a:buChar char="•"/>
            </a:pPr>
            <a:r>
              <a:rPr lang="en-US" dirty="0"/>
              <a:t>Have them jot down any emotional struggles they’ve experienced and identify the root causes (e.g., breaking difficult news, dealing with uncertainty, etc.).</a:t>
            </a:r>
          </a:p>
          <a:p>
            <a:pPr>
              <a:buFont typeface="Arial" panose="020B0604020202020204" pitchFamily="34" charset="0"/>
              <a:buChar char="•"/>
            </a:pPr>
            <a:endParaRPr lang="en-US" dirty="0"/>
          </a:p>
          <a:p>
            <a:r>
              <a:rPr lang="en-US" b="1" dirty="0"/>
              <a:t>2. Small Group Discussion (5 minutes):</a:t>
            </a:r>
            <a:endParaRPr lang="en-US" dirty="0"/>
          </a:p>
          <a:p>
            <a:pPr>
              <a:buFont typeface="Arial" panose="020B0604020202020204" pitchFamily="34" charset="0"/>
              <a:buChar char="•"/>
            </a:pPr>
            <a:r>
              <a:rPr lang="en-US" dirty="0"/>
              <a:t>Divide participants into small groups (3-4 people).</a:t>
            </a:r>
          </a:p>
          <a:p>
            <a:pPr>
              <a:buFont typeface="Arial" panose="020B0604020202020204" pitchFamily="34" charset="0"/>
              <a:buChar char="•"/>
            </a:pPr>
            <a:r>
              <a:rPr lang="en-US" dirty="0"/>
              <a:t>In each group, ask participants to share their experiences with emotional challenges in a supportive and non-judgmental manner.</a:t>
            </a:r>
          </a:p>
          <a:p>
            <a:pPr>
              <a:buFont typeface="Arial" panose="020B0604020202020204" pitchFamily="34" charset="0"/>
              <a:buChar char="•"/>
            </a:pPr>
            <a:r>
              <a:rPr lang="en-US" dirty="0"/>
              <a:t>Focus on identifying common themes or challenges that arise in the group, and encourage open discussion about how to recognize and manage these emotional challenges.</a:t>
            </a:r>
          </a:p>
          <a:p>
            <a:pPr>
              <a:buFont typeface="Arial" panose="020B0604020202020204" pitchFamily="34" charset="0"/>
              <a:buChar char="•"/>
            </a:pPr>
            <a:r>
              <a:rPr lang="en-US" dirty="0"/>
              <a:t>Emphasize the importance of acknowledging emotional struggles and how doing so can help in finding solutions or ways to manage them.</a:t>
            </a:r>
          </a:p>
          <a:p>
            <a:pPr>
              <a:buFont typeface="Arial" panose="020B0604020202020204" pitchFamily="34" charset="0"/>
              <a:buChar char="•"/>
            </a:pPr>
            <a:endParaRPr lang="en-US" dirty="0"/>
          </a:p>
          <a:p>
            <a:r>
              <a:rPr lang="en-US" b="1" dirty="0"/>
              <a:t>Closing:</a:t>
            </a:r>
            <a:endParaRPr lang="en-US" dirty="0"/>
          </a:p>
          <a:p>
            <a:pPr>
              <a:buFont typeface="Arial" panose="020B0604020202020204" pitchFamily="34" charset="0"/>
              <a:buChar char="•"/>
            </a:pPr>
            <a:r>
              <a:rPr lang="en-US" dirty="0"/>
              <a:t>Remind participants that recognizing emotional challenges is an important first step in managing their well-being.</a:t>
            </a:r>
          </a:p>
          <a:p>
            <a:pPr>
              <a:buFont typeface="Arial" panose="020B0604020202020204" pitchFamily="34" charset="0"/>
              <a:buChar char="•"/>
            </a:pPr>
            <a:r>
              <a:rPr lang="en-US" dirty="0"/>
              <a:t>Encourage them to continue to reflect on their emotional health and seek support or resources as needed.</a:t>
            </a:r>
          </a:p>
          <a:p>
            <a:pPr>
              <a:buFont typeface="Arial" panose="020B0604020202020204" pitchFamily="34" charset="0"/>
              <a:buChar char="•"/>
            </a:pPr>
            <a:endParaRPr lang="en-US" dirty="0"/>
          </a:p>
          <a:p>
            <a:r>
              <a:rPr lang="en-US" dirty="0"/>
              <a:t>This activity encourages self-awareness and creates a space for participants to discuss and understand the emotional challenges they face, helping to promote emotional health and resilience in their roles.</a:t>
            </a:r>
          </a:p>
        </p:txBody>
      </p:sp>
      <p:sp>
        <p:nvSpPr>
          <p:cNvPr id="4" name="Slide Number Placeholder 3"/>
          <p:cNvSpPr>
            <a:spLocks noGrp="1"/>
          </p:cNvSpPr>
          <p:nvPr>
            <p:ph type="sldNum" sz="quarter" idx="10"/>
          </p:nvPr>
        </p:nvSpPr>
        <p:spPr>
          <a:xfrm>
            <a:off x="4022305" y="8917177"/>
            <a:ext cx="3078513" cy="469799"/>
          </a:xfrm>
          <a:prstGeom prst="rect">
            <a:avLst/>
          </a:prstGeom>
        </p:spPr>
        <p:txBody>
          <a:bodyPr/>
          <a:lstStyle/>
          <a:p>
            <a:pPr marL="0" marR="0" lvl="0" indent="0" algn="r" defTabSz="92455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4550" rtl="0" eaLnBrk="1" fontAlgn="base" latinLnBrk="0" hangingPunct="1">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6269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E1212-A83C-3F50-6194-4D6AD3B38E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5A360-EE4B-0DC5-B0CD-9B2BFB6EADAD}"/>
              </a:ext>
            </a:extLst>
          </p:cNvPr>
          <p:cNvSpPr>
            <a:spLocks noGrp="1" noRot="1" noChangeAspect="1"/>
          </p:cNvSpPr>
          <p:nvPr>
            <p:ph type="sldImg"/>
          </p:nvPr>
        </p:nvSpPr>
        <p:spPr>
          <a:xfrm>
            <a:off x="1590675" y="703263"/>
            <a:ext cx="3198813" cy="1800225"/>
          </a:xfrm>
          <a:prstGeom prst="rect">
            <a:avLst/>
          </a:prstGeom>
        </p:spPr>
      </p:sp>
      <p:sp>
        <p:nvSpPr>
          <p:cNvPr id="3" name="Notes Placeholder 2">
            <a:extLst>
              <a:ext uri="{FF2B5EF4-FFF2-40B4-BE49-F238E27FC236}">
                <a16:creationId xmlns:a16="http://schemas.microsoft.com/office/drawing/2014/main" id="{B2B0BEC9-717F-EAAD-5CF2-D8EE86605632}"/>
              </a:ext>
            </a:extLst>
          </p:cNvPr>
          <p:cNvSpPr>
            <a:spLocks noGrp="1"/>
          </p:cNvSpPr>
          <p:nvPr>
            <p:ph type="body" idx="1"/>
          </p:nvPr>
        </p:nvSpPr>
        <p:spPr>
          <a:xfrm>
            <a:off x="308919" y="2707670"/>
            <a:ext cx="6227805" cy="3600451"/>
          </a:xfrm>
        </p:spPr>
        <p:txBody>
          <a:bodyPr/>
          <a:lstStyle/>
          <a:p>
            <a:pPr algn="l">
              <a:lnSpc>
                <a:spcPts val="2850"/>
              </a:lnSpc>
              <a:spcAft>
                <a:spcPts val="1425"/>
              </a:spcAft>
            </a:pPr>
            <a:r>
              <a:rPr lang="en-GB" sz="4400" b="0" i="0" dirty="0">
                <a:effectLst/>
                <a:latin typeface="var(--td_default_google_font_2, 'Roboto', sans-serif)"/>
              </a:rPr>
              <a:t>Opportunity to introduce </a:t>
            </a:r>
            <a:r>
              <a:rPr lang="en-GB" sz="4400" b="0" i="0" dirty="0" err="1">
                <a:effectLst/>
                <a:latin typeface="var(--td_default_google_font_2, 'Roboto', sans-serif)"/>
              </a:rPr>
              <a:t>yoursleves</a:t>
            </a:r>
            <a:endParaRPr lang="en-GB" sz="4400" b="0" i="0" dirty="0">
              <a:effectLst/>
              <a:latin typeface="var(--td_default_google_font_2, 'Roboto', sans-serif)"/>
            </a:endParaRPr>
          </a:p>
        </p:txBody>
      </p:sp>
    </p:spTree>
    <p:extLst>
      <p:ext uri="{BB962C8B-B14F-4D97-AF65-F5344CB8AC3E}">
        <p14:creationId xmlns:p14="http://schemas.microsoft.com/office/powerpoint/2010/main" val="15010004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4C9A-5424-4129-E469-CADC26A187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E0465-FD32-430B-7ABE-162C9CACE2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09CABE-DA1D-E262-3C3D-2E63702D9260}"/>
              </a:ext>
            </a:extLst>
          </p:cNvPr>
          <p:cNvSpPr>
            <a:spLocks noGrp="1"/>
          </p:cNvSpPr>
          <p:nvPr>
            <p:ph type="body" idx="1"/>
          </p:nvPr>
        </p:nvSpPr>
        <p:spPr/>
        <p:txBody>
          <a:bodyPr/>
          <a:lstStyle/>
          <a:p>
            <a:r>
              <a:rPr lang="en-US" b="1" dirty="0"/>
              <a:t>Prioritising Self-Care:</a:t>
            </a:r>
            <a:endParaRPr lang="en-US" dirty="0"/>
          </a:p>
          <a:p>
            <a:r>
              <a:rPr lang="en-US" dirty="0"/>
              <a:t>Think of it like the safety instructions on an airplane: </a:t>
            </a:r>
            <a:r>
              <a:rPr lang="en-US" i="1" dirty="0"/>
              <a:t>"Put your own oxygen mask on first, before helping others."</a:t>
            </a:r>
          </a:p>
          <a:p>
            <a:endParaRPr lang="en-US" dirty="0"/>
          </a:p>
          <a:p>
            <a:pPr marL="171450" indent="-171450">
              <a:buFont typeface="Arial" panose="020B0604020202020204" pitchFamily="34" charset="0"/>
              <a:buChar char="•"/>
            </a:pPr>
            <a:r>
              <a:rPr lang="en-US" dirty="0"/>
              <a:t>Just like in an emergency situation, you need to ensure your own wellbeing first so you can effectively support others. </a:t>
            </a:r>
          </a:p>
          <a:p>
            <a:pPr marL="171450" indent="-171450">
              <a:buFont typeface="Arial" panose="020B0604020202020204" pitchFamily="34" charset="0"/>
              <a:buChar char="•"/>
            </a:pPr>
            <a:r>
              <a:rPr lang="en-US" dirty="0"/>
              <a:t>Self-care is not selfish; it’s essential. </a:t>
            </a:r>
          </a:p>
          <a:p>
            <a:pPr marL="171450" indent="-171450">
              <a:buFont typeface="Arial" panose="020B0604020202020204" pitchFamily="34" charset="0"/>
              <a:buChar char="•"/>
            </a:pPr>
            <a:r>
              <a:rPr lang="en-US" dirty="0"/>
              <a:t>By taking care of yourself, you ensure that you have the strength, clarity, and emotional resilience to provide compassionate and effective care to others, especially in emotionally demanding roles like breaking difficult news to parents.</a:t>
            </a:r>
          </a:p>
          <a:p>
            <a:pPr marL="171450" indent="-171450">
              <a:buFont typeface="Arial" panose="020B0604020202020204" pitchFamily="34" charset="0"/>
              <a:buChar char="•"/>
            </a:pPr>
            <a:r>
              <a:rPr lang="en-US" dirty="0"/>
              <a:t>When you prioritise self-care, you approach your work with the energy and focus needed to be truly present for those who need you most.</a:t>
            </a:r>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A566EB56-29AB-270E-CDA3-BEDC48C02401}"/>
              </a:ext>
            </a:extLst>
          </p:cNvPr>
          <p:cNvSpPr>
            <a:spLocks noGrp="1"/>
          </p:cNvSpPr>
          <p:nvPr>
            <p:ph type="sldNum" sz="quarter" idx="5"/>
          </p:nvPr>
        </p:nvSpPr>
        <p:spPr/>
        <p:txBody>
          <a:bodyPr/>
          <a:lstStyle/>
          <a:p>
            <a:pPr defTabSz="966612" fontAlgn="base">
              <a:spcBef>
                <a:spcPct val="0"/>
              </a:spcBef>
              <a:spcAft>
                <a:spcPct val="0"/>
              </a:spcAft>
              <a:defRPr/>
            </a:pPr>
            <a:fld id="{288114BE-F531-46E3-9AFE-5E095748F341}" type="slidenum">
              <a:rPr lang="en-GB">
                <a:solidFill>
                  <a:srgbClr val="000000"/>
                </a:solidFill>
                <a:latin typeface="Arial" charset="0"/>
                <a:ea typeface="ＭＳ Ｐゴシック" charset="-128"/>
              </a:rPr>
              <a:pPr defTabSz="966612" fontAlgn="base">
                <a:spcBef>
                  <a:spcPct val="0"/>
                </a:spcBef>
                <a:spcAft>
                  <a:spcPct val="0"/>
                </a:spcAft>
                <a:defRPr/>
              </a:pPr>
              <a:t>35</a:t>
            </a:fld>
            <a:endParaRPr lang="en-GB">
              <a:solidFill>
                <a:srgbClr val="000000"/>
              </a:solidFill>
              <a:latin typeface="Arial" charset="0"/>
              <a:ea typeface="ＭＳ Ｐゴシック" charset="-128"/>
            </a:endParaRPr>
          </a:p>
        </p:txBody>
      </p:sp>
    </p:spTree>
    <p:extLst>
      <p:ext uri="{BB962C8B-B14F-4D97-AF65-F5344CB8AC3E}">
        <p14:creationId xmlns:p14="http://schemas.microsoft.com/office/powerpoint/2010/main" val="24034160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89238" y="303213"/>
            <a:ext cx="1279525" cy="720725"/>
          </a:xfrm>
        </p:spPr>
      </p:sp>
      <p:sp>
        <p:nvSpPr>
          <p:cNvPr id="3" name="Notes Placeholder 2"/>
          <p:cNvSpPr>
            <a:spLocks noGrp="1"/>
          </p:cNvSpPr>
          <p:nvPr>
            <p:ph type="body" idx="1"/>
          </p:nvPr>
        </p:nvSpPr>
        <p:spPr>
          <a:xfrm>
            <a:off x="247135" y="1182021"/>
            <a:ext cx="6363729" cy="7658766"/>
          </a:xfrm>
        </p:spPr>
        <p:txBody>
          <a:bodyPr/>
          <a:lstStyle/>
          <a:p>
            <a:r>
              <a:rPr lang="en-US" b="1" dirty="0"/>
              <a:t>Introduction:</a:t>
            </a:r>
            <a:r>
              <a:rPr lang="en-US" dirty="0"/>
              <a:t> </a:t>
            </a:r>
          </a:p>
          <a:p>
            <a:r>
              <a:rPr lang="en-US" dirty="0"/>
              <a:t>Self-care is essential for sonographers who are regularly involved in delivering difficult or uncertain news to parents during obstetric ultrasound scans. It’s about adopting practices and strategies that support your emotional and physical wellbeing, helping you manage stress, and recover from the emotional demands of your role.</a:t>
            </a:r>
          </a:p>
          <a:p>
            <a:endParaRPr lang="en-US" dirty="0"/>
          </a:p>
          <a:p>
            <a:r>
              <a:rPr lang="en-US" dirty="0"/>
              <a:t>Remember, taking care of yourself not only benefits you, but also the families you care for. A well-supported sonographer is better equipped to provide compassionate, empathetic care to parents during emotionally challenging situations. Self-care ensures that you can maintain high standards of care while safeguarding your own wellbeing.</a:t>
            </a:r>
          </a:p>
          <a:p>
            <a:endParaRPr lang="en-US" dirty="0"/>
          </a:p>
          <a:p>
            <a:r>
              <a:rPr lang="en-US" b="1" dirty="0"/>
              <a:t>Self-Care Kit List:</a:t>
            </a:r>
            <a:endParaRPr lang="en-US" dirty="0"/>
          </a:p>
          <a:p>
            <a:r>
              <a:rPr lang="en-US" b="1" dirty="0"/>
              <a:t>Psychological:</a:t>
            </a:r>
            <a:endParaRPr lang="en-US" dirty="0"/>
          </a:p>
          <a:p>
            <a:pPr>
              <a:buFont typeface="Arial" panose="020B0604020202020204" pitchFamily="34" charset="0"/>
              <a:buChar char="•"/>
            </a:pPr>
            <a:r>
              <a:rPr lang="en-US" b="1" dirty="0"/>
              <a:t>Self-Reflection</a:t>
            </a:r>
            <a:r>
              <a:rPr lang="en-US" dirty="0"/>
              <a:t>: Set aside time to reflect on your emotional responses to difficult situations and ensure you process your feelings.</a:t>
            </a:r>
          </a:p>
          <a:p>
            <a:pPr>
              <a:buFont typeface="Arial" panose="020B0604020202020204" pitchFamily="34" charset="0"/>
              <a:buChar char="•"/>
            </a:pPr>
            <a:r>
              <a:rPr lang="en-US" b="1" dirty="0"/>
              <a:t>Debriefing</a:t>
            </a:r>
            <a:r>
              <a:rPr lang="en-US" dirty="0"/>
              <a:t>: Regularly engage in debriefing with colleagues or supervisors to discuss the emotional impact of your work and share experiences.</a:t>
            </a:r>
          </a:p>
          <a:p>
            <a:pPr>
              <a:buFont typeface="Arial" panose="020B0604020202020204" pitchFamily="34" charset="0"/>
              <a:buChar char="•"/>
            </a:pPr>
            <a:r>
              <a:rPr lang="en-US" b="1" dirty="0"/>
              <a:t>Journaling</a:t>
            </a:r>
            <a:r>
              <a:rPr lang="en-US" dirty="0"/>
              <a:t>: Keep a journal to express your thoughts and emotions, providing an outlet for self-awareness and healing.</a:t>
            </a:r>
          </a:p>
          <a:p>
            <a:pPr>
              <a:buFont typeface="Arial" panose="020B0604020202020204" pitchFamily="34" charset="0"/>
              <a:buChar char="•"/>
            </a:pPr>
            <a:endParaRPr lang="en-US" dirty="0"/>
          </a:p>
          <a:p>
            <a:r>
              <a:rPr lang="en-US" b="1" dirty="0"/>
              <a:t>Spiritual:</a:t>
            </a:r>
            <a:endParaRPr lang="en-US" dirty="0"/>
          </a:p>
          <a:p>
            <a:pPr>
              <a:buFont typeface="Arial" panose="020B0604020202020204" pitchFamily="34" charset="0"/>
              <a:buChar char="•"/>
            </a:pPr>
            <a:r>
              <a:rPr lang="en-US" b="1" dirty="0"/>
              <a:t>Meditation</a:t>
            </a:r>
            <a:r>
              <a:rPr lang="en-US" dirty="0"/>
              <a:t>: Practice meditation to maintain emotional clarity and inner peace.</a:t>
            </a:r>
          </a:p>
          <a:p>
            <a:pPr>
              <a:buFont typeface="Arial" panose="020B0604020202020204" pitchFamily="34" charset="0"/>
              <a:buChar char="•"/>
            </a:pPr>
            <a:r>
              <a:rPr lang="en-US" b="1" dirty="0"/>
              <a:t>Prayer</a:t>
            </a:r>
            <a:r>
              <a:rPr lang="en-US" dirty="0"/>
              <a:t>: Engage in spiritual practices that bring you comfort and support during tough moments.</a:t>
            </a:r>
          </a:p>
          <a:p>
            <a:pPr>
              <a:buFont typeface="Arial" panose="020B0604020202020204" pitchFamily="34" charset="0"/>
              <a:buChar char="•"/>
            </a:pPr>
            <a:r>
              <a:rPr lang="en-US" b="1" dirty="0"/>
              <a:t>Yoga</a:t>
            </a:r>
            <a:r>
              <a:rPr lang="en-US" dirty="0"/>
              <a:t>: Use yoga to promote physical and mental balance, aiding recovery from stress.</a:t>
            </a:r>
          </a:p>
          <a:p>
            <a:endParaRPr lang="en-US" b="1" dirty="0"/>
          </a:p>
          <a:p>
            <a:r>
              <a:rPr lang="en-US" b="1" dirty="0"/>
              <a:t>Personal:</a:t>
            </a:r>
            <a:endParaRPr lang="en-US" dirty="0"/>
          </a:p>
          <a:p>
            <a:pPr>
              <a:buFont typeface="Arial" panose="020B0604020202020204" pitchFamily="34" charset="0"/>
              <a:buChar char="•"/>
            </a:pPr>
            <a:r>
              <a:rPr lang="en-US" b="1" dirty="0"/>
              <a:t>Spend Time with Loved Ones</a:t>
            </a:r>
            <a:r>
              <a:rPr lang="en-US" dirty="0"/>
              <a:t>: Make time for family and friends to nurture relationships and build emotional support.</a:t>
            </a:r>
          </a:p>
          <a:p>
            <a:pPr>
              <a:buFont typeface="Arial" panose="020B0604020202020204" pitchFamily="34" charset="0"/>
              <a:buChar char="•"/>
            </a:pPr>
            <a:r>
              <a:rPr lang="en-US" b="1" dirty="0"/>
              <a:t>Reading</a:t>
            </a:r>
            <a:r>
              <a:rPr lang="en-US" dirty="0"/>
              <a:t>: Escape with a good book to relax and recharge.</a:t>
            </a:r>
          </a:p>
          <a:p>
            <a:pPr>
              <a:buFont typeface="Arial" panose="020B0604020202020204" pitchFamily="34" charset="0"/>
              <a:buChar char="•"/>
            </a:pPr>
            <a:r>
              <a:rPr lang="en-US" b="1" dirty="0"/>
              <a:t>Writing</a:t>
            </a:r>
            <a:r>
              <a:rPr lang="en-US" dirty="0"/>
              <a:t>: Express your emotions through writing to process your feelings and find release.</a:t>
            </a:r>
          </a:p>
          <a:p>
            <a:pPr>
              <a:buFont typeface="Arial" panose="020B0604020202020204" pitchFamily="34" charset="0"/>
              <a:buChar char="•"/>
            </a:pPr>
            <a:r>
              <a:rPr lang="en-US" b="1" dirty="0"/>
              <a:t>Cooking</a:t>
            </a:r>
            <a:r>
              <a:rPr lang="en-US" dirty="0"/>
              <a:t>: Experiment with cooking or baking as a creative way to unwind and enjoy self-care.</a:t>
            </a:r>
          </a:p>
          <a:p>
            <a:pPr>
              <a:buFont typeface="Arial" panose="020B0604020202020204" pitchFamily="34" charset="0"/>
              <a:buChar char="•"/>
            </a:pPr>
            <a:r>
              <a:rPr lang="en-US" b="1" dirty="0"/>
              <a:t>Hobbies</a:t>
            </a:r>
            <a:r>
              <a:rPr lang="en-US" dirty="0"/>
              <a:t>: Dedicate time to activities you love, such as painting, music, or any personal interest that helps you relax.</a:t>
            </a:r>
          </a:p>
          <a:p>
            <a:pPr>
              <a:buFont typeface="Arial" panose="020B0604020202020204" pitchFamily="34" charset="0"/>
              <a:buChar char="•"/>
            </a:pPr>
            <a:endParaRPr lang="en-US" dirty="0"/>
          </a:p>
          <a:p>
            <a:r>
              <a:rPr lang="en-US" b="1" dirty="0"/>
              <a:t>Emotional:</a:t>
            </a:r>
            <a:endParaRPr lang="en-US" dirty="0"/>
          </a:p>
          <a:p>
            <a:pPr>
              <a:buFont typeface="Arial" panose="020B0604020202020204" pitchFamily="34" charset="0"/>
              <a:buChar char="•"/>
            </a:pPr>
            <a:r>
              <a:rPr lang="en-US" b="1" dirty="0"/>
              <a:t>Talking</a:t>
            </a:r>
            <a:r>
              <a:rPr lang="en-US" dirty="0"/>
              <a:t>: Open up to a trusted friend, colleague, or therapist to discuss the emotional impact of your work.</a:t>
            </a:r>
          </a:p>
          <a:p>
            <a:pPr>
              <a:buFont typeface="Arial" panose="020B0604020202020204" pitchFamily="34" charset="0"/>
              <a:buChar char="•"/>
            </a:pPr>
            <a:r>
              <a:rPr lang="en-US" b="1" dirty="0"/>
              <a:t>Crying</a:t>
            </a:r>
            <a:r>
              <a:rPr lang="en-US" dirty="0"/>
              <a:t>: Allow yourself to cry when needed; it’s a healthy way to release tension and process your emotions.</a:t>
            </a:r>
          </a:p>
          <a:p>
            <a:pPr>
              <a:buFont typeface="Arial" panose="020B0604020202020204" pitchFamily="34" charset="0"/>
              <a:buChar char="•"/>
            </a:pPr>
            <a:r>
              <a:rPr lang="en-US" b="1" dirty="0"/>
              <a:t>Setting Boundaries</a:t>
            </a:r>
            <a:r>
              <a:rPr lang="en-US" dirty="0"/>
              <a:t>: Establish clear boundaries between your professional role and personal life to maintain emotional balance.</a:t>
            </a:r>
          </a:p>
          <a:p>
            <a:pPr>
              <a:buFont typeface="Arial" panose="020B0604020202020204" pitchFamily="34" charset="0"/>
              <a:buChar char="•"/>
            </a:pPr>
            <a:endParaRPr lang="en-US" dirty="0"/>
          </a:p>
          <a:p>
            <a:r>
              <a:rPr lang="en-US" b="1" dirty="0"/>
              <a:t>Physical:</a:t>
            </a:r>
            <a:endParaRPr lang="en-US" dirty="0"/>
          </a:p>
          <a:p>
            <a:pPr>
              <a:buFont typeface="Arial" panose="020B0604020202020204" pitchFamily="34" charset="0"/>
              <a:buChar char="•"/>
            </a:pPr>
            <a:r>
              <a:rPr lang="en-US" b="1" dirty="0"/>
              <a:t>Exercise</a:t>
            </a:r>
            <a:r>
              <a:rPr lang="en-US" dirty="0"/>
              <a:t>: Engage in regular physical activity to boost both physical and mental wellbeing.</a:t>
            </a:r>
          </a:p>
          <a:p>
            <a:pPr>
              <a:buFont typeface="Arial" panose="020B0604020202020204" pitchFamily="34" charset="0"/>
              <a:buChar char="•"/>
            </a:pPr>
            <a:r>
              <a:rPr lang="en-US" b="1" dirty="0"/>
              <a:t>Being Outdoors</a:t>
            </a:r>
            <a:r>
              <a:rPr lang="en-US" dirty="0"/>
              <a:t>: Spend time in nature to reduce stress and reset your mind.</a:t>
            </a:r>
          </a:p>
          <a:p>
            <a:pPr>
              <a:buFont typeface="Arial" panose="020B0604020202020204" pitchFamily="34" charset="0"/>
              <a:buChar char="•"/>
            </a:pPr>
            <a:r>
              <a:rPr lang="en-US" b="1" dirty="0"/>
              <a:t>Sleeping</a:t>
            </a:r>
            <a:r>
              <a:rPr lang="en-US" dirty="0"/>
              <a:t>: Prioritize quality sleep to support your body and mind.</a:t>
            </a:r>
          </a:p>
          <a:p>
            <a:pPr>
              <a:buFont typeface="Arial" panose="020B0604020202020204" pitchFamily="34" charset="0"/>
              <a:buChar char="•"/>
            </a:pPr>
            <a:r>
              <a:rPr lang="en-US" b="1" dirty="0"/>
              <a:t>Eating Well</a:t>
            </a:r>
            <a:r>
              <a:rPr lang="en-US" dirty="0"/>
              <a:t>: Maintain a healthy, balanced diet to nourish your body and sustain your energy levels.</a:t>
            </a:r>
          </a:p>
          <a:p>
            <a:pPr>
              <a:buFont typeface="Arial" panose="020B0604020202020204" pitchFamily="34" charset="0"/>
              <a:buChar char="•"/>
            </a:pPr>
            <a:endParaRPr lang="en-US" dirty="0"/>
          </a:p>
          <a:p>
            <a:r>
              <a:rPr lang="en-US" b="1" dirty="0"/>
              <a:t>Professional:</a:t>
            </a:r>
            <a:endParaRPr lang="en-US" dirty="0"/>
          </a:p>
          <a:p>
            <a:pPr>
              <a:buFont typeface="Arial" panose="020B0604020202020204" pitchFamily="34" charset="0"/>
              <a:buChar char="•"/>
            </a:pPr>
            <a:r>
              <a:rPr lang="en-US" b="1" dirty="0"/>
              <a:t>Take Breaks</a:t>
            </a:r>
            <a:r>
              <a:rPr lang="en-US" dirty="0"/>
              <a:t>: Use your scheduled breaks or leave days to relax and recharge.</a:t>
            </a:r>
          </a:p>
          <a:p>
            <a:pPr>
              <a:buFont typeface="Arial" panose="020B0604020202020204" pitchFamily="34" charset="0"/>
              <a:buChar char="•"/>
            </a:pPr>
            <a:r>
              <a:rPr lang="en-US" b="1" dirty="0"/>
              <a:t>Ask for Help</a:t>
            </a:r>
            <a:r>
              <a:rPr lang="en-US" dirty="0"/>
              <a:t>: Seek support from colleagues or supervisors if you feel overwhelmed by the emotional demands of your role.</a:t>
            </a:r>
          </a:p>
          <a:p>
            <a:pPr>
              <a:buFont typeface="Arial" panose="020B0604020202020204" pitchFamily="34" charset="0"/>
              <a:buChar char="•"/>
            </a:pPr>
            <a:r>
              <a:rPr lang="en-US" b="1" dirty="0"/>
              <a:t>Supervision</a:t>
            </a:r>
            <a:r>
              <a:rPr lang="en-US" dirty="0"/>
              <a:t>: Regularly access supervision sessions for guidance, support, and feedback to manage the challenges you face in your professional life.</a:t>
            </a:r>
          </a:p>
          <a:p>
            <a:pPr>
              <a:buFont typeface="Arial" panose="020B0604020202020204" pitchFamily="34" charset="0"/>
              <a:buChar char="•"/>
            </a:pPr>
            <a:endParaRPr lang="en-US" dirty="0"/>
          </a:p>
          <a:p>
            <a:r>
              <a:rPr lang="en-US" dirty="0"/>
              <a:t>By prioritizing self-care, sonographers can better manage the emotional weight of delivering difficult news and continue providing the compassionate care that parents need during emotionally charged moments.</a:t>
            </a:r>
          </a:p>
        </p:txBody>
      </p:sp>
      <p:sp>
        <p:nvSpPr>
          <p:cNvPr id="5" name="Slide Number Placeholder 4">
            <a:extLst>
              <a:ext uri="{FF2B5EF4-FFF2-40B4-BE49-F238E27FC236}">
                <a16:creationId xmlns:a16="http://schemas.microsoft.com/office/drawing/2014/main" id="{F378871D-F1F7-7911-28ED-27D97B9E9B26}"/>
              </a:ext>
            </a:extLst>
          </p:cNvPr>
          <p:cNvSpPr>
            <a:spLocks noGrp="1"/>
          </p:cNvSpPr>
          <p:nvPr>
            <p:ph type="sldNum" sz="quarter" idx="5"/>
          </p:nvPr>
        </p:nvSpPr>
        <p:spPr/>
        <p:txBody>
          <a:bodyPr/>
          <a:lstStyle/>
          <a:p>
            <a:fld id="{B693CAC2-1D5C-4709-8739-72FEE7772E90}" type="slidenum">
              <a:rPr lang="en-GB" smtClean="0"/>
              <a:t>36</a:t>
            </a:fld>
            <a:endParaRPr lang="en-GB"/>
          </a:p>
        </p:txBody>
      </p:sp>
    </p:spTree>
    <p:extLst>
      <p:ext uri="{BB962C8B-B14F-4D97-AF65-F5344CB8AC3E}">
        <p14:creationId xmlns:p14="http://schemas.microsoft.com/office/powerpoint/2010/main" val="2365557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14500" y="303213"/>
            <a:ext cx="3198813" cy="1800225"/>
          </a:xfrm>
        </p:spPr>
      </p:sp>
      <p:sp>
        <p:nvSpPr>
          <p:cNvPr id="3" name="Notes Placeholder 2"/>
          <p:cNvSpPr>
            <a:spLocks noGrp="1"/>
          </p:cNvSpPr>
          <p:nvPr>
            <p:ph type="body" idx="1"/>
          </p:nvPr>
        </p:nvSpPr>
        <p:spPr>
          <a:xfrm>
            <a:off x="381000" y="2602229"/>
            <a:ext cx="6187440" cy="3600451"/>
          </a:xfrm>
        </p:spPr>
        <p:txBody>
          <a:bodyPr/>
          <a:lstStyle/>
          <a:p>
            <a:r>
              <a:rPr lang="en-US" sz="3200" b="1" dirty="0"/>
              <a:t>Activity: Self-Care Commitment</a:t>
            </a:r>
          </a:p>
          <a:p>
            <a:endParaRPr lang="en-US" sz="3200" dirty="0"/>
          </a:p>
          <a:p>
            <a:r>
              <a:rPr lang="en-US" sz="3200" b="1" dirty="0"/>
              <a:t>Instructions:</a:t>
            </a:r>
            <a:endParaRPr lang="en-US" sz="3200" dirty="0"/>
          </a:p>
          <a:p>
            <a:pPr>
              <a:buFont typeface="+mj-lt"/>
              <a:buAutoNum type="arabicPeriod"/>
            </a:pPr>
            <a:r>
              <a:rPr lang="en-US" sz="3200" b="1" dirty="0"/>
              <a:t>Personal Reflection:</a:t>
            </a:r>
            <a:br>
              <a:rPr lang="en-US" sz="3200" dirty="0"/>
            </a:br>
            <a:r>
              <a:rPr lang="en-US" sz="3200" dirty="0"/>
              <a:t>Ask everyone to take a moment to reflect on one thing they know is beneficial for their self-care. This could be something simple, like taking a walk, journaling, or practicing mindfulness.</a:t>
            </a:r>
          </a:p>
          <a:p>
            <a:pPr>
              <a:buFont typeface="+mj-lt"/>
              <a:buAutoNum type="arabicPeriod"/>
            </a:pPr>
            <a:endParaRPr lang="en-US" sz="3200" dirty="0"/>
          </a:p>
          <a:p>
            <a:pPr>
              <a:buFont typeface="+mj-lt"/>
              <a:buAutoNum type="arabicPeriod"/>
            </a:pPr>
            <a:r>
              <a:rPr lang="en-US" sz="3200" b="1" dirty="0"/>
              <a:t>Writing the Commitment:</a:t>
            </a:r>
            <a:br>
              <a:rPr lang="en-US" sz="3200" dirty="0"/>
            </a:br>
            <a:r>
              <a:rPr lang="en-US" sz="3200" dirty="0"/>
              <a:t>Provide each participant with a </a:t>
            </a:r>
            <a:r>
              <a:rPr lang="en-US" sz="3200" dirty="0" err="1"/>
              <a:t>post-it</a:t>
            </a:r>
            <a:r>
              <a:rPr lang="en-US" sz="3200" dirty="0"/>
              <a:t> note or piece of paper. Instruct them to write down their personal self-care commitment—something they will do for themselves to prioritize their wellbeing.</a:t>
            </a:r>
          </a:p>
          <a:p>
            <a:pPr>
              <a:buFont typeface="+mj-lt"/>
              <a:buAutoNum type="arabicPeriod"/>
            </a:pPr>
            <a:endParaRPr lang="en-US" sz="3200" dirty="0"/>
          </a:p>
          <a:p>
            <a:pPr>
              <a:buFont typeface="+mj-lt"/>
              <a:buAutoNum type="arabicPeriod"/>
            </a:pPr>
            <a:r>
              <a:rPr lang="en-US" sz="3200" b="1" dirty="0"/>
              <a:t>Visibility Reminder:</a:t>
            </a:r>
            <a:br>
              <a:rPr lang="en-US" sz="3200" dirty="0"/>
            </a:br>
            <a:r>
              <a:rPr lang="en-US" sz="3200" dirty="0"/>
              <a:t>Encourage participants to place their commitment somewhere they will see it regularly, such as in their diary, on their phone, or on their fridge. This will serve as a constant reminder to honor their commitment to self-care.</a:t>
            </a:r>
          </a:p>
          <a:p>
            <a:pPr>
              <a:buFont typeface="+mj-lt"/>
              <a:buAutoNum type="arabicPeriod"/>
            </a:pPr>
            <a:endParaRPr lang="en-US" sz="3200" dirty="0"/>
          </a:p>
          <a:p>
            <a:pPr>
              <a:buFont typeface="+mj-lt"/>
              <a:buAutoNum type="arabicPeriod"/>
            </a:pPr>
            <a:r>
              <a:rPr lang="en-US" sz="3200" b="1" dirty="0"/>
              <a:t>Pair or Group Sharing:</a:t>
            </a:r>
            <a:br>
              <a:rPr lang="en-US" sz="3200" dirty="0"/>
            </a:br>
            <a:r>
              <a:rPr lang="en-US" sz="3200" dirty="0"/>
              <a:t>After the individual reflection, have participants gather in pairs or small groups. Ask them to share their self-care commitments with each other and discuss how they plan to hold themselves accountable.</a:t>
            </a:r>
          </a:p>
          <a:p>
            <a:pPr>
              <a:buFont typeface="+mj-lt"/>
              <a:buAutoNum type="arabicPeriod"/>
            </a:pPr>
            <a:endParaRPr lang="en-US" sz="3200" dirty="0"/>
          </a:p>
          <a:p>
            <a:pPr>
              <a:buFont typeface="+mj-lt"/>
              <a:buAutoNum type="arabicPeriod"/>
            </a:pPr>
            <a:r>
              <a:rPr lang="en-US" sz="3200" b="1" dirty="0"/>
              <a:t>Mutual Support:</a:t>
            </a:r>
            <a:br>
              <a:rPr lang="en-US" sz="3200" dirty="0"/>
            </a:br>
            <a:r>
              <a:rPr lang="en-US" sz="3200" dirty="0"/>
              <a:t>Encourage participants to support each other in implementing their self-care plans. They can check in with each other, offer encouragement, or share tips on how to stay on track.</a:t>
            </a:r>
          </a:p>
          <a:p>
            <a:pPr>
              <a:buFont typeface="+mj-lt"/>
              <a:buAutoNum type="arabicPeriod"/>
            </a:pPr>
            <a:endParaRPr lang="en-US" sz="3200" dirty="0"/>
          </a:p>
          <a:p>
            <a:pPr>
              <a:buFont typeface="+mj-lt"/>
              <a:buAutoNum type="arabicPeriod"/>
            </a:pPr>
            <a:r>
              <a:rPr lang="en-US" sz="3200" b="1" dirty="0"/>
              <a:t>Ongoing Reflection:</a:t>
            </a:r>
            <a:br>
              <a:rPr lang="en-US" sz="3200" dirty="0"/>
            </a:br>
            <a:r>
              <a:rPr lang="en-US" sz="3200" dirty="0"/>
              <a:t>Remind participants to implement their self-care plans in the coming days or weeks and to reflect on their experiences. Encourage them to check in with themselves and reassess their plans as needed.</a:t>
            </a:r>
          </a:p>
          <a:p>
            <a:pPr>
              <a:buFont typeface="+mj-lt"/>
              <a:buAutoNum type="arabicPeriod"/>
            </a:pPr>
            <a:endParaRPr lang="en-US" sz="3200" dirty="0"/>
          </a:p>
          <a:p>
            <a:r>
              <a:rPr lang="en-US" sz="3200" b="1" dirty="0"/>
              <a:t>Purpose:</a:t>
            </a:r>
            <a:br>
              <a:rPr lang="en-US" sz="3200" dirty="0"/>
            </a:br>
            <a:r>
              <a:rPr lang="en-US" sz="3200" dirty="0"/>
              <a:t>This activity helps participants take actionable steps toward prioritising self-care while creating a supportive environment for accountability and reflection. It empowers individuals to make self-care a priority and ensures they feel supported in the process.</a:t>
            </a:r>
          </a:p>
        </p:txBody>
      </p:sp>
      <p:sp>
        <p:nvSpPr>
          <p:cNvPr id="4" name="Slide Number Placeholder 3"/>
          <p:cNvSpPr>
            <a:spLocks noGrp="1"/>
          </p:cNvSpPr>
          <p:nvPr>
            <p:ph type="sldNum" sz="quarter" idx="5"/>
          </p:nvPr>
        </p:nvSpPr>
        <p:spPr/>
        <p:txBody>
          <a:bodyPr/>
          <a:lstStyle/>
          <a:p>
            <a:fld id="{BB6AB4D9-0EBE-9C4D-9464-ABA6F5D6B012}" type="slidenum">
              <a:rPr lang="en-US" smtClean="0"/>
              <a:t>37</a:t>
            </a:fld>
            <a:endParaRPr lang="en-US"/>
          </a:p>
        </p:txBody>
      </p:sp>
    </p:spTree>
    <p:extLst>
      <p:ext uri="{BB962C8B-B14F-4D97-AF65-F5344CB8AC3E}">
        <p14:creationId xmlns:p14="http://schemas.microsoft.com/office/powerpoint/2010/main" val="3518089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a:t>Seeking Support:</a:t>
            </a:r>
            <a:endParaRPr lang="en-US" sz="3200" dirty="0"/>
          </a:p>
          <a:p>
            <a:pPr>
              <a:buFont typeface="+mj-lt"/>
              <a:buAutoNum type="arabicPeriod"/>
            </a:pPr>
            <a:r>
              <a:rPr lang="en-US" sz="3200" b="1" dirty="0"/>
              <a:t>Management</a:t>
            </a:r>
            <a:r>
              <a:rPr lang="en-US" sz="3200" dirty="0"/>
              <a:t>: Speak to line managers or supervisors for guidance and support in the workplace.</a:t>
            </a:r>
          </a:p>
          <a:p>
            <a:pPr>
              <a:buFont typeface="+mj-lt"/>
              <a:buAutoNum type="arabicPeriod"/>
            </a:pPr>
            <a:r>
              <a:rPr lang="en-US" sz="3200" b="1" dirty="0"/>
              <a:t>Peer Support</a:t>
            </a:r>
            <a:r>
              <a:rPr lang="en-US" sz="3200" dirty="0"/>
              <a:t>: Connect with colleagues or professional networks for shared experiences and advice.</a:t>
            </a:r>
          </a:p>
          <a:p>
            <a:pPr>
              <a:buFont typeface="+mj-lt"/>
              <a:buAutoNum type="arabicPeriod"/>
            </a:pPr>
            <a:r>
              <a:rPr lang="en-US" sz="3200" b="1" dirty="0"/>
              <a:t>Professional Supervision or Clinical Supervisor</a:t>
            </a:r>
            <a:r>
              <a:rPr lang="en-US" sz="3200" dirty="0"/>
              <a:t>: Access to clinical supervision for guidance on professional practice and personal well-being.</a:t>
            </a:r>
          </a:p>
          <a:p>
            <a:pPr>
              <a:buFont typeface="+mj-lt"/>
              <a:buAutoNum type="arabicPeriod"/>
            </a:pPr>
            <a:r>
              <a:rPr lang="en-US" sz="3200" b="1" dirty="0"/>
              <a:t>Employee Assistance Programs (EAPs)</a:t>
            </a:r>
            <a:r>
              <a:rPr lang="en-US" sz="3200" dirty="0"/>
              <a:t>: Confidential counselling and support services offered by employers for personal and professional challenges.</a:t>
            </a:r>
          </a:p>
          <a:p>
            <a:pPr>
              <a:buFont typeface="+mj-lt"/>
              <a:buAutoNum type="arabicPeriod"/>
            </a:pPr>
            <a:r>
              <a:rPr lang="en-US" sz="3200" b="1" dirty="0"/>
              <a:t>NHS Practitioner Health</a:t>
            </a:r>
            <a:r>
              <a:rPr lang="en-US" sz="3200" dirty="0"/>
              <a:t>: Confidential support for NHS staff dealing with mental health or well-being challenges.</a:t>
            </a:r>
          </a:p>
          <a:p>
            <a:pPr>
              <a:buFont typeface="+mj-lt"/>
              <a:buAutoNum type="arabicPeriod"/>
            </a:pPr>
            <a:r>
              <a:rPr lang="en-US" sz="3200" b="1" dirty="0"/>
              <a:t>Society of Radiographers (</a:t>
            </a:r>
            <a:r>
              <a:rPr lang="en-US" sz="3200" b="1" dirty="0" err="1"/>
              <a:t>SoR</a:t>
            </a:r>
            <a:r>
              <a:rPr lang="en-US" sz="3200" b="1" dirty="0"/>
              <a:t>)</a:t>
            </a:r>
            <a:r>
              <a:rPr lang="en-US" sz="3200" dirty="0"/>
              <a:t>: Professional association offering resources, support, and advocacy for sonographers.</a:t>
            </a:r>
          </a:p>
          <a:p>
            <a:pPr>
              <a:buFont typeface="+mj-lt"/>
              <a:buAutoNum type="arabicPeriod"/>
            </a:pPr>
            <a:r>
              <a:rPr lang="en-US" sz="3200" b="1" dirty="0"/>
              <a:t>Royal College of Radiologists (RCR)</a:t>
            </a:r>
            <a:r>
              <a:rPr lang="en-US" sz="3200" dirty="0"/>
              <a:t>: Professional body providing support, resources, and training for radiologists and sonographers.</a:t>
            </a:r>
          </a:p>
          <a:p>
            <a:pPr>
              <a:buFont typeface="+mj-lt"/>
              <a:buAutoNum type="arabicPeriod"/>
            </a:pPr>
            <a:r>
              <a:rPr lang="en-US" sz="3200" b="1" dirty="0"/>
              <a:t>Trade Union</a:t>
            </a:r>
            <a:r>
              <a:rPr lang="en-US" sz="3200" dirty="0"/>
              <a:t>: Support for professional issues, workplace concerns, and rights.</a:t>
            </a:r>
          </a:p>
          <a:p>
            <a:pPr>
              <a:buFont typeface="+mj-lt"/>
              <a:buAutoNum type="arabicPeriod"/>
            </a:pPr>
            <a:r>
              <a:rPr lang="en-US" sz="3200" b="1" dirty="0"/>
              <a:t>Sands Helpline</a:t>
            </a:r>
            <a:r>
              <a:rPr lang="en-US" sz="3200" dirty="0"/>
              <a:t>: Support for sonographers involved in perinatal care, particularly when working with bereaved families.</a:t>
            </a:r>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38</a:t>
            </a:fld>
            <a:endParaRPr lang="en-GB"/>
          </a:p>
        </p:txBody>
      </p:sp>
    </p:spTree>
    <p:extLst>
      <p:ext uri="{BB962C8B-B14F-4D97-AF65-F5344CB8AC3E}">
        <p14:creationId xmlns:p14="http://schemas.microsoft.com/office/powerpoint/2010/main" val="2350095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5788" y="319088"/>
            <a:ext cx="3357562" cy="1889125"/>
          </a:xfrm>
        </p:spPr>
      </p:sp>
      <p:sp>
        <p:nvSpPr>
          <p:cNvPr id="3" name="Notes Placeholder 2"/>
          <p:cNvSpPr>
            <a:spLocks noGrp="1"/>
          </p:cNvSpPr>
          <p:nvPr>
            <p:ph type="body" idx="1"/>
          </p:nvPr>
        </p:nvSpPr>
        <p:spPr>
          <a:xfrm>
            <a:off x="406400" y="2732341"/>
            <a:ext cx="5854700" cy="3780474"/>
          </a:xfrm>
        </p:spPr>
        <p:txBody>
          <a:bodyPr/>
          <a:lstStyle/>
          <a:p>
            <a:endParaRPr lang="en-US" sz="2400" dirty="0"/>
          </a:p>
          <a:p>
            <a:r>
              <a:rPr lang="en-US" sz="2400" dirty="0"/>
              <a:t>Supporting bereaved families can be emotionally demanding and may lead to compassion fatigue.</a:t>
            </a:r>
          </a:p>
          <a:p>
            <a:pPr>
              <a:buFont typeface="Arial" panose="020B0604020202020204" pitchFamily="34" charset="0"/>
              <a:buChar char="•"/>
            </a:pPr>
            <a:r>
              <a:rPr lang="en-US" sz="2400" b="1" dirty="0"/>
              <a:t>Prioritize your own well-being</a:t>
            </a:r>
            <a:r>
              <a:rPr lang="en-US" sz="2400" dirty="0"/>
              <a:t>: Take care of your mental and physical health to maintain the capacity to support others effectively.</a:t>
            </a:r>
          </a:p>
          <a:p>
            <a:pPr>
              <a:buFont typeface="Arial" panose="020B0604020202020204" pitchFamily="34" charset="0"/>
              <a:buChar char="•"/>
            </a:pPr>
            <a:r>
              <a:rPr lang="en-US" sz="2400" b="1" dirty="0"/>
              <a:t>Recognise your emotional challenges</a:t>
            </a:r>
            <a:r>
              <a:rPr lang="en-US" sz="2400" dirty="0"/>
              <a:t>: Acknowledge the impact of your own feelings and responses to the work.</a:t>
            </a:r>
          </a:p>
          <a:p>
            <a:pPr>
              <a:buFont typeface="Arial" panose="020B0604020202020204" pitchFamily="34" charset="0"/>
              <a:buChar char="•"/>
            </a:pPr>
            <a:r>
              <a:rPr lang="en-US" sz="2400" b="1" dirty="0"/>
              <a:t>Practice self-care</a:t>
            </a:r>
            <a:r>
              <a:rPr lang="en-US" sz="2400" dirty="0"/>
              <a:t>: Be aware of what self-care looks like for you and make it a priority.</a:t>
            </a:r>
          </a:p>
          <a:p>
            <a:pPr>
              <a:buFont typeface="Arial" panose="020B0604020202020204" pitchFamily="34" charset="0"/>
              <a:buChar char="•"/>
            </a:pPr>
            <a:r>
              <a:rPr lang="en-US" sz="2400" b="1" dirty="0"/>
              <a:t>Seek support when needed</a:t>
            </a:r>
            <a:r>
              <a:rPr lang="en-US" sz="2400" dirty="0"/>
              <a:t>: Don’t hesitate to reach out for support to address emotional challenges and promote your well-being.</a:t>
            </a:r>
          </a:p>
          <a:p>
            <a:pPr algn="l"/>
            <a:endParaRPr lang="en-US" sz="1500" dirty="0">
              <a:solidFill>
                <a:srgbClr val="000000"/>
              </a:solidFill>
              <a:latin typeface="+mj-lt"/>
            </a:endParaRPr>
          </a:p>
          <a:p>
            <a:endParaRPr lang="en-GB" sz="1500" dirty="0">
              <a:latin typeface="+mj-lt"/>
            </a:endParaRPr>
          </a:p>
        </p:txBody>
      </p:sp>
      <p:sp>
        <p:nvSpPr>
          <p:cNvPr id="5" name="Slide Number Placeholder 4">
            <a:extLst>
              <a:ext uri="{FF2B5EF4-FFF2-40B4-BE49-F238E27FC236}">
                <a16:creationId xmlns:a16="http://schemas.microsoft.com/office/drawing/2014/main" id="{F83B3CCE-2AD3-C186-C7C3-92EC739E57C6}"/>
              </a:ext>
            </a:extLst>
          </p:cNvPr>
          <p:cNvSpPr>
            <a:spLocks noGrp="1"/>
          </p:cNvSpPr>
          <p:nvPr>
            <p:ph type="sldNum" sz="quarter" idx="5"/>
          </p:nvPr>
        </p:nvSpPr>
        <p:spPr/>
        <p:txBody>
          <a:bodyPr/>
          <a:lstStyle/>
          <a:p>
            <a:fld id="{B693CAC2-1D5C-4709-8739-72FEE7772E90}" type="slidenum">
              <a:rPr lang="en-GB" smtClean="0"/>
              <a:t>39</a:t>
            </a:fld>
            <a:endParaRPr lang="en-GB" dirty="0"/>
          </a:p>
        </p:txBody>
      </p:sp>
    </p:spTree>
    <p:extLst>
      <p:ext uri="{BB962C8B-B14F-4D97-AF65-F5344CB8AC3E}">
        <p14:creationId xmlns:p14="http://schemas.microsoft.com/office/powerpoint/2010/main" val="11717964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AD292-7DD6-751B-FCA2-9349DA2D0A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6D99E0-6DAE-8302-85C9-433327632D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7587A-2484-D402-FB63-E9A9C2FB5A65}"/>
              </a:ext>
            </a:extLst>
          </p:cNvPr>
          <p:cNvSpPr>
            <a:spLocks noGrp="1"/>
          </p:cNvSpPr>
          <p:nvPr>
            <p:ph type="body" idx="1"/>
          </p:nvPr>
        </p:nvSpPr>
        <p:spPr/>
        <p:txBody>
          <a:bodyPr/>
          <a:lstStyle/>
          <a:p>
            <a:pPr algn="l"/>
            <a:endParaRPr lang="en-GB" sz="1400" b="1" dirty="0">
              <a:solidFill>
                <a:schemeClr val="bg1"/>
              </a:solidFill>
              <a:latin typeface="Myriad Pro" panose="020B0503030403020204" pitchFamily="34" charset="0"/>
            </a:endParaRPr>
          </a:p>
          <a:p>
            <a:pPr algn="l"/>
            <a:r>
              <a:rPr lang="en-GB" sz="1400" b="1" dirty="0">
                <a:solidFill>
                  <a:schemeClr val="bg1"/>
                </a:solidFill>
                <a:latin typeface="Myriad Pro" panose="020B0503030403020204" pitchFamily="34" charset="0"/>
              </a:rPr>
              <a:t>Reflection &amp; Evaluation</a:t>
            </a:r>
          </a:p>
          <a:p>
            <a:pPr algn="l"/>
            <a:endParaRPr lang="en-GB" sz="1400" b="1" dirty="0">
              <a:solidFill>
                <a:schemeClr val="bg1"/>
              </a:solidFill>
              <a:latin typeface="Myriad Pro" panose="020B0503030403020204" pitchFamily="34" charset="0"/>
            </a:endParaRPr>
          </a:p>
          <a:p>
            <a:pPr marL="342900" lvl="0" indent="-342900">
              <a:lnSpc>
                <a:spcPct val="107000"/>
              </a:lnSpc>
              <a:spcAft>
                <a:spcPts val="800"/>
              </a:spcAft>
              <a:buFont typeface="Arial" panose="020B0604020202020204" pitchFamily="34" charset="0"/>
              <a:buChar char="•"/>
              <a:tabLst>
                <a:tab pos="457200" algn="l"/>
              </a:tabLst>
            </a:pPr>
            <a:endParaRPr lang="en-GB" sz="1400" dirty="0">
              <a:effectLst/>
              <a:latin typeface="Myriad Pro" panose="020B0503030403020204"/>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37B268D5-E553-2689-6FDF-045081C36EEE}"/>
              </a:ext>
            </a:extLst>
          </p:cNvPr>
          <p:cNvSpPr>
            <a:spLocks noGrp="1"/>
          </p:cNvSpPr>
          <p:nvPr>
            <p:ph type="sldNum" sz="quarter" idx="5"/>
          </p:nvPr>
        </p:nvSpPr>
        <p:spPr/>
        <p:txBody>
          <a:bodyPr/>
          <a:lstStyle/>
          <a:p>
            <a:pPr>
              <a:defRPr/>
            </a:pPr>
            <a:fld id="{288114BE-F531-46E3-9AFE-5E095748F341}" type="slidenum">
              <a:rPr lang="en-GB" smtClean="0"/>
              <a:pPr>
                <a:defRPr/>
              </a:pPr>
              <a:t>40</a:t>
            </a:fld>
            <a:endParaRPr lang="en-GB"/>
          </a:p>
        </p:txBody>
      </p:sp>
    </p:spTree>
    <p:extLst>
      <p:ext uri="{BB962C8B-B14F-4D97-AF65-F5344CB8AC3E}">
        <p14:creationId xmlns:p14="http://schemas.microsoft.com/office/powerpoint/2010/main" val="5984127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Revisit the flip chart from the first session… and discuss</a:t>
            </a:r>
          </a:p>
          <a:p>
            <a:endParaRPr lang="en-GB" dirty="0"/>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41</a:t>
            </a:fld>
            <a:endParaRPr lang="en-GB"/>
          </a:p>
        </p:txBody>
      </p:sp>
    </p:spTree>
    <p:extLst>
      <p:ext uri="{BB962C8B-B14F-4D97-AF65-F5344CB8AC3E}">
        <p14:creationId xmlns:p14="http://schemas.microsoft.com/office/powerpoint/2010/main" val="10754425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704850"/>
            <a:ext cx="6261100" cy="3522663"/>
          </a:xfrm>
          <a:prstGeom prst="rect">
            <a:avLst/>
          </a:prstGeom>
        </p:spPr>
      </p:sp>
      <p:sp>
        <p:nvSpPr>
          <p:cNvPr id="3" name="Notes Placeholder 2"/>
          <p:cNvSpPr>
            <a:spLocks noGrp="1"/>
          </p:cNvSpPr>
          <p:nvPr>
            <p:ph type="body" idx="1"/>
          </p:nvPr>
        </p:nvSpPr>
        <p:spPr/>
        <p:txBody>
          <a:bodyPr/>
          <a:lstStyle/>
          <a:p>
            <a:r>
              <a:rPr lang="en-US" dirty="0">
                <a:solidFill>
                  <a:srgbClr val="002060"/>
                </a:solidFill>
                <a:latin typeface="Myriad Pro" panose="020B0503030403020204"/>
              </a:rPr>
              <a:t>Any questions?</a:t>
            </a:r>
            <a:endParaRPr lang="en-GB" dirty="0">
              <a:solidFill>
                <a:srgbClr val="002060"/>
              </a:solidFill>
              <a:latin typeface="Myriad Pro" panose="020B0503030403020204"/>
            </a:endParaRPr>
          </a:p>
        </p:txBody>
      </p:sp>
      <p:sp>
        <p:nvSpPr>
          <p:cNvPr id="4" name="Slide Number Placeholder 3"/>
          <p:cNvSpPr>
            <a:spLocks noGrp="1"/>
          </p:cNvSpPr>
          <p:nvPr>
            <p:ph type="sldNum" sz="quarter" idx="10"/>
          </p:nvPr>
        </p:nvSpPr>
        <p:spPr>
          <a:xfrm>
            <a:off x="4022305" y="8917177"/>
            <a:ext cx="3078513" cy="469799"/>
          </a:xfrm>
          <a:prstGeom prst="rect">
            <a:avLst/>
          </a:prstGeom>
        </p:spPr>
        <p:txBody>
          <a:bodyPr/>
          <a:lstStyle/>
          <a:p>
            <a:pPr marL="0" marR="0" lvl="0" indent="0" algn="r" defTabSz="92455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rPr>
              <a:pPr marL="0" marR="0" lvl="0" indent="0" algn="r" defTabSz="924550" rtl="0" eaLnBrk="1" fontAlgn="base" latinLnBrk="0" hangingPunct="1">
                <a:lnSpc>
                  <a:spcPct val="100000"/>
                </a:lnSpc>
                <a:spcBef>
                  <a:spcPct val="0"/>
                </a:spcBef>
                <a:spcAft>
                  <a:spcPct val="0"/>
                </a:spcAft>
                <a:buClrTx/>
                <a:buSzTx/>
                <a:buFontTx/>
                <a:buNone/>
                <a:tabLst/>
                <a:defRPr/>
              </a:pPr>
              <a:t>42</a:t>
            </a:fld>
            <a:endParaRPr kumimoji="0" lang="en-GB" sz="1200" b="0" i="0" u="none" strike="noStrike" kern="1200" cap="none" spc="0" normalizeH="0" baseline="0" noProof="0" dirty="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25172308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sng" dirty="0">
                <a:effectLst/>
                <a:latin typeface="Calibri" panose="020F0502020204030204" pitchFamily="34" charset="0"/>
                <a:ea typeface="Calibri" panose="020F0502020204030204" pitchFamily="34" charset="0"/>
                <a:cs typeface="Times New Roman" panose="02020603050405020304" pitchFamily="18" charset="0"/>
              </a:rPr>
              <a:t>EVALUATION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Ask</a:t>
            </a:r>
            <a:r>
              <a:rPr lang="en-GB" sz="1200" dirty="0">
                <a:effectLst/>
                <a:latin typeface="Calibri" panose="020F0502020204030204" pitchFamily="34" charset="0"/>
                <a:ea typeface="Calibri" panose="020F0502020204030204" pitchFamily="34" charset="0"/>
                <a:cs typeface="Times New Roman" panose="02020603050405020304" pitchFamily="18" charset="0"/>
              </a:rPr>
              <a:t> participants to complete the post-course evaluation form. Access by QR Code</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GB" sz="1200" dirty="0">
                <a:effectLst/>
                <a:latin typeface="Calibri" panose="020F0502020204030204" pitchFamily="34" charset="0"/>
                <a:ea typeface="Calibri" panose="020F0502020204030204" pitchFamily="34" charset="0"/>
                <a:cs typeface="Times New Roman" panose="02020603050405020304" pitchFamily="18" charset="0"/>
              </a:rPr>
              <a:t>we use their </a:t>
            </a:r>
            <a:r>
              <a:rPr lang="en-GB" sz="1000" dirty="0">
                <a:effectLst/>
                <a:latin typeface="Calibri" panose="020F0502020204030204" pitchFamily="34" charset="0"/>
                <a:ea typeface="Calibri" panose="020F0502020204030204" pitchFamily="34" charset="0"/>
                <a:cs typeface="Times New Roman" panose="02020603050405020304" pitchFamily="18" charset="0"/>
              </a:rPr>
              <a:t>feedback</a:t>
            </a:r>
            <a:r>
              <a:rPr lang="en-GB" sz="1200" dirty="0">
                <a:effectLst/>
                <a:latin typeface="Calibri" panose="020F0502020204030204" pitchFamily="34" charset="0"/>
                <a:ea typeface="Calibri" panose="020F0502020204030204" pitchFamily="34" charset="0"/>
                <a:cs typeface="Times New Roman" panose="02020603050405020304" pitchFamily="18" charset="0"/>
              </a:rPr>
              <a:t> to constantly improve an update our training resources.</a:t>
            </a:r>
          </a:p>
        </p:txBody>
      </p:sp>
      <p:sp>
        <p:nvSpPr>
          <p:cNvPr id="4" name="Slide Number Placeholder 3"/>
          <p:cNvSpPr>
            <a:spLocks noGrp="1"/>
          </p:cNvSpPr>
          <p:nvPr>
            <p:ph type="sldNum" sz="quarter" idx="5"/>
          </p:nvPr>
        </p:nvSpPr>
        <p:spPr/>
        <p:txBody>
          <a:bodyPr/>
          <a:lstStyle/>
          <a:p>
            <a:fld id="{8EE23AE1-88D3-4E4D-A011-E83A462428C4}" type="slidenum">
              <a:rPr lang="en-GB" smtClean="0"/>
              <a:t>43</a:t>
            </a:fld>
            <a:endParaRPr lang="en-GB"/>
          </a:p>
        </p:txBody>
      </p:sp>
    </p:spTree>
    <p:extLst>
      <p:ext uri="{BB962C8B-B14F-4D97-AF65-F5344CB8AC3E}">
        <p14:creationId xmlns:p14="http://schemas.microsoft.com/office/powerpoint/2010/main" val="34998084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200" b="1" u="sng"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u="sng" dirty="0">
                <a:effectLst/>
                <a:latin typeface="Calibri" panose="020F0502020204030204" pitchFamily="34" charset="0"/>
                <a:ea typeface="Calibri" panose="020F0502020204030204" pitchFamily="34" charset="0"/>
                <a:cs typeface="Times New Roman" panose="02020603050405020304" pitchFamily="18" charset="0"/>
              </a:rPr>
              <a:t>EVALUATION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Ask</a:t>
            </a:r>
            <a:r>
              <a:rPr lang="en-GB" sz="1200" dirty="0">
                <a:effectLst/>
                <a:latin typeface="Calibri" panose="020F0502020204030204" pitchFamily="34" charset="0"/>
                <a:ea typeface="Calibri" panose="020F0502020204030204" pitchFamily="34" charset="0"/>
                <a:cs typeface="Times New Roman" panose="02020603050405020304" pitchFamily="18" charset="0"/>
              </a:rPr>
              <a:t> participants to complete the post-course evaluation form. Access by QR Code</a:t>
            </a:r>
          </a:p>
          <a:p>
            <a:pPr>
              <a:lnSpc>
                <a:spcPct val="107000"/>
              </a:lnSpc>
              <a:spcAft>
                <a:spcPts val="800"/>
              </a:spcAft>
            </a:pPr>
            <a:r>
              <a:rPr lang="en-GB" sz="1200" b="1" dirty="0">
                <a:effectLst/>
                <a:latin typeface="Calibri" panose="020F0502020204030204" pitchFamily="34" charset="0"/>
                <a:ea typeface="Calibri" panose="020F0502020204030204" pitchFamily="34" charset="0"/>
                <a:cs typeface="Times New Roman" panose="02020603050405020304" pitchFamily="18" charset="0"/>
              </a:rPr>
              <a:t>Explain </a:t>
            </a:r>
            <a:r>
              <a:rPr lang="en-GB" sz="1200" dirty="0">
                <a:effectLst/>
                <a:latin typeface="Calibri" panose="020F0502020204030204" pitchFamily="34" charset="0"/>
                <a:ea typeface="Calibri" panose="020F0502020204030204" pitchFamily="34" charset="0"/>
                <a:cs typeface="Times New Roman" panose="02020603050405020304" pitchFamily="18" charset="0"/>
              </a:rPr>
              <a:t>we use their </a:t>
            </a:r>
            <a:r>
              <a:rPr lang="en-GB" sz="1000" dirty="0">
                <a:effectLst/>
                <a:latin typeface="Calibri" panose="020F0502020204030204" pitchFamily="34" charset="0"/>
                <a:ea typeface="Calibri" panose="020F0502020204030204" pitchFamily="34" charset="0"/>
                <a:cs typeface="Times New Roman" panose="02020603050405020304" pitchFamily="18" charset="0"/>
              </a:rPr>
              <a:t>feedback</a:t>
            </a:r>
            <a:r>
              <a:rPr lang="en-GB" sz="1200" dirty="0">
                <a:effectLst/>
                <a:latin typeface="Calibri" panose="020F0502020204030204" pitchFamily="34" charset="0"/>
                <a:ea typeface="Calibri" panose="020F0502020204030204" pitchFamily="34" charset="0"/>
                <a:cs typeface="Times New Roman" panose="02020603050405020304" pitchFamily="18" charset="0"/>
              </a:rPr>
              <a:t> to constantly improve an update our training resources.</a:t>
            </a:r>
          </a:p>
        </p:txBody>
      </p:sp>
      <p:sp>
        <p:nvSpPr>
          <p:cNvPr id="4" name="Slide Number Placeholder 3"/>
          <p:cNvSpPr>
            <a:spLocks noGrp="1"/>
          </p:cNvSpPr>
          <p:nvPr>
            <p:ph type="sldNum" sz="quarter" idx="5"/>
          </p:nvPr>
        </p:nvSpPr>
        <p:spPr/>
        <p:txBody>
          <a:bodyPr/>
          <a:lstStyle/>
          <a:p>
            <a:fld id="{8EE23AE1-88D3-4E4D-A011-E83A462428C4}" type="slidenum">
              <a:rPr lang="en-GB" smtClean="0"/>
              <a:t>44</a:t>
            </a:fld>
            <a:endParaRPr lang="en-GB"/>
          </a:p>
        </p:txBody>
      </p:sp>
    </p:spTree>
    <p:extLst>
      <p:ext uri="{BB962C8B-B14F-4D97-AF65-F5344CB8AC3E}">
        <p14:creationId xmlns:p14="http://schemas.microsoft.com/office/powerpoint/2010/main" val="1096247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90675" y="703263"/>
            <a:ext cx="3198813" cy="1800225"/>
          </a:xfrm>
          <a:prstGeom prst="rect">
            <a:avLst/>
          </a:prstGeom>
        </p:spPr>
      </p:sp>
      <p:sp>
        <p:nvSpPr>
          <p:cNvPr id="3" name="Notes Placeholder 2"/>
          <p:cNvSpPr>
            <a:spLocks noGrp="1"/>
          </p:cNvSpPr>
          <p:nvPr>
            <p:ph type="body" idx="1"/>
          </p:nvPr>
        </p:nvSpPr>
        <p:spPr>
          <a:xfrm>
            <a:off x="308919" y="2707670"/>
            <a:ext cx="6227805" cy="3600451"/>
          </a:xfrm>
        </p:spPr>
        <p:txBody>
          <a:bodyPr/>
          <a:lstStyle/>
          <a:p>
            <a:r>
              <a:rPr lang="en-US" sz="3200" b="1" dirty="0"/>
              <a:t>Before We Begin…</a:t>
            </a:r>
          </a:p>
          <a:p>
            <a:pPr>
              <a:buFont typeface="Arial" panose="020B0604020202020204" pitchFamily="34" charset="0"/>
              <a:buChar char="•"/>
            </a:pPr>
            <a:r>
              <a:rPr lang="en-US" sz="3200" b="1" dirty="0"/>
              <a:t>Difficult Content:</a:t>
            </a:r>
            <a:r>
              <a:rPr lang="en-US" sz="3200" dirty="0"/>
              <a:t> This session will discuss some tough and emotional topics related to baby loss and bereavement.</a:t>
            </a:r>
          </a:p>
          <a:p>
            <a:pPr>
              <a:buFont typeface="Arial" panose="020B0604020202020204" pitchFamily="34" charset="0"/>
              <a:buChar char="•"/>
            </a:pPr>
            <a:endParaRPr lang="en-US" sz="3200" dirty="0"/>
          </a:p>
          <a:p>
            <a:pPr>
              <a:buFont typeface="Arial" panose="020B0604020202020204" pitchFamily="34" charset="0"/>
              <a:buChar char="•"/>
            </a:pPr>
            <a:r>
              <a:rPr lang="en-US" sz="3200" b="1" dirty="0"/>
              <a:t>Different Experiences:</a:t>
            </a:r>
            <a:r>
              <a:rPr lang="en-US" sz="3200" dirty="0"/>
              <a:t> I am aware that everyone has different personal and professional experiences, and I hope that  our discussion don’t cause upset to anyone.</a:t>
            </a:r>
          </a:p>
          <a:p>
            <a:pPr>
              <a:buFont typeface="Arial" panose="020B0604020202020204" pitchFamily="34" charset="0"/>
              <a:buChar char="•"/>
            </a:pPr>
            <a:endParaRPr lang="en-US" sz="3200" dirty="0"/>
          </a:p>
          <a:p>
            <a:pPr>
              <a:buFont typeface="Arial" panose="020B0604020202020204" pitchFamily="34" charset="0"/>
              <a:buChar char="•"/>
            </a:pPr>
            <a:r>
              <a:rPr lang="en-US" sz="3200" b="1" dirty="0"/>
              <a:t>Self-Care:</a:t>
            </a:r>
            <a:r>
              <a:rPr lang="en-US" sz="3200" dirty="0"/>
              <a:t> If you feel overwhelmed at any time, please take a break. It’s okay to step away if you need to.</a:t>
            </a:r>
          </a:p>
          <a:p>
            <a:pPr>
              <a:buFont typeface="Arial" panose="020B0604020202020204" pitchFamily="34" charset="0"/>
              <a:buChar char="•"/>
            </a:pPr>
            <a:endParaRPr lang="en-US" sz="3200" dirty="0"/>
          </a:p>
          <a:p>
            <a:pPr>
              <a:buFont typeface="Arial" panose="020B0604020202020204" pitchFamily="34" charset="0"/>
              <a:buChar char="•"/>
            </a:pPr>
            <a:r>
              <a:rPr lang="en-US" sz="3200" b="1" dirty="0"/>
              <a:t>Support Resources:</a:t>
            </a:r>
            <a:r>
              <a:rPr lang="en-US" sz="3200" dirty="0"/>
              <a:t> Remember, the SANDS helpline and email support are available for anyone who needs extra help (contact details on screen).</a:t>
            </a:r>
          </a:p>
          <a:p>
            <a:pPr>
              <a:buFont typeface="Arial" panose="020B0604020202020204" pitchFamily="34" charset="0"/>
              <a:buChar char="•"/>
            </a:pPr>
            <a:endParaRPr lang="en-US" sz="3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200" b="1" dirty="0"/>
              <a:t>Value of Sharing:</a:t>
            </a:r>
            <a:r>
              <a:rPr lang="en-US" sz="3200" dirty="0"/>
              <a:t> Sharing real experiences can help everyone improve their practice, so feel free to be open, but only if you feel comfortable doing so.</a:t>
            </a:r>
          </a:p>
          <a:p>
            <a:pPr>
              <a:buFont typeface="Arial" panose="020B0604020202020204" pitchFamily="34" charset="0"/>
              <a:buNone/>
            </a:pPr>
            <a:endParaRPr lang="en-US" sz="3200" dirty="0"/>
          </a:p>
          <a:p>
            <a:pPr>
              <a:buFont typeface="Arial" panose="020B0604020202020204" pitchFamily="34" charset="0"/>
              <a:buChar char="•"/>
            </a:pPr>
            <a:r>
              <a:rPr lang="en-US" sz="3200" b="1" dirty="0"/>
              <a:t>Be Kind and Respectful:</a:t>
            </a:r>
            <a:r>
              <a:rPr lang="en-US" sz="3200" dirty="0"/>
              <a:t> Please treat each other with kindness and respect throughout the session to create a supportive environment.</a:t>
            </a:r>
          </a:p>
          <a:p>
            <a:pPr>
              <a:buFont typeface="Arial" panose="020B0604020202020204" pitchFamily="34" charset="0"/>
              <a:buChar char="•"/>
            </a:pPr>
            <a:endParaRPr lang="en-US" sz="3200" dirty="0"/>
          </a:p>
          <a:p>
            <a:pPr>
              <a:buFont typeface="Arial" panose="020B0604020202020204" pitchFamily="34" charset="0"/>
              <a:buChar char="•"/>
            </a:pPr>
            <a:r>
              <a:rPr lang="en-US" sz="3200" b="1" dirty="0"/>
              <a:t>Safe Space:</a:t>
            </a:r>
            <a:r>
              <a:rPr lang="en-US" sz="3200" dirty="0"/>
              <a:t> We aim to create a safe and supportive online space for learning about bereavement care.</a:t>
            </a:r>
          </a:p>
          <a:p>
            <a:pPr>
              <a:buFont typeface="Arial" panose="020B0604020202020204" pitchFamily="34" charset="0"/>
              <a:buChar char="•"/>
            </a:pPr>
            <a:endParaRPr lang="en-US" sz="3200" dirty="0"/>
          </a:p>
          <a:p>
            <a:pPr>
              <a:buFont typeface="Arial" panose="020B0604020202020204" pitchFamily="34" charset="0"/>
              <a:buChar char="•"/>
            </a:pPr>
            <a:r>
              <a:rPr lang="en-US" sz="3200" b="1" dirty="0"/>
              <a:t>Thank You:</a:t>
            </a:r>
            <a:r>
              <a:rPr lang="en-US" sz="3200" dirty="0"/>
              <a:t> Thank you for your dedication to this important work. We appreciate you being here today! But please take care of yourself throughout the session.</a:t>
            </a:r>
          </a:p>
        </p:txBody>
      </p:sp>
    </p:spTree>
    <p:extLst>
      <p:ext uri="{BB962C8B-B14F-4D97-AF65-F5344CB8AC3E}">
        <p14:creationId xmlns:p14="http://schemas.microsoft.com/office/powerpoint/2010/main" val="2677206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An opportunity for the participants to share their concerns about breaking uncertain or unexpected news.</a:t>
            </a:r>
          </a:p>
          <a:p>
            <a:endParaRPr lang="en-GB" b="0" dirty="0"/>
          </a:p>
          <a:p>
            <a:r>
              <a:rPr lang="en-GB" b="0" dirty="0"/>
              <a:t>An opportunity to discuss concerns and identify opportunities throughout the session to address some of the concerns.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8114BE-F531-46E3-9AFE-5E095748F34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ＭＳ Ｐゴシック" charset="-128"/>
              <a:cs typeface="+mn-cs"/>
            </a:endParaRPr>
          </a:p>
        </p:txBody>
      </p:sp>
    </p:spTree>
    <p:extLst>
      <p:ext uri="{BB962C8B-B14F-4D97-AF65-F5344CB8AC3E}">
        <p14:creationId xmlns:p14="http://schemas.microsoft.com/office/powerpoint/2010/main" val="157099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763" y="257175"/>
            <a:ext cx="1346200" cy="757238"/>
          </a:xfrm>
        </p:spPr>
      </p:sp>
      <p:sp>
        <p:nvSpPr>
          <p:cNvPr id="3" name="Notes Placeholder 2"/>
          <p:cNvSpPr>
            <a:spLocks noGrp="1"/>
          </p:cNvSpPr>
          <p:nvPr>
            <p:ph type="body" idx="1"/>
          </p:nvPr>
        </p:nvSpPr>
        <p:spPr>
          <a:xfrm>
            <a:off x="482599" y="1200527"/>
            <a:ext cx="5562601" cy="3371473"/>
          </a:xfrm>
        </p:spPr>
        <p:txBody>
          <a:bodyPr/>
          <a:lstStyle/>
          <a:p>
            <a:r>
              <a:rPr lang="en-US" sz="1400" b="1" dirty="0">
                <a:latin typeface="Myriad Pro" panose="020B0503030403020204"/>
                <a:ea typeface="Calibri" panose="020F0502020204030204" pitchFamily="34" charset="0"/>
                <a:cs typeface="Times New Roman" panose="02020603050405020304" pitchFamily="18" charset="0"/>
              </a:rPr>
              <a:t>Opportunity to reassure participants  that their concerns are common and valid….</a:t>
            </a:r>
          </a:p>
          <a:p>
            <a:endParaRPr lang="en-US" sz="1400" b="1" dirty="0">
              <a:latin typeface="Myriad Pro" panose="020B0503030403020204"/>
              <a:ea typeface="Calibri" panose="020F0502020204030204" pitchFamily="34" charset="0"/>
              <a:cs typeface="Times New Roman" panose="02020603050405020304" pitchFamily="18" charset="0"/>
            </a:endParaRPr>
          </a:p>
          <a:p>
            <a:r>
              <a:rPr lang="en-US" sz="1400" b="1" dirty="0">
                <a:latin typeface="Myriad Pro" panose="020B0503030403020204"/>
                <a:ea typeface="Calibri" panose="020F0502020204030204" pitchFamily="34" charset="0"/>
                <a:cs typeface="Times New Roman" panose="02020603050405020304" pitchFamily="18" charset="0"/>
              </a:rPr>
              <a:t>What We Hear from Sonographers...</a:t>
            </a:r>
          </a:p>
          <a:p>
            <a:endParaRPr lang="en-US" sz="1400" b="1" dirty="0">
              <a:latin typeface="Myriad Pro" panose="020B0503030403020204"/>
              <a:ea typeface="Calibri" panose="020F0502020204030204" pitchFamily="34" charset="0"/>
              <a:cs typeface="Times New Roman" panose="02020603050405020304" pitchFamily="18" charset="0"/>
            </a:endParaRPr>
          </a:p>
          <a:p>
            <a:r>
              <a:rPr lang="en-US" sz="1400" b="1" dirty="0">
                <a:latin typeface="Myriad Pro" panose="020B0503030403020204"/>
                <a:ea typeface="Calibri" panose="020F0502020204030204" pitchFamily="34" charset="0"/>
                <a:cs typeface="Times New Roman" panose="02020603050405020304" pitchFamily="18" charset="0"/>
              </a:rPr>
              <a:t>Common Concerns:</a:t>
            </a:r>
          </a:p>
          <a:p>
            <a:r>
              <a:rPr lang="en-US" sz="1400" b="0" i="1" dirty="0">
                <a:latin typeface="Myriad Pro" panose="020B0503030403020204"/>
                <a:ea typeface="Calibri" panose="020F0502020204030204" pitchFamily="34" charset="0"/>
                <a:cs typeface="Times New Roman" panose="02020603050405020304" pitchFamily="18" charset="0"/>
              </a:rPr>
              <a:t>"I'm worried I won't know how to explain findings without causing distress.“</a:t>
            </a:r>
          </a:p>
          <a:p>
            <a:r>
              <a:rPr lang="en-US" sz="1400" b="0" i="1" dirty="0">
                <a:latin typeface="Myriad Pro" panose="020B0503030403020204"/>
                <a:ea typeface="Calibri" panose="020F0502020204030204" pitchFamily="34" charset="0"/>
                <a:cs typeface="Times New Roman" panose="02020603050405020304" pitchFamily="18" charset="0"/>
              </a:rPr>
              <a:t>"I don’t want to say the wrong thing and make an already difficult situation worse.“</a:t>
            </a:r>
          </a:p>
          <a:p>
            <a:r>
              <a:rPr lang="en-US" sz="1400" b="0" i="1" dirty="0">
                <a:latin typeface="Myriad Pro" panose="020B0503030403020204"/>
                <a:ea typeface="Calibri" panose="020F0502020204030204" pitchFamily="34" charset="0"/>
                <a:cs typeface="Times New Roman" panose="02020603050405020304" pitchFamily="18" charset="0"/>
              </a:rPr>
              <a:t>"I don't know how to discuss uncertain or unexpected results without overwhelming parents.“</a:t>
            </a:r>
          </a:p>
          <a:p>
            <a:r>
              <a:rPr lang="en-US" sz="1400" b="0" i="1" dirty="0">
                <a:latin typeface="Myriad Pro" panose="020B0503030403020204"/>
                <a:ea typeface="Calibri" panose="020F0502020204030204" pitchFamily="34" charset="0"/>
                <a:cs typeface="Times New Roman" panose="02020603050405020304" pitchFamily="18" charset="0"/>
              </a:rPr>
              <a:t>"I’m afraid what I say might sound rehearsed or insincere.“</a:t>
            </a:r>
          </a:p>
          <a:p>
            <a:r>
              <a:rPr lang="en-US" sz="1400" b="0" i="1" dirty="0">
                <a:latin typeface="Myriad Pro" panose="020B0503030403020204"/>
                <a:ea typeface="Calibri" panose="020F0502020204030204" pitchFamily="34" charset="0"/>
                <a:cs typeface="Times New Roman" panose="02020603050405020304" pitchFamily="18" charset="0"/>
              </a:rPr>
              <a:t>"I'm concerned I’ll become too emotional and struggle to maintain my professionalism.“</a:t>
            </a:r>
          </a:p>
          <a:p>
            <a:endParaRPr lang="en-US" sz="1400" b="0" dirty="0">
              <a:latin typeface="Myriad Pro" panose="020B0503030403020204"/>
              <a:ea typeface="Calibri" panose="020F0502020204030204" pitchFamily="34" charset="0"/>
              <a:cs typeface="Times New Roman" panose="02020603050405020304" pitchFamily="18" charset="0"/>
            </a:endParaRPr>
          </a:p>
          <a:p>
            <a:r>
              <a:rPr lang="en-US" sz="1400" b="0" dirty="0">
                <a:latin typeface="Myriad Pro" panose="020B0503030403020204"/>
                <a:ea typeface="Calibri" panose="020F0502020204030204" pitchFamily="34" charset="0"/>
                <a:cs typeface="Times New Roman" panose="02020603050405020304" pitchFamily="18" charset="0"/>
              </a:rPr>
              <a:t>Sonographers may worry about inadvertently worsening the parents' experience by using inappropriate language, providing too much or too little information, or misjudging how to address emotional reactions. Concerns about staying composed and managing their own emotions—such as the fear of becoming tearful or struggling to speak—are also common.</a:t>
            </a:r>
          </a:p>
          <a:p>
            <a:endParaRPr lang="en-US" sz="1400" b="0" dirty="0">
              <a:latin typeface="Myriad Pro" panose="020B0503030403020204"/>
              <a:ea typeface="Calibri" panose="020F0502020204030204" pitchFamily="34" charset="0"/>
              <a:cs typeface="Times New Roman" panose="02020603050405020304" pitchFamily="18" charset="0"/>
            </a:endParaRPr>
          </a:p>
          <a:p>
            <a:r>
              <a:rPr lang="en-US" sz="1400" b="1" dirty="0">
                <a:latin typeface="Myriad Pro" panose="020B0503030403020204"/>
                <a:ea typeface="Calibri" panose="020F0502020204030204" pitchFamily="34" charset="0"/>
                <a:cs typeface="Times New Roman" panose="02020603050405020304" pitchFamily="18" charset="0"/>
              </a:rPr>
              <a:t>How Training Can Help: </a:t>
            </a:r>
            <a:r>
              <a:rPr lang="en-US" sz="1400" b="0" dirty="0">
                <a:latin typeface="Myriad Pro" panose="020B0503030403020204"/>
                <a:ea typeface="Calibri" panose="020F0502020204030204" pitchFamily="34" charset="0"/>
                <a:cs typeface="Times New Roman" panose="02020603050405020304" pitchFamily="18" charset="0"/>
              </a:rPr>
              <a:t>Training can build confidence and provide practical communication strategies for sonographers. These sessions help professionals navigate the delicate balance of conveying information with empathy, recognizing the impact of their words, and ensuring parents feel supported during difficult or unexpected scan results.</a:t>
            </a:r>
            <a:endParaRPr lang="en-GB" sz="1400" b="0" dirty="0">
              <a:solidFill>
                <a:srgbClr val="002060"/>
              </a:solidFill>
              <a:latin typeface="Myriad Pro" panose="020B0503030403020204"/>
            </a:endParaRPr>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6</a:t>
            </a:fld>
            <a:endParaRPr lang="en-GB"/>
          </a:p>
        </p:txBody>
      </p:sp>
    </p:spTree>
    <p:extLst>
      <p:ext uri="{BB962C8B-B14F-4D97-AF65-F5344CB8AC3E}">
        <p14:creationId xmlns:p14="http://schemas.microsoft.com/office/powerpoint/2010/main" val="3757617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1279525" cy="720725"/>
          </a:xfrm>
        </p:spPr>
      </p:sp>
      <p:sp>
        <p:nvSpPr>
          <p:cNvPr id="3" name="Notes Placeholder 2"/>
          <p:cNvSpPr>
            <a:spLocks noGrp="1"/>
          </p:cNvSpPr>
          <p:nvPr>
            <p:ph type="body" idx="1"/>
          </p:nvPr>
        </p:nvSpPr>
        <p:spPr>
          <a:xfrm>
            <a:off x="419100" y="2063750"/>
            <a:ext cx="5486400" cy="54038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latin typeface="Myriad Pro" panose="020B0503030403020204"/>
                <a:ea typeface="Times New Roman" panose="02020603050405020304" pitchFamily="18" charset="0"/>
                <a:cs typeface="Calibri" panose="020F0502020204030204" pitchFamily="34" charset="0"/>
              </a:rPr>
              <a:t>Total: 45 mins: </a:t>
            </a:r>
            <a:r>
              <a:rPr lang="en-GB" sz="1400" b="1" kern="100" dirty="0">
                <a:effectLst/>
                <a:latin typeface="Myriad Pro" panose="020B0503030403020204"/>
                <a:ea typeface="Aptos" panose="020B0004020202020204" pitchFamily="34" charset="0"/>
                <a:cs typeface="Times New Roman" panose="02020603050405020304" pitchFamily="18" charset="0"/>
              </a:rPr>
              <a:t>12:00 to 12:</a:t>
            </a:r>
            <a:r>
              <a:rPr lang="en-GB" sz="1400" b="1" kern="100" dirty="0">
                <a:latin typeface="Myriad Pro" panose="020B0503030403020204"/>
                <a:ea typeface="Aptos" panose="020B0004020202020204" pitchFamily="34" charset="0"/>
                <a:cs typeface="Times New Roman" panose="02020603050405020304" pitchFamily="18" charset="0"/>
              </a:rPr>
              <a:t>40</a:t>
            </a:r>
            <a:endParaRPr lang="en-GB" sz="1400" b="1" kern="100" dirty="0">
              <a:effectLst/>
              <a:latin typeface="Myriad Pro" panose="020B0503030403020204"/>
              <a:ea typeface="Aptos" panose="020B0004020202020204" pitchFamily="34" charset="0"/>
              <a:cs typeface="Times New Roman" panose="02020603050405020304" pitchFamily="18" charset="0"/>
            </a:endParaRPr>
          </a:p>
          <a:p>
            <a:pPr marL="362480" indent="-362480" algn="just">
              <a:lnSpc>
                <a:spcPct val="107000"/>
              </a:lnSpc>
              <a:spcAft>
                <a:spcPts val="846"/>
              </a:spcAft>
              <a:buFont typeface="Symbol" panose="05050102010706020507" pitchFamily="18" charset="2"/>
              <a:buChar char=""/>
            </a:pPr>
            <a:r>
              <a:rPr lang="en-US" sz="1400" dirty="0">
                <a:latin typeface="Myriad Pro" panose="020B0503030403020204"/>
                <a:ea typeface="Times New Roman" panose="02020603050405020304" pitchFamily="18" charset="0"/>
                <a:cs typeface="Calibri" panose="020F0502020204030204" pitchFamily="34" charset="0"/>
              </a:rPr>
              <a:t>2</a:t>
            </a:r>
            <a:r>
              <a:rPr lang="en-US" sz="1400" b="0" dirty="0">
                <a:latin typeface="Myriad Pro" panose="020B0503030403020204"/>
                <a:ea typeface="Times New Roman" panose="02020603050405020304" pitchFamily="18" charset="0"/>
                <a:cs typeface="Calibri" panose="020F0502020204030204" pitchFamily="34" charset="0"/>
              </a:rPr>
              <a:t>0 minutes - slide presentation</a:t>
            </a:r>
          </a:p>
          <a:p>
            <a:pPr marL="362480" indent="-362480" algn="just">
              <a:lnSpc>
                <a:spcPct val="107000"/>
              </a:lnSpc>
              <a:spcAft>
                <a:spcPts val="846"/>
              </a:spcAft>
              <a:buFont typeface="Symbol" panose="05050102010706020507" pitchFamily="18" charset="2"/>
              <a:buChar char=""/>
            </a:pPr>
            <a:r>
              <a:rPr lang="en-US" sz="1400" b="0" dirty="0">
                <a:latin typeface="Myriad Pro" panose="020B0503030403020204"/>
                <a:ea typeface="Times New Roman" panose="02020603050405020304" pitchFamily="18" charset="0"/>
                <a:cs typeface="Calibri" panose="020F0502020204030204" pitchFamily="34" charset="0"/>
              </a:rPr>
              <a:t>20-minute - group activity </a:t>
            </a:r>
          </a:p>
          <a:p>
            <a:pPr marL="362480" indent="-362480" algn="just">
              <a:lnSpc>
                <a:spcPct val="107000"/>
              </a:lnSpc>
              <a:spcAft>
                <a:spcPts val="846"/>
              </a:spcAft>
              <a:buFont typeface="Symbol" panose="05050102010706020507" pitchFamily="18" charset="2"/>
              <a:buChar char=""/>
            </a:pPr>
            <a:endParaRPr lang="en-GB" sz="1400" b="1" kern="100" dirty="0">
              <a:effectLst/>
              <a:latin typeface="Myriad Pro" panose="020B0503030403020204"/>
              <a:ea typeface="Aptos" panose="020B0004020202020204" pitchFamily="34" charset="0"/>
              <a:cs typeface="Times New Roman" panose="02020603050405020304" pitchFamily="18" charset="0"/>
            </a:endParaRPr>
          </a:p>
          <a:p>
            <a:pPr>
              <a:lnSpc>
                <a:spcPct val="107000"/>
              </a:lnSpc>
              <a:spcAft>
                <a:spcPts val="800"/>
              </a:spcAft>
            </a:pPr>
            <a:r>
              <a:rPr lang="en-GB" sz="1400" b="1" kern="100" dirty="0">
                <a:effectLst/>
                <a:latin typeface="Myriad Pro" panose="020B0503030403020204"/>
                <a:ea typeface="Aptos" panose="020B0004020202020204" pitchFamily="34" charset="0"/>
                <a:cs typeface="Times New Roman" panose="02020603050405020304" pitchFamily="18" charset="0"/>
              </a:rPr>
              <a:t>Session 3: Breaking Bad News with Sensitivity and Compassion</a:t>
            </a:r>
            <a:endParaRPr lang="en-GB" sz="1400" kern="100" dirty="0">
              <a:effectLst/>
              <a:latin typeface="Myriad Pro" panose="020B0503030403020204"/>
              <a:ea typeface="Aptos" panose="020B000402020202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Principles of Breaking Bad News:</a:t>
            </a:r>
            <a:r>
              <a:rPr lang="en-GB" sz="1400" kern="100" dirty="0">
                <a:effectLst/>
                <a:latin typeface="Myriad Pro" panose="020B0503030403020204"/>
                <a:ea typeface="Aptos" panose="020B0004020202020204" pitchFamily="34" charset="0"/>
                <a:cs typeface="Times New Roman" panose="02020603050405020304" pitchFamily="18" charset="0"/>
              </a:rPr>
              <a:t> Guidelines for delivering difficult news with care and compassion.</a:t>
            </a:r>
          </a:p>
          <a:p>
            <a:pPr marL="342900" marR="0" lvl="0" indent="-342900" algn="l" defTabSz="914400" rtl="0" eaLnBrk="1" fontAlgn="auto" latinLnBrk="0" hangingPunct="1">
              <a:lnSpc>
                <a:spcPct val="107000"/>
              </a:lnSpc>
              <a:spcBef>
                <a:spcPts val="0"/>
              </a:spcBef>
              <a:spcAft>
                <a:spcPts val="800"/>
              </a:spcAft>
              <a:buClrTx/>
              <a:buSzPts val="1000"/>
              <a:buFont typeface="Symbol" panose="05050102010706020507" pitchFamily="18" charset="2"/>
              <a:buChar char=""/>
              <a:tabLst>
                <a:tab pos="457200" algn="l"/>
              </a:tabLst>
              <a:defRPr/>
            </a:pPr>
            <a:r>
              <a:rPr lang="en-GB" sz="1400" b="1" kern="100" dirty="0">
                <a:effectLst/>
                <a:latin typeface="Myriad Pro" panose="020B0503030403020204"/>
                <a:ea typeface="Aptos" panose="020B0004020202020204" pitchFamily="34" charset="0"/>
                <a:cs typeface="Times New Roman" panose="02020603050405020304" pitchFamily="18" charset="0"/>
              </a:rPr>
              <a:t>Managing Reactions</a:t>
            </a:r>
            <a:r>
              <a:rPr lang="en-GB" sz="1400" kern="100" dirty="0">
                <a:effectLst/>
                <a:latin typeface="Myriad Pro" panose="020B0503030403020204"/>
                <a:ea typeface="Aptos" panose="020B0004020202020204" pitchFamily="34" charset="0"/>
                <a:cs typeface="Times New Roman" panose="02020603050405020304" pitchFamily="18" charset="0"/>
              </a:rPr>
              <a:t>: Strategies for responding to various emotional reactions from parents.</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Saying Sorry:</a:t>
            </a:r>
            <a:r>
              <a:rPr lang="en-GB" sz="1400" kern="100" dirty="0">
                <a:effectLst/>
                <a:latin typeface="Myriad Pro" panose="020B0503030403020204"/>
                <a:ea typeface="Aptos" panose="020B0004020202020204" pitchFamily="34" charset="0"/>
                <a:cs typeface="Times New Roman" panose="02020603050405020304" pitchFamily="18" charset="0"/>
              </a:rPr>
              <a:t> The importance of acknowledging the loss and expressing genuine empathy.</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Effective and Sensitive Delivery of Bad News:</a:t>
            </a:r>
            <a:r>
              <a:rPr lang="en-GB" sz="1400" kern="100" dirty="0">
                <a:effectLst/>
                <a:latin typeface="Myriad Pro" panose="020B0503030403020204"/>
                <a:ea typeface="Aptos" panose="020B0004020202020204" pitchFamily="34" charset="0"/>
                <a:cs typeface="Times New Roman" panose="02020603050405020304" pitchFamily="18" charset="0"/>
              </a:rPr>
              <a:t> A 3-step process for delivering bad news in a manner that respects the emotional needs of parents.</a:t>
            </a:r>
          </a:p>
          <a:p>
            <a:pPr marL="342900" lvl="0" indent="-342900">
              <a:lnSpc>
                <a:spcPct val="107000"/>
              </a:lnSpc>
              <a:spcAft>
                <a:spcPts val="800"/>
              </a:spcAft>
              <a:buSzPts val="1000"/>
              <a:buFont typeface="Symbol" panose="05050102010706020507" pitchFamily="18" charset="2"/>
              <a:buChar char=""/>
              <a:tabLst>
                <a:tab pos="457200" algn="l"/>
              </a:tabLst>
            </a:pPr>
            <a:r>
              <a:rPr lang="en-GB" sz="1400" b="1" kern="100" dirty="0">
                <a:effectLst/>
                <a:latin typeface="Myriad Pro" panose="020B0503030403020204"/>
                <a:ea typeface="Aptos" panose="020B0004020202020204" pitchFamily="34" charset="0"/>
                <a:cs typeface="Times New Roman" panose="02020603050405020304" pitchFamily="18" charset="0"/>
              </a:rPr>
              <a:t>GROUP ACTIVITY</a:t>
            </a:r>
            <a:endParaRPr lang="en-GB" sz="1400" kern="100" dirty="0">
              <a:effectLst/>
              <a:latin typeface="Myriad Pro" panose="020B0503030403020204"/>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288114BE-F531-46E3-9AFE-5E095748F341}" type="slidenum">
              <a:rPr lang="en-GB" smtClean="0"/>
              <a:pPr>
                <a:defRPr/>
              </a:pPr>
              <a:t>7</a:t>
            </a:fld>
            <a:endParaRPr lang="en-GB"/>
          </a:p>
        </p:txBody>
      </p:sp>
    </p:spTree>
    <p:extLst>
      <p:ext uri="{BB962C8B-B14F-4D97-AF65-F5344CB8AC3E}">
        <p14:creationId xmlns:p14="http://schemas.microsoft.com/office/powerpoint/2010/main" val="4192342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70150" y="161925"/>
            <a:ext cx="1917700" cy="1079500"/>
          </a:xfrm>
          <a:prstGeom prst="rect">
            <a:avLst/>
          </a:prstGeom>
        </p:spPr>
      </p:sp>
      <p:sp>
        <p:nvSpPr>
          <p:cNvPr id="3" name="Notes Placeholder 2"/>
          <p:cNvSpPr>
            <a:spLocks noGrp="1"/>
          </p:cNvSpPr>
          <p:nvPr>
            <p:ph type="body" idx="1"/>
          </p:nvPr>
        </p:nvSpPr>
        <p:spPr>
          <a:xfrm>
            <a:off x="247135" y="1434913"/>
            <a:ext cx="6301946" cy="7449590"/>
          </a:xfrm>
        </p:spPr>
        <p:txBody>
          <a:bodyPr/>
          <a:lstStyle/>
          <a:p>
            <a:r>
              <a:rPr lang="en-US" sz="3200" dirty="0"/>
              <a:t>As we explore breaking uncertain or unexpected news, it’s important to understand the psychological effects of the news on parents:</a:t>
            </a:r>
          </a:p>
          <a:p>
            <a:endParaRPr lang="en-US" sz="3200" dirty="0"/>
          </a:p>
          <a:p>
            <a:r>
              <a:rPr lang="en-US" sz="3200" b="1" dirty="0"/>
              <a:t>Normal Cognitive Function</a:t>
            </a:r>
            <a:r>
              <a:rPr lang="en-US" sz="3200" dirty="0"/>
              <a:t>: Under normal circumstances, the prefrontal cortex of the brain manages rational and logical thinking, learning, and memory, supported by ‘feel-good’ hormones.</a:t>
            </a:r>
          </a:p>
          <a:p>
            <a:endParaRPr lang="en-US" sz="3200" b="1" dirty="0"/>
          </a:p>
          <a:p>
            <a:r>
              <a:rPr lang="en-US" sz="3200" b="1" dirty="0"/>
              <a:t>Impact of Trauma</a:t>
            </a:r>
            <a:r>
              <a:rPr lang="en-US" sz="3200" dirty="0"/>
              <a:t>: Traumatic events, such as the loss of a baby, disrupt normal brain function by increasing stress hormones and depleting “feel-good hormones, impairing happiness and clear thinking.</a:t>
            </a:r>
          </a:p>
          <a:p>
            <a:endParaRPr lang="en-US" sz="3200" b="1" dirty="0"/>
          </a:p>
          <a:p>
            <a:r>
              <a:rPr lang="en-US" sz="3200" b="1" dirty="0"/>
              <a:t>Survival Mode</a:t>
            </a:r>
            <a:r>
              <a:rPr lang="en-US" sz="3200" dirty="0"/>
              <a:t>: In response to trauma, the emotional brain (limbic system) takes over, causing the brain to enter survival mode: Fight, Flight, or Freeze!!</a:t>
            </a:r>
          </a:p>
          <a:p>
            <a:endParaRPr lang="en-US" sz="3200" dirty="0"/>
          </a:p>
          <a:p>
            <a:r>
              <a:rPr lang="en-US" sz="4400" b="1" dirty="0"/>
              <a:t>Understanding Parents' Reactions in "Survival Mode“</a:t>
            </a:r>
          </a:p>
          <a:p>
            <a:r>
              <a:rPr lang="en-US" sz="4400" dirty="0"/>
              <a:t>When parents receive distressing or unexpected news during an obstetric scan, their brain may shift into survival mode, driven by the fight, flight, or freeze response. This can profoundly influence their communication and decision-making.</a:t>
            </a:r>
          </a:p>
          <a:p>
            <a:endParaRPr lang="en-US" sz="4400" dirty="0"/>
          </a:p>
          <a:p>
            <a:r>
              <a:rPr lang="en-US" sz="4400" b="1" dirty="0"/>
              <a:t>Examples Relevant to Sonography:</a:t>
            </a:r>
          </a:p>
          <a:p>
            <a:r>
              <a:rPr lang="en-US" sz="4400" b="1" dirty="0"/>
              <a:t>Fight (Defensiveness/Anger): </a:t>
            </a:r>
            <a:r>
              <a:rPr lang="en-US" sz="4400" dirty="0"/>
              <a:t>A parent might respond with frustration or anger, saying,</a:t>
            </a:r>
          </a:p>
          <a:p>
            <a:r>
              <a:rPr lang="en-US" sz="4400" i="1" dirty="0"/>
              <a:t>“Why are you telling me this? Are you sure you even know what you’re looking at?”</a:t>
            </a:r>
          </a:p>
          <a:p>
            <a:r>
              <a:rPr lang="en-US" sz="4400" dirty="0"/>
              <a:t>This can reflect their emotional overwhelm and a need to assert control.</a:t>
            </a:r>
          </a:p>
          <a:p>
            <a:endParaRPr lang="en-US" sz="4400" dirty="0"/>
          </a:p>
          <a:p>
            <a:r>
              <a:rPr lang="en-US" sz="4400" b="1" dirty="0"/>
              <a:t>Flight (Avoidance/Deflection): </a:t>
            </a:r>
            <a:r>
              <a:rPr lang="en-US" sz="4400" dirty="0"/>
              <a:t>A parent may attempt to disengage from the conversation, saying</a:t>
            </a:r>
            <a:r>
              <a:rPr lang="en-US" sz="4400" i="1" dirty="0"/>
              <a:t>,</a:t>
            </a:r>
          </a:p>
          <a:p>
            <a:r>
              <a:rPr lang="en-US" sz="4400" i="1" dirty="0"/>
              <a:t>“I think I need some air. Can we stop for now and talk about this later?”</a:t>
            </a:r>
          </a:p>
          <a:p>
            <a:r>
              <a:rPr lang="en-US" sz="4400" dirty="0"/>
              <a:t>This reaction may indicate an effort to escape the emotional weight of the situation.</a:t>
            </a:r>
          </a:p>
          <a:p>
            <a:endParaRPr lang="en-US" sz="4400" dirty="0"/>
          </a:p>
          <a:p>
            <a:r>
              <a:rPr lang="en-US" sz="4400" b="1" dirty="0"/>
              <a:t>Freeze (Unresponsive/Inarticulate): </a:t>
            </a:r>
            <a:r>
              <a:rPr lang="en-US" sz="4400" dirty="0"/>
              <a:t>A parent might appear stunned or struggle to articulate their feelings, saying,</a:t>
            </a:r>
          </a:p>
          <a:p>
            <a:r>
              <a:rPr lang="en-US" sz="4400" i="1" dirty="0"/>
              <a:t>“I... I don’t know... What does this mean?”</a:t>
            </a:r>
          </a:p>
          <a:p>
            <a:r>
              <a:rPr lang="en-US" sz="4400" dirty="0"/>
              <a:t>They might seem unable to process the information being shared.</a:t>
            </a:r>
          </a:p>
          <a:p>
            <a:endParaRPr lang="en-US" sz="4400" dirty="0"/>
          </a:p>
          <a:p>
            <a:r>
              <a:rPr lang="en-US" sz="4400" dirty="0"/>
              <a:t>How to Respond Compassionately:</a:t>
            </a:r>
          </a:p>
          <a:p>
            <a:r>
              <a:rPr lang="en-US" sz="4400" b="1" dirty="0"/>
              <a:t>Recognise Natural Responses: </a:t>
            </a:r>
            <a:r>
              <a:rPr lang="en-US" sz="4400" dirty="0"/>
              <a:t>Understand these reactions are protective, not personal.</a:t>
            </a:r>
          </a:p>
          <a:p>
            <a:r>
              <a:rPr lang="en-US" sz="4400" b="1" dirty="0"/>
              <a:t>Simplify Communication: </a:t>
            </a:r>
            <a:r>
              <a:rPr lang="en-US" sz="4400" dirty="0"/>
              <a:t>Use clear, non-technical language and avoid overwhelming parents with too much information at once.</a:t>
            </a:r>
          </a:p>
          <a:p>
            <a:r>
              <a:rPr lang="en-US" sz="4400" b="1" dirty="0"/>
              <a:t>Empathy and Space: </a:t>
            </a:r>
            <a:r>
              <a:rPr lang="en-US" sz="4400" dirty="0"/>
              <a:t>Offer emotional support, reassure parents, and give them time to process the news.</a:t>
            </a:r>
          </a:p>
          <a:p>
            <a:r>
              <a:rPr lang="en-US" sz="4400" b="1" dirty="0"/>
              <a:t>Provide</a:t>
            </a:r>
            <a:r>
              <a:rPr lang="en-US" sz="4400" dirty="0"/>
              <a:t> </a:t>
            </a:r>
            <a:r>
              <a:rPr lang="en-US" sz="4400" b="1" dirty="0"/>
              <a:t>Takeaway Materials: </a:t>
            </a:r>
            <a:r>
              <a:rPr lang="en-US" sz="4400" dirty="0"/>
              <a:t>Written notes or resources can help parents retain and reflect on the key points later.</a:t>
            </a:r>
          </a:p>
          <a:p>
            <a:endParaRPr lang="en-US" sz="4400" dirty="0"/>
          </a:p>
          <a:p>
            <a:r>
              <a:rPr lang="en-US" sz="4400" b="1" dirty="0"/>
              <a:t>Emotional Challenges (Brain Fog): </a:t>
            </a:r>
            <a:r>
              <a:rPr lang="en-US" sz="4400" dirty="0"/>
              <a:t>Trauma often impairs memory, decision-making, and cognitive clarity. Be prepared to repeat information and provide support for parents to navigate these difficulties.</a:t>
            </a:r>
          </a:p>
          <a:p>
            <a:endParaRPr lang="en-US" sz="4400" dirty="0"/>
          </a:p>
          <a:p>
            <a:r>
              <a:rPr lang="en-US" sz="4400" b="1" dirty="0"/>
              <a:t>Communication Tips: </a:t>
            </a:r>
          </a:p>
          <a:p>
            <a:r>
              <a:rPr lang="en-US" sz="4400" b="1" dirty="0"/>
              <a:t>Acknowledge Grief's Impact: </a:t>
            </a:r>
            <a:r>
              <a:rPr lang="en-US" sz="4400" dirty="0"/>
              <a:t>Recognise that trauma affects their ability to retain information.</a:t>
            </a:r>
          </a:p>
          <a:p>
            <a:r>
              <a:rPr lang="en-US" sz="4400" b="1" dirty="0"/>
              <a:t>Be Patient and Gentle: </a:t>
            </a:r>
            <a:r>
              <a:rPr lang="en-US" sz="4400" dirty="0"/>
              <a:t>Take time to ensure understanding.</a:t>
            </a:r>
          </a:p>
          <a:p>
            <a:r>
              <a:rPr lang="en-US" sz="4400" b="1" dirty="0"/>
              <a:t>Provide Clear Support: </a:t>
            </a:r>
            <a:r>
              <a:rPr lang="en-US" sz="4400" dirty="0"/>
              <a:t>Offer emotional reassurance and practical guidance.</a:t>
            </a:r>
          </a:p>
          <a:p>
            <a:endParaRPr lang="en-US" sz="4400" dirty="0"/>
          </a:p>
          <a:p>
            <a:r>
              <a:rPr lang="en-US" sz="4400" dirty="0"/>
              <a:t>This framework helps healthcare professionals, especially sonographers, deliver difficult news in a compassionate and supportive manner, ensuring parents feel cared for during distressing times.</a:t>
            </a:r>
          </a:p>
        </p:txBody>
      </p:sp>
    </p:spTree>
    <p:extLst>
      <p:ext uri="{BB962C8B-B14F-4D97-AF65-F5344CB8AC3E}">
        <p14:creationId xmlns:p14="http://schemas.microsoft.com/office/powerpoint/2010/main" val="1227583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96900" y="422275"/>
            <a:ext cx="1279525" cy="720725"/>
          </a:xfrm>
        </p:spPr>
      </p:sp>
      <p:sp>
        <p:nvSpPr>
          <p:cNvPr id="3" name="Notes Placeholder 2"/>
          <p:cNvSpPr>
            <a:spLocks noGrp="1"/>
          </p:cNvSpPr>
          <p:nvPr>
            <p:ph type="body" idx="1"/>
          </p:nvPr>
        </p:nvSpPr>
        <p:spPr>
          <a:xfrm>
            <a:off x="596900" y="1276350"/>
            <a:ext cx="5486400" cy="5975350"/>
          </a:xfrm>
        </p:spPr>
        <p:txBody>
          <a:bodyPr/>
          <a:lstStyle/>
          <a:p>
            <a:r>
              <a:rPr lang="en-US" sz="1200" b="1" dirty="0">
                <a:solidFill>
                  <a:srgbClr val="F49724"/>
                </a:solidFill>
              </a:rPr>
              <a:t>Factors Influencing How Families Experience and Process Unexpected News</a:t>
            </a:r>
          </a:p>
          <a:p>
            <a:endParaRPr lang="en-US" sz="1200" b="1" dirty="0">
              <a:solidFill>
                <a:srgbClr val="F49724"/>
              </a:solidFill>
            </a:endParaRPr>
          </a:p>
          <a:p>
            <a:pPr>
              <a:buFont typeface="+mj-lt"/>
              <a:buAutoNum type="arabicPeriod"/>
            </a:pPr>
            <a:r>
              <a:rPr lang="en-US" b="1" dirty="0"/>
              <a:t>Socioeconomic Factors:</a:t>
            </a:r>
            <a:endParaRPr lang="en-US" dirty="0"/>
          </a:p>
          <a:p>
            <a:pPr marL="742950" lvl="1" indent="-285750">
              <a:buFont typeface="+mj-lt"/>
              <a:buAutoNum type="arabicPeriod"/>
            </a:pPr>
            <a:r>
              <a:rPr lang="en-US" b="1" dirty="0"/>
              <a:t>Access to Healthcare:</a:t>
            </a:r>
            <a:r>
              <a:rPr lang="en-US" dirty="0"/>
              <a:t> Parents' ability to access timely and quality care can affect their experience and understanding of uncertain or bad news.</a:t>
            </a:r>
          </a:p>
          <a:p>
            <a:pPr marL="742950" lvl="1" indent="-285750">
              <a:buFont typeface="+mj-lt"/>
              <a:buAutoNum type="arabicPeriod"/>
            </a:pPr>
            <a:r>
              <a:rPr lang="en-US" b="1" dirty="0"/>
              <a:t>Resources and Support:</a:t>
            </a:r>
            <a:r>
              <a:rPr lang="en-US" dirty="0"/>
              <a:t> Financial and social resources influence coping mechanisms and access to support services.</a:t>
            </a:r>
          </a:p>
          <a:p>
            <a:pPr marL="742950" lvl="1" indent="-285750">
              <a:buFont typeface="+mj-lt"/>
              <a:buAutoNum type="arabicPeriod"/>
            </a:pPr>
            <a:endParaRPr lang="en-US" dirty="0"/>
          </a:p>
          <a:p>
            <a:pPr>
              <a:buFont typeface="+mj-lt"/>
              <a:buAutoNum type="arabicPeriod"/>
            </a:pPr>
            <a:r>
              <a:rPr lang="en-US" b="1" dirty="0"/>
              <a:t>Personal Factors:</a:t>
            </a:r>
            <a:endParaRPr lang="en-US" dirty="0"/>
          </a:p>
          <a:p>
            <a:pPr marL="742950" lvl="1" indent="-285750">
              <a:buFont typeface="+mj-lt"/>
              <a:buAutoNum type="arabicPeriod"/>
            </a:pPr>
            <a:r>
              <a:rPr lang="en-US" b="1" dirty="0"/>
              <a:t>Culture and Religion:</a:t>
            </a:r>
            <a:r>
              <a:rPr lang="en-US" dirty="0"/>
              <a:t> Cultural and religious beliefs shape how families perceive and process the situation, including grief or hope.</a:t>
            </a:r>
          </a:p>
          <a:p>
            <a:pPr marL="742950" lvl="1" indent="-285750">
              <a:buFont typeface="+mj-lt"/>
              <a:buAutoNum type="arabicPeriod"/>
            </a:pPr>
            <a:r>
              <a:rPr lang="en-US" b="1" dirty="0"/>
              <a:t>Values and Beliefs:</a:t>
            </a:r>
            <a:r>
              <a:rPr lang="en-US" dirty="0"/>
              <a:t> Each family's unique outlook and values affect their preferences and decisions in response to the news.</a:t>
            </a:r>
          </a:p>
          <a:p>
            <a:pPr marL="742950" lvl="1" indent="-285750">
              <a:buFont typeface="+mj-lt"/>
              <a:buAutoNum type="arabicPeriod"/>
            </a:pPr>
            <a:endParaRPr lang="en-US" dirty="0"/>
          </a:p>
          <a:p>
            <a:pPr>
              <a:buFont typeface="+mj-lt"/>
              <a:buAutoNum type="arabicPeriod"/>
            </a:pPr>
            <a:r>
              <a:rPr lang="en-US" b="1" dirty="0"/>
              <a:t>Demographic Factors:</a:t>
            </a:r>
            <a:endParaRPr lang="en-US" dirty="0"/>
          </a:p>
          <a:p>
            <a:pPr marL="742950" lvl="1" indent="-285750">
              <a:buFont typeface="+mj-lt"/>
              <a:buAutoNum type="arabicPeriod"/>
            </a:pPr>
            <a:r>
              <a:rPr lang="en-US" b="1" dirty="0"/>
              <a:t>Gender and Age:</a:t>
            </a:r>
            <a:r>
              <a:rPr lang="en-US" dirty="0"/>
              <a:t> Parents' experiences and emotional needs may differ based on these factors, influencing how they process and communicate their feelings.</a:t>
            </a:r>
          </a:p>
          <a:p>
            <a:pPr marL="742950" lvl="1" indent="-285750">
              <a:buFont typeface="+mj-lt"/>
              <a:buAutoNum type="arabicPeriod"/>
            </a:pPr>
            <a:r>
              <a:rPr lang="en-US" b="1" dirty="0"/>
              <a:t>Ethnicity:</a:t>
            </a:r>
            <a:r>
              <a:rPr lang="en-US" dirty="0"/>
              <a:t> Ethnic backgrounds may shape family expectations and attitudes toward communication, care, and decision-making.</a:t>
            </a:r>
          </a:p>
          <a:p>
            <a:pPr marL="742950" lvl="1" indent="-285750">
              <a:buFont typeface="+mj-lt"/>
              <a:buAutoNum type="arabicPeriod"/>
            </a:pPr>
            <a:endParaRPr lang="en-US" dirty="0"/>
          </a:p>
          <a:p>
            <a:pPr>
              <a:buFont typeface="+mj-lt"/>
              <a:buAutoNum type="arabicPeriod"/>
            </a:pPr>
            <a:r>
              <a:rPr lang="en-US" b="1" dirty="0"/>
              <a:t>Support Factors:</a:t>
            </a:r>
            <a:endParaRPr lang="en-US" dirty="0"/>
          </a:p>
          <a:p>
            <a:pPr marL="742950" lvl="1" indent="-285750">
              <a:buFont typeface="+mj-lt"/>
              <a:buAutoNum type="arabicPeriod"/>
            </a:pPr>
            <a:r>
              <a:rPr lang="en-US" b="1" dirty="0"/>
              <a:t>Family and Community:</a:t>
            </a:r>
            <a:r>
              <a:rPr lang="en-US" dirty="0"/>
              <a:t> Strong support systems, whether from family or community groups, can provide critical emotional and practical help.</a:t>
            </a:r>
          </a:p>
          <a:p>
            <a:pPr marL="742950" lvl="1" indent="-285750">
              <a:buFont typeface="+mj-lt"/>
              <a:buAutoNum type="arabicPeriod"/>
            </a:pPr>
            <a:r>
              <a:rPr lang="en-US" b="1" dirty="0"/>
              <a:t>Healthcare Professionals:</a:t>
            </a:r>
            <a:r>
              <a:rPr lang="en-US" dirty="0"/>
              <a:t> The compassion, empathy, and communication skills of sonographers and other caregivers play a vital role in supporting families.</a:t>
            </a:r>
          </a:p>
          <a:p>
            <a:pPr marL="742950" lvl="1" indent="-285750">
              <a:buFont typeface="+mj-lt"/>
              <a:buAutoNum type="arabicPeriod"/>
            </a:pPr>
            <a:endParaRPr lang="en-US" dirty="0"/>
          </a:p>
          <a:p>
            <a:pPr>
              <a:buFont typeface="+mj-lt"/>
              <a:buAutoNum type="arabicPeriod"/>
            </a:pPr>
            <a:r>
              <a:rPr lang="en-US" b="1" dirty="0"/>
              <a:t>Health Factors:</a:t>
            </a:r>
            <a:endParaRPr lang="en-US" dirty="0"/>
          </a:p>
          <a:p>
            <a:pPr marL="742950" lvl="1" indent="-285750">
              <a:buFont typeface="+mj-lt"/>
              <a:buAutoNum type="arabicPeriod"/>
            </a:pPr>
            <a:r>
              <a:rPr lang="en-US" b="1" dirty="0"/>
              <a:t>Physical Health:</a:t>
            </a:r>
            <a:r>
              <a:rPr lang="en-US" dirty="0"/>
              <a:t> Parents' physical well-being can influence their resilience and ability to cope.</a:t>
            </a:r>
          </a:p>
          <a:p>
            <a:pPr marL="742950" lvl="1" indent="-285750">
              <a:buFont typeface="+mj-lt"/>
              <a:buAutoNum type="arabicPeriod"/>
            </a:pPr>
            <a:r>
              <a:rPr lang="en-US" b="1" dirty="0"/>
              <a:t>Mental Health:</a:t>
            </a:r>
            <a:r>
              <a:rPr lang="en-US" dirty="0"/>
              <a:t> Emotional and psychological states significantly affect how parents process and respond to uncertain or distressing news.</a:t>
            </a:r>
          </a:p>
          <a:p>
            <a:pPr marL="742950" lvl="1" indent="-285750">
              <a:buFont typeface="+mj-lt"/>
              <a:buAutoNum type="arabicPeriod"/>
            </a:pPr>
            <a:endParaRPr lang="en-US" dirty="0"/>
          </a:p>
          <a:p>
            <a:r>
              <a:rPr lang="en-US" b="1" dirty="0"/>
              <a:t>Unique Experiences and Tailored Care</a:t>
            </a:r>
          </a:p>
          <a:p>
            <a:pPr>
              <a:buFont typeface="Arial" panose="020B0604020202020204" pitchFamily="34" charset="0"/>
              <a:buChar char="•"/>
            </a:pPr>
            <a:r>
              <a:rPr lang="en-US" b="1" dirty="0"/>
              <a:t>Individual Experiences:</a:t>
            </a:r>
            <a:r>
              <a:rPr lang="en-US" dirty="0"/>
              <a:t> While families may share common themes of grief, uncertainty, or hope, every journey is unique and shaped by their distinct backgrounds and circumstances.</a:t>
            </a:r>
          </a:p>
          <a:p>
            <a:pPr>
              <a:buFont typeface="Arial" panose="020B0604020202020204" pitchFamily="34" charset="0"/>
              <a:buChar char="•"/>
            </a:pPr>
            <a:endParaRPr lang="en-US" dirty="0"/>
          </a:p>
          <a:p>
            <a:pPr>
              <a:buFont typeface="Arial" panose="020B0604020202020204" pitchFamily="34" charset="0"/>
              <a:buChar char="•"/>
            </a:pPr>
            <a:endParaRPr lang="en-US" dirty="0"/>
          </a:p>
          <a:p>
            <a:r>
              <a:rPr lang="en-US" b="1" dirty="0"/>
              <a:t>Role of Healthcare Professionals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Sensitivity to Diversity:</a:t>
            </a:r>
            <a:r>
              <a:rPr lang="en-US" dirty="0"/>
              <a:t> Healthcare professionals must be sensitive to the diverse perspectives, values, and beliefs of families, providing care that respects and aligns with their needs.</a:t>
            </a:r>
          </a:p>
          <a:p>
            <a:endParaRPr lang="en-US" b="1" dirty="0"/>
          </a:p>
          <a:p>
            <a:pPr>
              <a:buFont typeface="Arial" panose="020B0604020202020204" pitchFamily="34" charset="0"/>
              <a:buChar char="•"/>
            </a:pPr>
            <a:r>
              <a:rPr lang="en-US" b="1" dirty="0"/>
              <a:t>Person-Centered Care:</a:t>
            </a:r>
            <a:r>
              <a:rPr lang="en-US" dirty="0"/>
              <a:t> Tailor communication and care to align with each family's individual background, values, and needs.</a:t>
            </a:r>
          </a:p>
          <a:p>
            <a:pPr>
              <a:buFont typeface="Arial" panose="020B0604020202020204" pitchFamily="34" charset="0"/>
              <a:buChar char="•"/>
            </a:pPr>
            <a:endParaRPr lang="en-US" dirty="0"/>
          </a:p>
          <a:p>
            <a:pPr>
              <a:buFont typeface="Arial" panose="020B0604020202020204" pitchFamily="34" charset="0"/>
              <a:buChar char="•"/>
            </a:pPr>
            <a:r>
              <a:rPr lang="en-US" b="1" dirty="0"/>
              <a:t>Compassionate Communication:</a:t>
            </a:r>
            <a:r>
              <a:rPr lang="en-US" dirty="0"/>
              <a:t> Deliver news with empathy, clarity, and sensitivity, ensuring parents feel supported and understood.</a:t>
            </a:r>
          </a:p>
          <a:p>
            <a:pPr>
              <a:buFont typeface="Arial" panose="020B0604020202020204" pitchFamily="34" charset="0"/>
              <a:buChar char="•"/>
            </a:pPr>
            <a:endParaRPr lang="en-US" dirty="0"/>
          </a:p>
          <a:p>
            <a:pPr>
              <a:buFont typeface="Arial" panose="020B0604020202020204" pitchFamily="34" charset="0"/>
              <a:buChar char="•"/>
            </a:pPr>
            <a:r>
              <a:rPr lang="en-US" b="1" dirty="0"/>
              <a:t>Adaptability:</a:t>
            </a:r>
            <a:r>
              <a:rPr lang="en-US" dirty="0"/>
              <a:t> Recognize and adapt to cultural, religious, or personal factors that influence how families perceive and respond to care.</a:t>
            </a:r>
          </a:p>
        </p:txBody>
      </p:sp>
      <p:sp>
        <p:nvSpPr>
          <p:cNvPr id="4" name="Slide Number Placeholder 3"/>
          <p:cNvSpPr>
            <a:spLocks noGrp="1"/>
          </p:cNvSpPr>
          <p:nvPr>
            <p:ph type="sldNum" sz="quarter" idx="5"/>
          </p:nvPr>
        </p:nvSpPr>
        <p:spPr/>
        <p:txBody>
          <a:bodyPr/>
          <a:lstStyle/>
          <a:p>
            <a:fld id="{8EE23AE1-88D3-4E4D-A011-E83A462428C4}" type="slidenum">
              <a:rPr lang="en-GB" smtClean="0"/>
              <a:t>9</a:t>
            </a:fld>
            <a:endParaRPr lang="en-GB"/>
          </a:p>
        </p:txBody>
      </p:sp>
    </p:spTree>
    <p:extLst>
      <p:ext uri="{BB962C8B-B14F-4D97-AF65-F5344CB8AC3E}">
        <p14:creationId xmlns:p14="http://schemas.microsoft.com/office/powerpoint/2010/main" val="3364607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endParaRPr lang="en-GB" dirty="0"/>
          </a:p>
        </p:txBody>
      </p:sp>
    </p:spTree>
    <p:extLst>
      <p:ext uri="{BB962C8B-B14F-4D97-AF65-F5344CB8AC3E}">
        <p14:creationId xmlns:p14="http://schemas.microsoft.com/office/powerpoint/2010/main" val="410549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solidFill>
                  <a:srgbClr val="002E67"/>
                </a:solidFill>
              </a:defRPr>
            </a:lvl1pPr>
            <a:lvl2pPr>
              <a:defRPr sz="2400"/>
            </a:lvl2pPr>
            <a:lvl3pPr>
              <a:defRPr sz="2000">
                <a:solidFill>
                  <a:srgbClr val="002E67"/>
                </a:solidFill>
              </a:defRPr>
            </a:lvl3pPr>
            <a:lvl4pPr>
              <a:defRPr sz="1800">
                <a:solidFill>
                  <a:srgbClr val="002E67"/>
                </a:solidFill>
              </a:defRPr>
            </a:lvl4pPr>
            <a:lvl5pPr>
              <a:defRPr sz="1800">
                <a:solidFill>
                  <a:srgbClr val="002E67"/>
                </a:solidFill>
              </a:defRPr>
            </a:lvl5pPr>
            <a:lvl6pPr>
              <a:defRPr sz="1800">
                <a:solidFill>
                  <a:srgbClr val="002E67"/>
                </a:solidFill>
              </a:defRPr>
            </a:lvl6pPr>
            <a:lvl7pPr>
              <a:defRPr sz="1800"/>
            </a:lvl7pPr>
            <a:lvl8pPr>
              <a:defRPr sz="1800"/>
            </a:lvl8pPr>
            <a:lvl9pPr>
              <a:defRPr sz="1800"/>
            </a:lvl9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solidFill>
                  <a:srgbClr val="002E67"/>
                </a:solidFill>
              </a:defRPr>
            </a:lvl1pPr>
            <a:lvl2pPr>
              <a:defRPr sz="2400"/>
            </a:lvl2pPr>
            <a:lvl3pPr>
              <a:defRPr sz="2000">
                <a:solidFill>
                  <a:srgbClr val="002E67"/>
                </a:solidFill>
              </a:defRPr>
            </a:lvl3pPr>
            <a:lvl4pPr>
              <a:defRPr sz="1800">
                <a:solidFill>
                  <a:srgbClr val="002E67"/>
                </a:solidFill>
              </a:defRPr>
            </a:lvl4pPr>
            <a:lvl5pPr>
              <a:defRPr sz="1800">
                <a:solidFill>
                  <a:srgbClr val="002E67"/>
                </a:solidFill>
              </a:defRPr>
            </a:lvl5pPr>
            <a:lvl6pPr>
              <a:defRPr sz="1800">
                <a:solidFill>
                  <a:srgbClr val="002E67"/>
                </a:solidFill>
              </a:defRPr>
            </a:lvl6pPr>
            <a:lvl7pPr>
              <a:defRPr sz="1800"/>
            </a:lvl7pPr>
            <a:lvl8pPr>
              <a:defRPr sz="1800"/>
            </a:lvl8pPr>
            <a:lvl9pPr>
              <a:defRPr sz="1800"/>
            </a:lvl9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endParaRPr lang="en-GB"/>
          </a:p>
        </p:txBody>
      </p:sp>
    </p:spTree>
    <p:extLst>
      <p:ext uri="{BB962C8B-B14F-4D97-AF65-F5344CB8AC3E}">
        <p14:creationId xmlns:p14="http://schemas.microsoft.com/office/powerpoint/2010/main" val="137556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5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Perinatal Mortality</a:t>
            </a:r>
            <a:endParaRPr lang="en-GB"/>
          </a:p>
        </p:txBody>
      </p:sp>
      <p:sp>
        <p:nvSpPr>
          <p:cNvPr id="3" name="Content Placeholder 2"/>
          <p:cNvSpPr>
            <a:spLocks noGrp="1"/>
          </p:cNvSpPr>
          <p:nvPr>
            <p:ph idx="1" hasCustomPrompt="1"/>
          </p:nvPr>
        </p:nvSpPr>
        <p:spPr/>
        <p:txBody>
          <a:bodyPr/>
          <a:lstStyle>
            <a:lvl1pPr marL="541325" indent="-541325">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400853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2"/>
            <a:ext cx="12192000" cy="1778731"/>
          </a:xfrm>
        </p:spPr>
        <p:txBody>
          <a:bodyPr/>
          <a:lstStyle>
            <a:lvl1pPr>
              <a:defRPr sz="4800" b="1"/>
            </a:lvl1pPr>
          </a:lstStyle>
          <a:p>
            <a:r>
              <a:rPr lang="en-US"/>
              <a:t>Click to edit Master title style</a:t>
            </a:r>
            <a:endParaRPr lang="en-GB"/>
          </a:p>
        </p:txBody>
      </p:sp>
    </p:spTree>
    <p:extLst>
      <p:ext uri="{BB962C8B-B14F-4D97-AF65-F5344CB8AC3E}">
        <p14:creationId xmlns:p14="http://schemas.microsoft.com/office/powerpoint/2010/main" val="4190869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503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4"/>
            <a:ext cx="12192000" cy="1778731"/>
          </a:xfrm>
        </p:spPr>
        <p:txBody>
          <a:bodyPr/>
          <a:lstStyle>
            <a:lvl1pPr>
              <a:defRPr sz="3600" b="1"/>
            </a:lvl1pPr>
          </a:lstStyle>
          <a:p>
            <a:r>
              <a:rPr lang="en-GB"/>
              <a:t>Click to edit Master title style</a:t>
            </a:r>
          </a:p>
        </p:txBody>
      </p:sp>
    </p:spTree>
    <p:extLst>
      <p:ext uri="{BB962C8B-B14F-4D97-AF65-F5344CB8AC3E}">
        <p14:creationId xmlns:p14="http://schemas.microsoft.com/office/powerpoint/2010/main" val="1464338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2"/>
            <a:ext cx="12192000" cy="1778731"/>
          </a:xfrm>
        </p:spPr>
        <p:txBody>
          <a:bodyPr/>
          <a:lstStyle>
            <a:lvl1pPr>
              <a:defRPr sz="4800" b="1"/>
            </a:lvl1pPr>
          </a:lstStyle>
          <a:p>
            <a:r>
              <a:rPr lang="en-US"/>
              <a:t>Click to edit Master title style</a:t>
            </a:r>
            <a:endParaRPr lang="en-GB"/>
          </a:p>
        </p:txBody>
      </p:sp>
    </p:spTree>
    <p:extLst>
      <p:ext uri="{BB962C8B-B14F-4D97-AF65-F5344CB8AC3E}">
        <p14:creationId xmlns:p14="http://schemas.microsoft.com/office/powerpoint/2010/main" val="2037755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a:t>Perinatal Mortality</a:t>
            </a:r>
            <a:endParaRPr lang="en-GB"/>
          </a:p>
        </p:txBody>
      </p:sp>
      <p:sp>
        <p:nvSpPr>
          <p:cNvPr id="3" name="Content Placeholder 2"/>
          <p:cNvSpPr>
            <a:spLocks noGrp="1"/>
          </p:cNvSpPr>
          <p:nvPr>
            <p:ph idx="1" hasCustomPrompt="1"/>
          </p:nvPr>
        </p:nvSpPr>
        <p:spPr/>
        <p:txBody>
          <a:bodyPr/>
          <a:lstStyle>
            <a:lvl1pPr marL="541325" indent="-541325">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2636615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GB"/>
          </a:p>
        </p:txBody>
      </p:sp>
    </p:spTree>
    <p:extLst>
      <p:ext uri="{BB962C8B-B14F-4D97-AF65-F5344CB8AC3E}">
        <p14:creationId xmlns:p14="http://schemas.microsoft.com/office/powerpoint/2010/main" val="298793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2"/>
            <a:ext cx="12192000" cy="1778731"/>
          </a:xfrm>
        </p:spPr>
        <p:txBody>
          <a:bodyPr/>
          <a:lstStyle>
            <a:lvl1pPr>
              <a:defRPr sz="4800" b="1"/>
            </a:lvl1pPr>
          </a:lstStyle>
          <a:p>
            <a:r>
              <a:rPr lang="en-US"/>
              <a:t>Click to edit Master title style</a:t>
            </a:r>
            <a:endParaRPr lang="en-GB"/>
          </a:p>
        </p:txBody>
      </p:sp>
    </p:spTree>
    <p:extLst>
      <p:ext uri="{BB962C8B-B14F-4D97-AF65-F5344CB8AC3E}">
        <p14:creationId xmlns:p14="http://schemas.microsoft.com/office/powerpoint/2010/main" val="24835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with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794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Perinatal Mortality</a:t>
            </a:r>
            <a:endParaRPr lang="en-GB"/>
          </a:p>
        </p:txBody>
      </p:sp>
      <p:sp>
        <p:nvSpPr>
          <p:cNvPr id="3" name="Content Placeholder 2"/>
          <p:cNvSpPr>
            <a:spLocks noGrp="1"/>
          </p:cNvSpPr>
          <p:nvPr>
            <p:ph idx="1" hasCustomPrompt="1"/>
          </p:nvPr>
        </p:nvSpPr>
        <p:spPr>
          <a:xfrm>
            <a:off x="609600" y="1600205"/>
            <a:ext cx="10972800" cy="3701003"/>
          </a:xfrm>
        </p:spPr>
        <p:txBody>
          <a:bodyPr/>
          <a:lstStyle>
            <a:lvl1pPr marL="541325" indent="-541325">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74989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640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E6651D4-FF9A-EA49-89D3-21300406CA92}"/>
              </a:ext>
            </a:extLst>
          </p:cNvPr>
          <p:cNvSpPr>
            <a:spLocks noGrp="1"/>
          </p:cNvSpPr>
          <p:nvPr>
            <p:ph type="title" hasCustomPrompt="1"/>
          </p:nvPr>
        </p:nvSpPr>
        <p:spPr>
          <a:xfrm>
            <a:off x="609600" y="274638"/>
            <a:ext cx="10972800" cy="1143000"/>
          </a:xfrm>
        </p:spPr>
        <p:txBody>
          <a:bodyPr/>
          <a:lstStyle>
            <a:lvl1pPr>
              <a:defRPr baseline="0"/>
            </a:lvl1pPr>
          </a:lstStyle>
          <a:p>
            <a:r>
              <a:rPr lang="en-US" dirty="0"/>
              <a:t>Title</a:t>
            </a:r>
            <a:endParaRPr lang="en-GB" dirty="0"/>
          </a:p>
        </p:txBody>
      </p:sp>
      <p:sp>
        <p:nvSpPr>
          <p:cNvPr id="8" name="Content Placeholder 2">
            <a:extLst>
              <a:ext uri="{FF2B5EF4-FFF2-40B4-BE49-F238E27FC236}">
                <a16:creationId xmlns:a16="http://schemas.microsoft.com/office/drawing/2014/main" id="{EB75CC1C-DD97-8D4B-86BA-9820C81472EA}"/>
              </a:ext>
            </a:extLst>
          </p:cNvPr>
          <p:cNvSpPr>
            <a:spLocks noGrp="1"/>
          </p:cNvSpPr>
          <p:nvPr>
            <p:ph idx="1" hasCustomPrompt="1"/>
          </p:nvPr>
        </p:nvSpPr>
        <p:spPr>
          <a:xfrm>
            <a:off x="609600" y="1600201"/>
            <a:ext cx="10972800" cy="4525963"/>
          </a:xfrm>
        </p:spPr>
        <p:txBody>
          <a:bodyPr/>
          <a:lstStyle>
            <a:lvl1pPr marL="541338" indent="-541338">
              <a:buClr>
                <a:srgbClr val="F18D08"/>
              </a:buClr>
              <a:buFont typeface="Webdings" panose="05030102010509060703" pitchFamily="18" charset="2"/>
              <a:buChar char=""/>
              <a:defRPr baseline="0"/>
            </a:lvl1pPr>
          </a:lstStyle>
          <a:p>
            <a:pPr lvl="0"/>
            <a:r>
              <a:rPr lang="en-US" dirty="0"/>
              <a:t>Content</a:t>
            </a:r>
          </a:p>
        </p:txBody>
      </p:sp>
    </p:spTree>
    <p:extLst>
      <p:ext uri="{BB962C8B-B14F-4D97-AF65-F5344CB8AC3E}">
        <p14:creationId xmlns:p14="http://schemas.microsoft.com/office/powerpoint/2010/main" val="3195847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a:t>Perinatal Mortality</a:t>
            </a:r>
            <a:endParaRPr lang="en-GB"/>
          </a:p>
        </p:txBody>
      </p:sp>
      <p:sp>
        <p:nvSpPr>
          <p:cNvPr id="3" name="Content Placeholder 2"/>
          <p:cNvSpPr>
            <a:spLocks noGrp="1"/>
          </p:cNvSpPr>
          <p:nvPr>
            <p:ph idx="1" hasCustomPrompt="1"/>
          </p:nvPr>
        </p:nvSpPr>
        <p:spPr/>
        <p:txBody>
          <a:bodyPr/>
          <a:lstStyle>
            <a:lvl1pPr marL="541325" indent="-541325">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155916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11/12/2024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11/12/2024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1434229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a:t>Perinatal Mortality</a:t>
            </a:r>
            <a:endParaRPr lang="en-GB"/>
          </a:p>
        </p:txBody>
      </p:sp>
      <p:sp>
        <p:nvSpPr>
          <p:cNvPr id="3" name="Content Placeholder 2"/>
          <p:cNvSpPr>
            <a:spLocks noGrp="1"/>
          </p:cNvSpPr>
          <p:nvPr>
            <p:ph idx="1" hasCustomPrompt="1"/>
          </p:nvPr>
        </p:nvSpPr>
        <p:spPr/>
        <p:txBody>
          <a:bodyPr/>
          <a:lstStyle>
            <a:lvl1pPr marL="541325" indent="-541325">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289682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GB"/>
          </a:p>
        </p:txBody>
      </p:sp>
      <p:sp>
        <p:nvSpPr>
          <p:cNvPr id="3" name="Content Placeholder 2"/>
          <p:cNvSpPr>
            <a:spLocks noGrp="1"/>
          </p:cNvSpPr>
          <p:nvPr>
            <p:ph sz="half" idx="1"/>
          </p:nvPr>
        </p:nvSpPr>
        <p:spPr>
          <a:xfrm>
            <a:off x="609600" y="1600205"/>
            <a:ext cx="5384800" cy="4525963"/>
          </a:xfrm>
        </p:spPr>
        <p:txBody>
          <a:bodyPr/>
          <a:lstStyle>
            <a:lvl1pPr>
              <a:defRPr sz="2800">
                <a:solidFill>
                  <a:srgbClr val="002E67"/>
                </a:solidFill>
              </a:defRPr>
            </a:lvl1pPr>
            <a:lvl2pPr>
              <a:defRPr sz="2400"/>
            </a:lvl2pPr>
            <a:lvl3pPr>
              <a:defRPr sz="2000">
                <a:solidFill>
                  <a:srgbClr val="002E67"/>
                </a:solidFill>
              </a:defRPr>
            </a:lvl3pPr>
            <a:lvl4pPr>
              <a:defRPr sz="1800">
                <a:solidFill>
                  <a:srgbClr val="002E67"/>
                </a:solidFill>
              </a:defRPr>
            </a:lvl4pPr>
            <a:lvl5pPr>
              <a:defRPr sz="1800">
                <a:solidFill>
                  <a:srgbClr val="002E67"/>
                </a:solidFill>
              </a:defRPr>
            </a:lvl5pPr>
            <a:lvl6pPr>
              <a:defRPr sz="1800">
                <a:solidFill>
                  <a:srgbClr val="002E67"/>
                </a:solidFill>
              </a:defRPr>
            </a:lvl6pPr>
            <a:lvl7pPr>
              <a:defRPr sz="1800"/>
            </a:lvl7pPr>
            <a:lvl8pPr>
              <a:defRPr sz="1800"/>
            </a:lvl8pPr>
            <a:lvl9pPr>
              <a:defRPr sz="1800"/>
            </a:lvl9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endParaRPr lang="en-GB"/>
          </a:p>
        </p:txBody>
      </p:sp>
      <p:sp>
        <p:nvSpPr>
          <p:cNvPr id="4" name="Content Placeholder 3"/>
          <p:cNvSpPr>
            <a:spLocks noGrp="1"/>
          </p:cNvSpPr>
          <p:nvPr>
            <p:ph sz="half" idx="2"/>
          </p:nvPr>
        </p:nvSpPr>
        <p:spPr>
          <a:xfrm>
            <a:off x="6197600" y="1600205"/>
            <a:ext cx="5384800" cy="4525963"/>
          </a:xfrm>
        </p:spPr>
        <p:txBody>
          <a:bodyPr/>
          <a:lstStyle>
            <a:lvl1pPr>
              <a:defRPr sz="2800">
                <a:solidFill>
                  <a:srgbClr val="002E67"/>
                </a:solidFill>
              </a:defRPr>
            </a:lvl1pPr>
            <a:lvl2pPr>
              <a:defRPr sz="2400"/>
            </a:lvl2pPr>
            <a:lvl3pPr>
              <a:defRPr sz="2000">
                <a:solidFill>
                  <a:srgbClr val="002E67"/>
                </a:solidFill>
              </a:defRPr>
            </a:lvl3pPr>
            <a:lvl4pPr>
              <a:defRPr sz="1800">
                <a:solidFill>
                  <a:srgbClr val="002E67"/>
                </a:solidFill>
              </a:defRPr>
            </a:lvl4pPr>
            <a:lvl5pPr>
              <a:defRPr sz="1800">
                <a:solidFill>
                  <a:srgbClr val="002E67"/>
                </a:solidFill>
              </a:defRPr>
            </a:lvl5pPr>
            <a:lvl6pPr>
              <a:defRPr sz="1800">
                <a:solidFill>
                  <a:srgbClr val="002E67"/>
                </a:solidFill>
              </a:defRPr>
            </a:lvl6pPr>
            <a:lvl7pPr>
              <a:defRPr sz="1800"/>
            </a:lvl7pPr>
            <a:lvl8pPr>
              <a:defRPr sz="1800"/>
            </a:lvl8pPr>
            <a:lvl9pPr>
              <a:defRPr sz="1800"/>
            </a:lvl9pPr>
          </a:lstStyle>
          <a:p>
            <a:pPr lvl="0"/>
            <a:r>
              <a:rPr lang="en-US"/>
              <a:t>Click to edit Master text styles</a:t>
            </a:r>
          </a:p>
          <a:p>
            <a:pPr lvl="2"/>
            <a:r>
              <a:rPr lang="en-US"/>
              <a:t>Second level</a:t>
            </a:r>
          </a:p>
          <a:p>
            <a:pPr lvl="3"/>
            <a:r>
              <a:rPr lang="en-US"/>
              <a:t>Third level</a:t>
            </a:r>
          </a:p>
          <a:p>
            <a:pPr lvl="4"/>
            <a:r>
              <a:rPr lang="en-US"/>
              <a:t>Fourth level</a:t>
            </a:r>
          </a:p>
          <a:p>
            <a:pPr lvl="5"/>
            <a:r>
              <a:rPr lang="en-US"/>
              <a:t>Fifth level</a:t>
            </a:r>
            <a:endParaRPr lang="en-GB"/>
          </a:p>
        </p:txBody>
      </p:sp>
    </p:spTree>
    <p:extLst>
      <p:ext uri="{BB962C8B-B14F-4D97-AF65-F5344CB8AC3E}">
        <p14:creationId xmlns:p14="http://schemas.microsoft.com/office/powerpoint/2010/main" val="242498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2"/>
            <a:ext cx="12192000" cy="1778731"/>
          </a:xfrm>
        </p:spPr>
        <p:txBody>
          <a:bodyPr/>
          <a:lstStyle>
            <a:lvl1pPr>
              <a:defRPr sz="4800" b="1"/>
            </a:lvl1pPr>
          </a:lstStyle>
          <a:p>
            <a:r>
              <a:rPr lang="en-US"/>
              <a:t>Click to edit Master title style</a:t>
            </a:r>
            <a:endParaRPr lang="en-GB"/>
          </a:p>
        </p:txBody>
      </p:sp>
    </p:spTree>
    <p:extLst>
      <p:ext uri="{BB962C8B-B14F-4D97-AF65-F5344CB8AC3E}">
        <p14:creationId xmlns:p14="http://schemas.microsoft.com/office/powerpoint/2010/main" val="3638654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lgn="l">
              <a:defRPr baseline="0"/>
            </a:lvl1pPr>
          </a:lstStyle>
          <a:p>
            <a:r>
              <a:rPr lang="en-US"/>
              <a:t>Perinatal Mortality</a:t>
            </a:r>
            <a:endParaRPr lang="en-GB"/>
          </a:p>
        </p:txBody>
      </p:sp>
      <p:sp>
        <p:nvSpPr>
          <p:cNvPr id="3" name="Content Placeholder 2"/>
          <p:cNvSpPr>
            <a:spLocks noGrp="1"/>
          </p:cNvSpPr>
          <p:nvPr>
            <p:ph idx="1" hasCustomPrompt="1"/>
          </p:nvPr>
        </p:nvSpPr>
        <p:spPr/>
        <p:txBody>
          <a:bodyPr/>
          <a:lstStyle>
            <a:lvl1pPr marL="405994" indent="-405994">
              <a:buClr>
                <a:srgbClr val="F18D08"/>
              </a:buClr>
              <a:buFont typeface="Webdings" panose="05030102010509060703" pitchFamily="18" charset="2"/>
              <a:buChar char=""/>
              <a:defRPr baseline="0"/>
            </a:lvl1pPr>
          </a:lstStyle>
          <a:p>
            <a:pPr lvl="0"/>
            <a:r>
              <a:rPr lang="en-US"/>
              <a:t>Across UK 3,500 stillbirths and 2,000 neonatal deaths </a:t>
            </a:r>
          </a:p>
          <a:p>
            <a:pPr lvl="0"/>
            <a:r>
              <a:rPr lang="en-US"/>
              <a:t>15 babies a day</a:t>
            </a:r>
          </a:p>
          <a:p>
            <a:pPr lvl="0"/>
            <a:r>
              <a:rPr lang="en-US"/>
              <a:t>Hidden problem</a:t>
            </a:r>
          </a:p>
        </p:txBody>
      </p:sp>
    </p:spTree>
    <p:extLst>
      <p:ext uri="{BB962C8B-B14F-4D97-AF65-F5344CB8AC3E}">
        <p14:creationId xmlns:p14="http://schemas.microsoft.com/office/powerpoint/2010/main" val="421380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082324"/>
            <a:ext cx="12192000" cy="1778731"/>
          </a:xfrm>
        </p:spPr>
        <p:txBody>
          <a:bodyPr/>
          <a:lstStyle>
            <a:lvl1pPr>
              <a:defRPr sz="3600" b="1"/>
            </a:lvl1pPr>
          </a:lstStyle>
          <a:p>
            <a:r>
              <a:rPr lang="en-GB"/>
              <a:t>Click to edit Master title style</a:t>
            </a:r>
          </a:p>
        </p:txBody>
      </p:sp>
    </p:spTree>
    <p:extLst>
      <p:ext uri="{BB962C8B-B14F-4D97-AF65-F5344CB8AC3E}">
        <p14:creationId xmlns:p14="http://schemas.microsoft.com/office/powerpoint/2010/main" val="16302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9164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2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3.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8.xml"/><Relationship Id="rId1" Type="http://schemas.openxmlformats.org/officeDocument/2006/relationships/slideLayout" Target="../slideLayouts/slideLayout21.xml"/><Relationship Id="rId4" Type="http://schemas.openxmlformats.org/officeDocument/2006/relationships/image" Target="../media/image4.sv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9.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3" name="Picture 2" descr="A picture containing food, drawing&#10;&#10;Description automatically generated">
            <a:extLst>
              <a:ext uri="{FF2B5EF4-FFF2-40B4-BE49-F238E27FC236}">
                <a16:creationId xmlns:a16="http://schemas.microsoft.com/office/drawing/2014/main" id="{72AC5EE6-4F67-C24E-99E8-4C38AE541F87}"/>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44472" y="5733256"/>
            <a:ext cx="1557028" cy="726128"/>
          </a:xfrm>
          <a:prstGeom prst="rect">
            <a:avLst/>
          </a:prstGeom>
        </p:spPr>
      </p:pic>
    </p:spTree>
    <p:extLst>
      <p:ext uri="{BB962C8B-B14F-4D97-AF65-F5344CB8AC3E}">
        <p14:creationId xmlns:p14="http://schemas.microsoft.com/office/powerpoint/2010/main" val="3534798808"/>
      </p:ext>
    </p:extLst>
  </p:cSld>
  <p:clrMap bg1="lt1" tx1="dk1" bg2="lt2" tx2="dk2" accent1="accent1" accent2="accent2" accent3="accent3" accent4="accent4" accent5="accent5" accent6="accent6" hlink="hlink" folHlink="folHlink"/>
  <p:sldLayoutIdLst>
    <p:sldLayoutId id="2147483669" r:id="rId1"/>
    <p:sldLayoutId id="2147483785" r:id="rId2"/>
    <p:sldLayoutId id="2147483783" r:id="rId3"/>
    <p:sldLayoutId id="2147483777" r:id="rId4"/>
    <p:sldLayoutId id="2147483780" r:id="rId5"/>
    <p:sldLayoutId id="2147483778"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3" name="Picture 2" descr="A picture containing food, drawing&#10;&#10;Description automatically generated">
            <a:extLst>
              <a:ext uri="{FF2B5EF4-FFF2-40B4-BE49-F238E27FC236}">
                <a16:creationId xmlns:a16="http://schemas.microsoft.com/office/drawing/2014/main" id="{72AC5EE6-4F67-C24E-99E8-4C38AE541F8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4472" y="5733256"/>
            <a:ext cx="1557028" cy="726128"/>
          </a:xfrm>
          <a:prstGeom prst="rect">
            <a:avLst/>
          </a:prstGeom>
        </p:spPr>
      </p:pic>
    </p:spTree>
    <p:extLst>
      <p:ext uri="{BB962C8B-B14F-4D97-AF65-F5344CB8AC3E}">
        <p14:creationId xmlns:p14="http://schemas.microsoft.com/office/powerpoint/2010/main" val="2223061967"/>
      </p:ext>
    </p:extLst>
  </p:cSld>
  <p:clrMap bg1="lt1" tx1="dk1" bg2="lt2" tx2="dk2" accent1="accent1" accent2="accent2" accent3="accent3" accent4="accent4" accent5="accent5" accent6="accent6" hlink="hlink" folHlink="folHlink"/>
  <p:sldLayoutIdLst>
    <p:sldLayoutId id="2147483741"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aseline="0">
          <a:solidFill>
            <a:srgbClr val="F18D08"/>
          </a:solidFill>
          <a:latin typeface="Myriad Pro" panose="020B0503030403020204" pitchFamily="34" charset="0"/>
          <a:ea typeface="ＭＳ Ｐゴシック" pitchFamily="-1" charset="-128"/>
          <a:cs typeface="Myriad Pro" panose="020B050303040302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Myriad Pro" panose="020B0503030403020204" pitchFamily="34" charset="0"/>
          <a:ea typeface="ＭＳ Ｐゴシック" pitchFamily="-1" charset="-128"/>
          <a:cs typeface="Myriad Pro" panose="020B050303040302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11/12/2024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995" r:id="rId1"/>
    <p:sldLayoutId id="2147483662" r:id="rId2"/>
    <p:sldLayoutId id="214748366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5" name="Picture 4" descr="A picture containing food, drawing&#10;&#10;Description automatically generated">
            <a:extLst>
              <a:ext uri="{FF2B5EF4-FFF2-40B4-BE49-F238E27FC236}">
                <a16:creationId xmlns:a16="http://schemas.microsoft.com/office/drawing/2014/main" id="{4800D2AE-2B1B-7F68-213C-B5D3AE6081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5909" y="5763104"/>
            <a:ext cx="1557028" cy="726128"/>
          </a:xfrm>
          <a:prstGeom prst="rect">
            <a:avLst/>
          </a:prstGeom>
        </p:spPr>
      </p:pic>
    </p:spTree>
    <p:extLst>
      <p:ext uri="{BB962C8B-B14F-4D97-AF65-F5344CB8AC3E}">
        <p14:creationId xmlns:p14="http://schemas.microsoft.com/office/powerpoint/2010/main" val="1142668096"/>
      </p:ext>
    </p:extLst>
  </p:cSld>
  <p:clrMap bg1="lt1" tx1="dk1" bg2="lt2" tx2="dk2" accent1="accent1" accent2="accent2" accent3="accent3" accent4="accent4" accent5="accent5" accent6="accent6" hlink="hlink" folHlink="folHlink"/>
  <p:sldLayoutIdLst>
    <p:sldLayoutId id="2147483988" r:id="rId1"/>
    <p:sldLayoutId id="2147483989"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33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2pPr>
      <a:lvl3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3pPr>
      <a:lvl4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4pPr>
      <a:lvl5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5pPr>
      <a:lvl6pPr marL="342892" algn="ctr" rtl="0" eaLnBrk="1" fontAlgn="base" hangingPunct="1">
        <a:spcBef>
          <a:spcPct val="0"/>
        </a:spcBef>
        <a:spcAft>
          <a:spcPct val="0"/>
        </a:spcAft>
        <a:defRPr sz="3300">
          <a:solidFill>
            <a:srgbClr val="FF9900"/>
          </a:solidFill>
          <a:latin typeface="Arial" charset="0"/>
        </a:defRPr>
      </a:lvl6pPr>
      <a:lvl7pPr marL="685783" algn="ctr" rtl="0" eaLnBrk="1" fontAlgn="base" hangingPunct="1">
        <a:spcBef>
          <a:spcPct val="0"/>
        </a:spcBef>
        <a:spcAft>
          <a:spcPct val="0"/>
        </a:spcAft>
        <a:defRPr sz="3300">
          <a:solidFill>
            <a:srgbClr val="FF9900"/>
          </a:solidFill>
          <a:latin typeface="Arial" charset="0"/>
        </a:defRPr>
      </a:lvl7pPr>
      <a:lvl8pPr marL="1028675" algn="ctr" rtl="0" eaLnBrk="1" fontAlgn="base" hangingPunct="1">
        <a:spcBef>
          <a:spcPct val="0"/>
        </a:spcBef>
        <a:spcAft>
          <a:spcPct val="0"/>
        </a:spcAft>
        <a:defRPr sz="3300">
          <a:solidFill>
            <a:srgbClr val="FF9900"/>
          </a:solidFill>
          <a:latin typeface="Arial" charset="0"/>
        </a:defRPr>
      </a:lvl8pPr>
      <a:lvl9pPr marL="1371566" algn="ctr" rtl="0" eaLnBrk="1" fontAlgn="base" hangingPunct="1">
        <a:spcBef>
          <a:spcPct val="0"/>
        </a:spcBef>
        <a:spcAft>
          <a:spcPct val="0"/>
        </a:spcAft>
        <a:defRPr sz="3300">
          <a:solidFill>
            <a:srgbClr val="FF9900"/>
          </a:solidFill>
          <a:latin typeface="Arial" charset="0"/>
        </a:defRPr>
      </a:lvl9pPr>
    </p:titleStyle>
    <p:body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9716">
          <p15:clr>
            <a:srgbClr val="F26B43"/>
          </p15:clr>
        </p15:guide>
        <p15:guide id="3" pos="524">
          <p15:clr>
            <a:srgbClr val="F26B43"/>
          </p15:clr>
        </p15:guide>
        <p15:guide id="4" orient="horz" pos="30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Without Logo</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spTree>
    <p:extLst>
      <p:ext uri="{BB962C8B-B14F-4D97-AF65-F5344CB8AC3E}">
        <p14:creationId xmlns:p14="http://schemas.microsoft.com/office/powerpoint/2010/main" val="1280030968"/>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994" r:id="rId3"/>
    <p:sldLayoutId id="2147483992" r:id="rId4"/>
    <p:sldLayoutId id="2147483993"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6" name="Picture 5" descr="A picture containing food, drawing&#10;&#10;Description automatically generated">
            <a:extLst>
              <a:ext uri="{FF2B5EF4-FFF2-40B4-BE49-F238E27FC236}">
                <a16:creationId xmlns:a16="http://schemas.microsoft.com/office/drawing/2014/main" id="{AA4E49DB-B970-304E-9149-785B9188C0C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472" y="5733256"/>
            <a:ext cx="1557028" cy="726128"/>
          </a:xfrm>
          <a:prstGeom prst="rect">
            <a:avLst/>
          </a:prstGeom>
        </p:spPr>
      </p:pic>
    </p:spTree>
    <p:extLst>
      <p:ext uri="{BB962C8B-B14F-4D97-AF65-F5344CB8AC3E}">
        <p14:creationId xmlns:p14="http://schemas.microsoft.com/office/powerpoint/2010/main" val="2054763571"/>
      </p:ext>
    </p:extLst>
  </p:cSld>
  <p:clrMap bg1="lt1" tx1="dk1" bg2="lt2" tx2="dk2" accent1="accent1" accent2="accent2" accent3="accent3" accent4="accent4" accent5="accent5" accent6="accent6" hlink="hlink" folHlink="folHlink"/>
  <p:sldLayoutIdLst>
    <p:sldLayoutId id="2147483726" r:id="rId1"/>
    <p:sldLayoutId id="2147483793"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1" fontAlgn="base" hangingPunct="1">
        <a:spcBef>
          <a:spcPct val="0"/>
        </a:spcBef>
        <a:spcAft>
          <a:spcPct val="0"/>
        </a:spcAft>
        <a:defRPr sz="33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2pPr>
      <a:lvl3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3pPr>
      <a:lvl4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4pPr>
      <a:lvl5pPr algn="ctr" rtl="0" eaLnBrk="1" fontAlgn="base" hangingPunct="1">
        <a:spcBef>
          <a:spcPct val="0"/>
        </a:spcBef>
        <a:spcAft>
          <a:spcPct val="0"/>
        </a:spcAft>
        <a:defRPr sz="3300">
          <a:solidFill>
            <a:srgbClr val="FF9900"/>
          </a:solidFill>
          <a:latin typeface="Arial" charset="0"/>
          <a:ea typeface="ＭＳ Ｐゴシック" pitchFamily="-1" charset="-128"/>
          <a:cs typeface="ＭＳ Ｐゴシック" pitchFamily="-1" charset="-128"/>
        </a:defRPr>
      </a:lvl5pPr>
      <a:lvl6pPr marL="342892" algn="ctr" rtl="0" eaLnBrk="1" fontAlgn="base" hangingPunct="1">
        <a:spcBef>
          <a:spcPct val="0"/>
        </a:spcBef>
        <a:spcAft>
          <a:spcPct val="0"/>
        </a:spcAft>
        <a:defRPr sz="3300">
          <a:solidFill>
            <a:srgbClr val="FF9900"/>
          </a:solidFill>
          <a:latin typeface="Arial" charset="0"/>
        </a:defRPr>
      </a:lvl6pPr>
      <a:lvl7pPr marL="685783" algn="ctr" rtl="0" eaLnBrk="1" fontAlgn="base" hangingPunct="1">
        <a:spcBef>
          <a:spcPct val="0"/>
        </a:spcBef>
        <a:spcAft>
          <a:spcPct val="0"/>
        </a:spcAft>
        <a:defRPr sz="3300">
          <a:solidFill>
            <a:srgbClr val="FF9900"/>
          </a:solidFill>
          <a:latin typeface="Arial" charset="0"/>
        </a:defRPr>
      </a:lvl7pPr>
      <a:lvl8pPr marL="1028675" algn="ctr" rtl="0" eaLnBrk="1" fontAlgn="base" hangingPunct="1">
        <a:spcBef>
          <a:spcPct val="0"/>
        </a:spcBef>
        <a:spcAft>
          <a:spcPct val="0"/>
        </a:spcAft>
        <a:defRPr sz="3300">
          <a:solidFill>
            <a:srgbClr val="FF9900"/>
          </a:solidFill>
          <a:latin typeface="Arial" charset="0"/>
        </a:defRPr>
      </a:lvl8pPr>
      <a:lvl9pPr marL="1371566" algn="ctr" rtl="0" eaLnBrk="1" fontAlgn="base" hangingPunct="1">
        <a:spcBef>
          <a:spcPct val="0"/>
        </a:spcBef>
        <a:spcAft>
          <a:spcPct val="0"/>
        </a:spcAft>
        <a:defRPr sz="3300">
          <a:solidFill>
            <a:srgbClr val="FF9900"/>
          </a:solidFill>
          <a:latin typeface="Arial" charset="0"/>
        </a:defRPr>
      </a:lvl9pPr>
    </p:titleStyle>
    <p:body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9716">
          <p15:clr>
            <a:srgbClr val="F26B43"/>
          </p15:clr>
        </p15:guide>
        <p15:guide id="3" pos="524">
          <p15:clr>
            <a:srgbClr val="F26B43"/>
          </p15:clr>
        </p15:guide>
        <p15:guide id="4" orient="horz" pos="30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5" name="Picture 4" descr="A picture containing food, drawing&#10;&#10;Description automatically generated">
            <a:extLst>
              <a:ext uri="{FF2B5EF4-FFF2-40B4-BE49-F238E27FC236}">
                <a16:creationId xmlns:a16="http://schemas.microsoft.com/office/drawing/2014/main" id="{81ADE52B-BDD3-D7B2-621D-6AD931E92A8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725909" y="5763104"/>
            <a:ext cx="1557028" cy="726128"/>
          </a:xfrm>
          <a:prstGeom prst="rect">
            <a:avLst/>
          </a:prstGeom>
        </p:spPr>
      </p:pic>
    </p:spTree>
    <p:extLst>
      <p:ext uri="{BB962C8B-B14F-4D97-AF65-F5344CB8AC3E}">
        <p14:creationId xmlns:p14="http://schemas.microsoft.com/office/powerpoint/2010/main" val="1439556251"/>
      </p:ext>
    </p:extLst>
  </p:cSld>
  <p:clrMap bg1="lt1" tx1="dk1" bg2="lt2" tx2="dk2" accent1="accent1" accent2="accent2" accent3="accent3" accent4="accent4" accent5="accent5" accent6="accent6" hlink="hlink" folHlink="folHlink"/>
  <p:sldLayoutIdLst>
    <p:sldLayoutId id="2147483733" r:id="rId1"/>
    <p:sldLayoutId id="2147483732"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Outline of session</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3" name="Picture 2" descr="A picture containing food, drawing&#10;&#10;Description automatically generated">
            <a:extLst>
              <a:ext uri="{FF2B5EF4-FFF2-40B4-BE49-F238E27FC236}">
                <a16:creationId xmlns:a16="http://schemas.microsoft.com/office/drawing/2014/main" id="{72AC5EE6-4F67-C24E-99E8-4C38AE541F8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44472" y="5733256"/>
            <a:ext cx="1557028" cy="726128"/>
          </a:xfrm>
          <a:prstGeom prst="rect">
            <a:avLst/>
          </a:prstGeom>
        </p:spPr>
      </p:pic>
    </p:spTree>
    <p:extLst>
      <p:ext uri="{BB962C8B-B14F-4D97-AF65-F5344CB8AC3E}">
        <p14:creationId xmlns:p14="http://schemas.microsoft.com/office/powerpoint/2010/main" val="3906232903"/>
      </p:ext>
    </p:extLst>
  </p:cSld>
  <p:clrMap bg1="lt1" tx1="dk1" bg2="lt2" tx2="dk2" accent1="accent1" accent2="accent2" accent3="accent3" accent4="accent4" accent5="accent5" accent6="accent6" hlink="hlink" folHlink="folHlink"/>
  <p:sldLayoutIdLst>
    <p:sldLayoutId id="2147483882" r:id="rId1"/>
    <p:sldLayoutId id="2147483876"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rtl="0" eaLnBrk="0" fontAlgn="base" hangingPunct="0">
        <a:spcBef>
          <a:spcPct val="0"/>
        </a:spcBef>
        <a:spcAft>
          <a:spcPct val="0"/>
        </a:spcAft>
        <a:defRPr sz="4400" baseline="0">
          <a:solidFill>
            <a:srgbClr val="F18D08"/>
          </a:solidFill>
          <a:latin typeface="Myriad Pro" panose="020B0503030403020204" pitchFamily="34" charset="0"/>
          <a:ea typeface="ＭＳ Ｐゴシック" pitchFamily="-1" charset="-128"/>
          <a:cs typeface="Myriad Pro" panose="020B050303040302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Myriad Pro" panose="020B0503030403020204" pitchFamily="34" charset="0"/>
          <a:ea typeface="ＭＳ Ｐゴシック" pitchFamily="-1" charset="-128"/>
          <a:cs typeface="Myriad Pro" panose="020B050303040302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With Logo</a:t>
            </a:r>
            <a:endParaRPr lang="en-GB"/>
          </a:p>
        </p:txBody>
      </p:sp>
      <p:sp>
        <p:nvSpPr>
          <p:cNvPr id="1027" name="Rectangle 3"/>
          <p:cNvSpPr>
            <a:spLocks noGrp="1" noChangeArrowheads="1"/>
          </p:cNvSpPr>
          <p:nvPr>
            <p:ph type="body" idx="1"/>
          </p:nvPr>
        </p:nvSpPr>
        <p:spPr bwMode="auto">
          <a:xfrm>
            <a:off x="609600" y="1600205"/>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Baby Death</a:t>
            </a:r>
          </a:p>
          <a:p>
            <a:pPr lvl="0"/>
            <a:r>
              <a:rPr lang="en-US"/>
              <a:t>What it feels like for parents</a:t>
            </a:r>
            <a:endParaRPr lang="en-GB"/>
          </a:p>
        </p:txBody>
      </p:sp>
      <p:pic>
        <p:nvPicPr>
          <p:cNvPr id="3" name="Picture 2">
            <a:extLst>
              <a:ext uri="{FF2B5EF4-FFF2-40B4-BE49-F238E27FC236}">
                <a16:creationId xmlns:a16="http://schemas.microsoft.com/office/drawing/2014/main" id="{EEF89458-4299-0741-A4D2-815A1DE5065D}"/>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488488" y="5809932"/>
            <a:ext cx="1344071" cy="485672"/>
          </a:xfrm>
          <a:prstGeom prst="rect">
            <a:avLst/>
          </a:prstGeom>
        </p:spPr>
      </p:pic>
    </p:spTree>
    <p:extLst>
      <p:ext uri="{BB962C8B-B14F-4D97-AF65-F5344CB8AC3E}">
        <p14:creationId xmlns:p14="http://schemas.microsoft.com/office/powerpoint/2010/main" val="1817979222"/>
      </p:ext>
    </p:extLst>
  </p:cSld>
  <p:clrMap bg1="lt1" tx1="dk1" bg2="lt2" tx2="dk2" accent1="accent1" accent2="accent2" accent3="accent3" accent4="accent4" accent5="accent5" accent6="accent6" hlink="hlink" folHlink="folHlink"/>
  <p:sldLayoutIdLst>
    <p:sldLayoutId id="214748386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0" fontAlgn="base" hangingPunct="0">
        <a:spcBef>
          <a:spcPct val="0"/>
        </a:spcBef>
        <a:spcAft>
          <a:spcPct val="0"/>
        </a:spcAft>
        <a:defRPr sz="4400" b="1" i="0" baseline="0">
          <a:solidFill>
            <a:srgbClr val="F18D08"/>
          </a:solidFill>
          <a:latin typeface="Myriad Pro" panose="020B050303040302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p:titleStyle>
    <p:bodyStyle>
      <a:lvl1pPr marL="541325" indent="-541325"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393634-442B-4859-A1AB-B6BA0EF662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BF8437D-064D-4548-BD00-BD80822E9C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4A93289-E2C0-41DA-8692-DC3679C65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676C8-A31E-46DA-BEF6-AD4EBD3B3C3A}" type="datetimeFigureOut">
              <a:rPr lang="en-US" smtClean="0"/>
              <a:t>12/11/2024</a:t>
            </a:fld>
            <a:endParaRPr lang="en-US" dirty="0"/>
          </a:p>
        </p:txBody>
      </p:sp>
      <p:sp>
        <p:nvSpPr>
          <p:cNvPr id="5" name="Footer Placeholder 4">
            <a:extLst>
              <a:ext uri="{FF2B5EF4-FFF2-40B4-BE49-F238E27FC236}">
                <a16:creationId xmlns:a16="http://schemas.microsoft.com/office/drawing/2014/main" id="{D661C6BA-99A1-4F10-B9CE-4301CEB95D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8D8161-45C6-4D61-9323-38612C766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A3379A-6F59-4540-A31F-8F3EE954C955}" type="slidenum">
              <a:rPr lang="en-US" smtClean="0"/>
              <a:t>‹#›</a:t>
            </a:fld>
            <a:endParaRPr lang="en-US" dirty="0"/>
          </a:p>
        </p:txBody>
      </p:sp>
      <p:pic>
        <p:nvPicPr>
          <p:cNvPr id="7" name="Graphic 6">
            <a:extLst>
              <a:ext uri="{FF2B5EF4-FFF2-40B4-BE49-F238E27FC236}">
                <a16:creationId xmlns:a16="http://schemas.microsoft.com/office/drawing/2014/main" id="{06E4AE6D-6E9A-7E47-9639-516689B11F6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21340" y="1"/>
            <a:ext cx="1473786" cy="1295430"/>
          </a:xfrm>
          <a:prstGeom prst="rect">
            <a:avLst/>
          </a:prstGeom>
        </p:spPr>
      </p:pic>
    </p:spTree>
    <p:extLst>
      <p:ext uri="{BB962C8B-B14F-4D97-AF65-F5344CB8AC3E}">
        <p14:creationId xmlns:p14="http://schemas.microsoft.com/office/powerpoint/2010/main" val="198152805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 Neue Light" panose="02000403000000020004" pitchFamily="2" charset="0"/>
          <a:ea typeface="Helvetica Neue Light" panose="02000403000000020004"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 Neue Light" panose="02000403000000020004" pitchFamily="2" charset="0"/>
          <a:ea typeface="Helvetica Neue Light" panose="02000403000000020004"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Neue Light" panose="02000403000000020004" pitchFamily="2" charset="0"/>
          <a:ea typeface="Helvetica Neue Light" panose="02000403000000020004"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Neue Light" panose="02000403000000020004" pitchFamily="2" charset="0"/>
          <a:ea typeface="Helvetica Neue Light" panose="020004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Title</a:t>
            </a:r>
            <a:endParaRPr lang="en-GB" dirty="0"/>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Bullet</a:t>
            </a:r>
          </a:p>
          <a:p>
            <a:pPr lvl="0"/>
            <a:r>
              <a:rPr lang="en-US" dirty="0"/>
              <a:t>Bullet</a:t>
            </a:r>
            <a:endParaRPr lang="en-GB" dirty="0"/>
          </a:p>
        </p:txBody>
      </p:sp>
      <p:pic>
        <p:nvPicPr>
          <p:cNvPr id="4" name="Picture 3">
            <a:extLst>
              <a:ext uri="{FF2B5EF4-FFF2-40B4-BE49-F238E27FC236}">
                <a16:creationId xmlns:a16="http://schemas.microsoft.com/office/drawing/2014/main" id="{E29F43B2-3C8B-A6C7-387A-EB93004DC0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40416" y="5733256"/>
            <a:ext cx="2041838" cy="952221"/>
          </a:xfrm>
          <a:prstGeom prst="rect">
            <a:avLst/>
          </a:prstGeom>
        </p:spPr>
      </p:pic>
    </p:spTree>
  </p:cSld>
  <p:clrMap bg1="lt1" tx1="dk1" bg2="lt2" tx2="dk2" accent1="accent1" accent2="accent2" accent3="accent3" accent4="accent4" accent5="accent5" accent6="accent6" hlink="hlink" folHlink="folHlink"/>
  <p:sldLayoutIdLst>
    <p:sldLayoutId id="2147483991"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rtl="0" eaLnBrk="0" fontAlgn="base" hangingPunct="0">
        <a:spcBef>
          <a:spcPct val="0"/>
        </a:spcBef>
        <a:spcAft>
          <a:spcPct val="0"/>
        </a:spcAft>
        <a:defRPr sz="4400" b="0" i="0" baseline="0">
          <a:solidFill>
            <a:srgbClr val="F18D08"/>
          </a:solidFill>
          <a:latin typeface="Myriad Pro Light" panose="020B040303040302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FF9900"/>
          </a:solidFill>
          <a:latin typeface="Arial" charset="0"/>
        </a:defRPr>
      </a:lvl6pPr>
      <a:lvl7pPr marL="914400" algn="ctr" rtl="0" fontAlgn="base">
        <a:spcBef>
          <a:spcPct val="0"/>
        </a:spcBef>
        <a:spcAft>
          <a:spcPct val="0"/>
        </a:spcAft>
        <a:defRPr sz="4400">
          <a:solidFill>
            <a:srgbClr val="FF9900"/>
          </a:solidFill>
          <a:latin typeface="Arial" charset="0"/>
        </a:defRPr>
      </a:lvl7pPr>
      <a:lvl8pPr marL="1371600" algn="ctr" rtl="0" fontAlgn="base">
        <a:spcBef>
          <a:spcPct val="0"/>
        </a:spcBef>
        <a:spcAft>
          <a:spcPct val="0"/>
        </a:spcAft>
        <a:defRPr sz="4400">
          <a:solidFill>
            <a:srgbClr val="FF9900"/>
          </a:solidFill>
          <a:latin typeface="Arial" charset="0"/>
        </a:defRPr>
      </a:lvl8pPr>
      <a:lvl9pPr marL="1828800" algn="ctr" rtl="0" fontAlgn="base">
        <a:spcBef>
          <a:spcPct val="0"/>
        </a:spcBef>
        <a:spcAft>
          <a:spcPct val="0"/>
        </a:spcAft>
        <a:defRPr sz="4400">
          <a:solidFill>
            <a:srgbClr val="FF9900"/>
          </a:solidFill>
          <a:latin typeface="Arial" charset="0"/>
        </a:defRPr>
      </a:lvl9pPr>
    </p:titleStyle>
    <p:bodyStyle>
      <a:lvl1pPr marL="541338" indent="-541338"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Myriad Pro Light" panose="020B0403030403020204" pitchFamily="34" charset="0"/>
          <a:ea typeface="ＭＳ Ｐゴシック" pitchFamily="-1" charset="-128"/>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3000" indent="-228600"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2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4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600" indent="-228600" algn="l" rtl="0" fontAlgn="base">
        <a:spcBef>
          <a:spcPct val="20000"/>
        </a:spcBef>
        <a:spcAft>
          <a:spcPct val="0"/>
        </a:spcAft>
        <a:buChar char="»"/>
        <a:defRPr sz="2000">
          <a:solidFill>
            <a:srgbClr val="003399"/>
          </a:solidFill>
          <a:latin typeface="+mn-lt"/>
        </a:defRPr>
      </a:lvl6pPr>
      <a:lvl7pPr marL="2971800" indent="-228600" algn="l" rtl="0" fontAlgn="base">
        <a:spcBef>
          <a:spcPct val="20000"/>
        </a:spcBef>
        <a:spcAft>
          <a:spcPct val="0"/>
        </a:spcAft>
        <a:buChar char="»"/>
        <a:defRPr sz="2000">
          <a:solidFill>
            <a:srgbClr val="003399"/>
          </a:solidFill>
          <a:latin typeface="+mn-lt"/>
        </a:defRPr>
      </a:lvl7pPr>
      <a:lvl8pPr marL="3429000" indent="-228600" algn="l" rtl="0" fontAlgn="base">
        <a:spcBef>
          <a:spcPct val="20000"/>
        </a:spcBef>
        <a:spcAft>
          <a:spcPct val="0"/>
        </a:spcAft>
        <a:buChar char="»"/>
        <a:defRPr sz="2000">
          <a:solidFill>
            <a:srgbClr val="003399"/>
          </a:solidFill>
          <a:latin typeface="+mn-lt"/>
        </a:defRPr>
      </a:lvl8pPr>
      <a:lvl9pPr marL="3886200" indent="-228600" algn="l" rtl="0" fontAlgn="base">
        <a:spcBef>
          <a:spcPct val="20000"/>
        </a:spcBef>
        <a:spcAft>
          <a:spcPct val="0"/>
        </a:spcAft>
        <a:buChar char="»"/>
        <a:defRPr sz="2000">
          <a:solidFill>
            <a:srgbClr val="0033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20">
          <p15:clr>
            <a:srgbClr val="F26B43"/>
          </p15:clr>
        </p15:guide>
        <p15:guide id="2" pos="7287">
          <p15:clr>
            <a:srgbClr val="F26B43"/>
          </p15:clr>
        </p15:guide>
        <p15:guide id="3" pos="393">
          <p15:clr>
            <a:srgbClr val="F26B43"/>
          </p15:clr>
        </p15:guide>
        <p15:guide id="4" orient="horz" pos="30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8.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nbcpathway.org.uk/sites/default/files/2023-02/NBCP_Staff_Wellbeing_Resource_Toolkit.pdf"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1.xml"/><Relationship Id="rId5" Type="http://schemas.openxmlformats.org/officeDocument/2006/relationships/hyperlink" Target="https://nbcpathway.org.uk/sites/default/files/2023-02/NBCP_Staff_Wellbeing_Resource_Toolkit.pdf" TargetMode="External"/><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emf"/></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56.pn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59.emf"/></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C22967-2C22-D1AA-7705-19AE328A47A7}"/>
              </a:ext>
            </a:extLst>
          </p:cNvPr>
          <p:cNvSpPr/>
          <p:nvPr/>
        </p:nvSpPr>
        <p:spPr>
          <a:xfrm>
            <a:off x="10155677" y="5785502"/>
            <a:ext cx="1770434" cy="830997"/>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8" name="Group 27">
            <a:extLst>
              <a:ext uri="{FF2B5EF4-FFF2-40B4-BE49-F238E27FC236}">
                <a16:creationId xmlns:a16="http://schemas.microsoft.com/office/drawing/2014/main" id="{2C88B0F6-ACB2-115F-FEE4-96539201B4EC}"/>
              </a:ext>
            </a:extLst>
          </p:cNvPr>
          <p:cNvGrpSpPr/>
          <p:nvPr/>
        </p:nvGrpSpPr>
        <p:grpSpPr>
          <a:xfrm>
            <a:off x="1143000" y="711200"/>
            <a:ext cx="9906000" cy="5415280"/>
            <a:chOff x="914400" y="782320"/>
            <a:chExt cx="9906000" cy="5415280"/>
          </a:xfrm>
        </p:grpSpPr>
        <p:pic>
          <p:nvPicPr>
            <p:cNvPr id="16" name="Picture 15" descr="A picture containing drawing&#10;&#10;Description automatically generated">
              <a:extLst>
                <a:ext uri="{FF2B5EF4-FFF2-40B4-BE49-F238E27FC236}">
                  <a16:creationId xmlns:a16="http://schemas.microsoft.com/office/drawing/2014/main" id="{EA350EA5-5C46-399F-C04C-5167F22AC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6760" y="985422"/>
              <a:ext cx="3538878" cy="1650373"/>
            </a:xfrm>
            <a:prstGeom prst="rect">
              <a:avLst/>
            </a:prstGeom>
          </p:spPr>
        </p:pic>
        <p:sp>
          <p:nvSpPr>
            <p:cNvPr id="18" name="TextBox 17">
              <a:extLst>
                <a:ext uri="{FF2B5EF4-FFF2-40B4-BE49-F238E27FC236}">
                  <a16:creationId xmlns:a16="http://schemas.microsoft.com/office/drawing/2014/main" id="{B580B4FD-63C0-C4A6-5745-FA1844494242}"/>
                </a:ext>
              </a:extLst>
            </p:cNvPr>
            <p:cNvSpPr txBox="1"/>
            <p:nvPr/>
          </p:nvSpPr>
          <p:spPr>
            <a:xfrm>
              <a:off x="1517523" y="5045080"/>
              <a:ext cx="9059037" cy="830997"/>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F18D08"/>
                  </a:solidFill>
                  <a:latin typeface="Myriad Pro"/>
                </a:rPr>
                <a:t>Webinar:  11</a:t>
              </a:r>
              <a:r>
                <a:rPr lang="en-GB" sz="2400" b="1" baseline="30000" dirty="0">
                  <a:solidFill>
                    <a:srgbClr val="F18D08"/>
                  </a:solidFill>
                  <a:latin typeface="Myriad Pro"/>
                </a:rPr>
                <a:t>th</a:t>
              </a:r>
              <a:r>
                <a:rPr lang="en-GB" sz="2400" b="1" dirty="0">
                  <a:solidFill>
                    <a:srgbClr val="F18D08"/>
                  </a:solidFill>
                  <a:latin typeface="Myriad Pro"/>
                </a:rPr>
                <a:t> December 2024, 10:30-12:30</a:t>
              </a:r>
              <a:endParaRPr kumimoji="0" lang="en-GB" sz="2400" i="0" u="none" strike="noStrike" kern="1200" cap="none" spc="0" normalizeH="0" baseline="0" noProof="0" dirty="0">
                <a:ln>
                  <a:noFill/>
                </a:ln>
                <a:solidFill>
                  <a:srgbClr val="F18D08"/>
                </a:solidFill>
                <a:effectLst/>
                <a:uLnTx/>
                <a:uFillTx/>
                <a:latin typeface="Myriad Pro" panose="020B0503030403020204" pitchFamily="34" charset="0"/>
                <a:ea typeface="ＭＳ Ｐゴシック"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GB" sz="2400" b="1" dirty="0">
                  <a:solidFill>
                    <a:srgbClr val="F18D08"/>
                  </a:solidFill>
                  <a:latin typeface="Myriad Pro" panose="020B0503030403020204" pitchFamily="34" charset="0"/>
                  <a:ea typeface="ＭＳ Ｐゴシック" pitchFamily="34" charset="-128"/>
                </a:rPr>
                <a:t>Facilitators: Dr Una MacFadyen and Kate Stanton</a:t>
              </a:r>
              <a:endParaRPr kumimoji="0" lang="en-GB" sz="2400" i="0" u="none" strike="noStrike" kern="1200" cap="none" spc="0" normalizeH="0" baseline="0" noProof="0" dirty="0">
                <a:ln>
                  <a:noFill/>
                </a:ln>
                <a:solidFill>
                  <a:srgbClr val="F18D08"/>
                </a:solidFill>
                <a:effectLst/>
                <a:uLnTx/>
                <a:uFillTx/>
                <a:latin typeface="Myriad Pro" panose="020B0503030403020204" pitchFamily="34" charset="0"/>
                <a:ea typeface="ＭＳ Ｐゴシック" pitchFamily="34" charset="-128"/>
                <a:cs typeface="+mn-cs"/>
              </a:endParaRPr>
            </a:p>
          </p:txBody>
        </p:sp>
        <p:grpSp>
          <p:nvGrpSpPr>
            <p:cNvPr id="24" name="Group 23">
              <a:extLst>
                <a:ext uri="{FF2B5EF4-FFF2-40B4-BE49-F238E27FC236}">
                  <a16:creationId xmlns:a16="http://schemas.microsoft.com/office/drawing/2014/main" id="{5D957DAB-8B9D-B478-7F54-1E8F2C9E4596}"/>
                </a:ext>
              </a:extLst>
            </p:cNvPr>
            <p:cNvGrpSpPr/>
            <p:nvPr/>
          </p:nvGrpSpPr>
          <p:grpSpPr>
            <a:xfrm>
              <a:off x="914400" y="782320"/>
              <a:ext cx="9906000" cy="5415280"/>
              <a:chOff x="914400" y="782320"/>
              <a:chExt cx="9906000" cy="5415280"/>
            </a:xfrm>
          </p:grpSpPr>
          <p:sp>
            <p:nvSpPr>
              <p:cNvPr id="20" name="Rectangle: Rounded Corners 19">
                <a:extLst>
                  <a:ext uri="{FF2B5EF4-FFF2-40B4-BE49-F238E27FC236}">
                    <a16:creationId xmlns:a16="http://schemas.microsoft.com/office/drawing/2014/main" id="{6B25E57E-5476-589B-64DD-597574FFF502}"/>
                  </a:ext>
                </a:extLst>
              </p:cNvPr>
              <p:cNvSpPr/>
              <p:nvPr/>
            </p:nvSpPr>
            <p:spPr>
              <a:xfrm>
                <a:off x="1046480" y="782320"/>
                <a:ext cx="9611360" cy="5415280"/>
              </a:xfrm>
              <a:prstGeom prst="roundRect">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6040091B-0601-32A7-C5E3-01D3831AE313}"/>
                  </a:ext>
                </a:extLst>
              </p:cNvPr>
              <p:cNvSpPr/>
              <p:nvPr/>
            </p:nvSpPr>
            <p:spPr>
              <a:xfrm>
                <a:off x="914400" y="1920240"/>
                <a:ext cx="223520" cy="315976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B0943B7E-0F91-AE5F-F891-5F36001930D9}"/>
                  </a:ext>
                </a:extLst>
              </p:cNvPr>
              <p:cNvSpPr/>
              <p:nvPr/>
            </p:nvSpPr>
            <p:spPr>
              <a:xfrm>
                <a:off x="10596880" y="1920240"/>
                <a:ext cx="223520" cy="3159760"/>
              </a:xfrm>
              <a:prstGeom prst="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Box 1">
            <a:extLst>
              <a:ext uri="{FF2B5EF4-FFF2-40B4-BE49-F238E27FC236}">
                <a16:creationId xmlns:a16="http://schemas.microsoft.com/office/drawing/2014/main" id="{3649FA31-90CC-5C92-7390-D45ACACE7E84}"/>
              </a:ext>
            </a:extLst>
          </p:cNvPr>
          <p:cNvSpPr txBox="1"/>
          <p:nvPr/>
        </p:nvSpPr>
        <p:spPr>
          <a:xfrm>
            <a:off x="1566482" y="2493922"/>
            <a:ext cx="9059037" cy="1877437"/>
          </a:xfrm>
          <a:prstGeom prst="rect">
            <a:avLst/>
          </a:prstGeom>
          <a:noFill/>
        </p:spPr>
        <p:txBody>
          <a:bodyPr wrap="square" rtlCol="0">
            <a:spAutoFit/>
          </a:bodyPr>
          <a:lstStyle/>
          <a:p>
            <a:r>
              <a:rPr lang="en-US" sz="3600" b="1" dirty="0">
                <a:solidFill>
                  <a:schemeClr val="bg1"/>
                </a:solidFill>
                <a:latin typeface="Myriad Pro" panose="020B0503030403020204" pitchFamily="34" charset="0"/>
              </a:rPr>
              <a:t>Breaking Uncertain or Unexpected news: </a:t>
            </a:r>
          </a:p>
          <a:p>
            <a:r>
              <a:rPr lang="en-US" sz="3600" b="1" dirty="0">
                <a:solidFill>
                  <a:schemeClr val="bg1"/>
                </a:solidFill>
                <a:latin typeface="Myriad Pro" panose="020B0503030403020204" pitchFamily="34" charset="0"/>
              </a:rPr>
              <a:t>A Practical Workshop for Sonographers</a:t>
            </a:r>
          </a:p>
          <a:p>
            <a:endParaRPr lang="en-US" sz="2000" dirty="0">
              <a:solidFill>
                <a:schemeClr val="bg1"/>
              </a:solidFill>
              <a:latin typeface="Myriad Pro" panose="020B0503030403020204" pitchFamily="34" charset="0"/>
            </a:endParaRPr>
          </a:p>
          <a:p>
            <a:r>
              <a:rPr lang="en-GB" sz="2400" dirty="0">
                <a:solidFill>
                  <a:srgbClr val="FFFFFF"/>
                </a:solidFill>
                <a:latin typeface="Myriad Pro" panose="020B0503030403020204"/>
              </a:rPr>
              <a:t>BMUS Annual Scientific Meeting: Ultrasound 2024</a:t>
            </a:r>
          </a:p>
        </p:txBody>
      </p:sp>
    </p:spTree>
    <p:extLst>
      <p:ext uri="{BB962C8B-B14F-4D97-AF65-F5344CB8AC3E}">
        <p14:creationId xmlns:p14="http://schemas.microsoft.com/office/powerpoint/2010/main" val="1888322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bwMode="auto">
          <a:xfrm>
            <a:off x="304800" y="46032"/>
            <a:ext cx="11582400" cy="1143000"/>
          </a:xfrm>
          <a:prstGeom prst="rect">
            <a:avLst/>
          </a:prstGeom>
          <a:noFill/>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marL="0" marR="0" indent="0" algn="ctr" defTabSz="914400" rtl="0" latinLnBrk="0">
              <a:lnSpc>
                <a:spcPct val="100000"/>
              </a:lnSpc>
              <a:spcBef>
                <a:spcPts val="0"/>
              </a:spcBef>
              <a:spcAft>
                <a:spcPts val="0"/>
              </a:spcAft>
              <a:buClrTx/>
              <a:buSzTx/>
              <a:buFontTx/>
              <a:buNone/>
              <a:tabLst/>
              <a:defRPr sz="3600" b="1" i="0" u="none" strike="noStrike" cap="none" spc="0" baseline="0">
                <a:solidFill>
                  <a:srgbClr val="F18D08"/>
                </a:solidFill>
                <a:uFillTx/>
                <a:latin typeface="Calibri"/>
                <a:ea typeface="Calibri"/>
                <a:cs typeface="Calibri"/>
                <a:sym typeface="Calibri"/>
              </a:defRPr>
            </a:lvl1pPr>
            <a:lvl2pPr marL="0" marR="0" indent="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2pPr>
            <a:lvl3pPr marL="0" marR="0" indent="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3pPr>
            <a:lvl4pPr marL="0" marR="0" indent="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4pPr>
            <a:lvl5pPr marL="0" marR="0" indent="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5pPr>
            <a:lvl6pPr marL="0" marR="0" indent="34290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6pPr>
            <a:lvl7pPr marL="0" marR="0" indent="68580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7pPr>
            <a:lvl8pPr marL="0" marR="0" indent="102870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8pPr>
            <a:lvl9pPr marL="0" marR="0" indent="1371600" algn="ctr" defTabSz="914400" rtl="0" latinLnBrk="0">
              <a:lnSpc>
                <a:spcPct val="100000"/>
              </a:lnSpc>
              <a:spcBef>
                <a:spcPts val="0"/>
              </a:spcBef>
              <a:spcAft>
                <a:spcPts val="0"/>
              </a:spcAft>
              <a:buClrTx/>
              <a:buSzTx/>
              <a:buFontTx/>
              <a:buNone/>
              <a:tabLst/>
              <a:defRPr sz="3300" b="0" i="0" u="none" strike="noStrike" cap="none" spc="0" baseline="0">
                <a:solidFill>
                  <a:srgbClr val="F18D08"/>
                </a:solidFill>
                <a:uFillTx/>
                <a:latin typeface="Calibri"/>
                <a:ea typeface="Calibri"/>
                <a:cs typeface="Calibri"/>
                <a:sym typeface="Calibri"/>
              </a:defRPr>
            </a:lvl9pPr>
          </a:lstStyle>
          <a:p>
            <a:pPr algn="l" eaLnBrk="0" hangingPunct="0">
              <a:spcBef>
                <a:spcPct val="0"/>
              </a:spcBef>
              <a:spcAft>
                <a:spcPts val="600"/>
              </a:spcAft>
            </a:pPr>
            <a:r>
              <a:rPr lang="en-US" sz="3200" b="0" dirty="0">
                <a:latin typeface="Myriad Pro" panose="020B0503030403020204"/>
                <a:ea typeface="ＭＳ Ｐゴシック" pitchFamily="-1" charset="-128"/>
                <a:cs typeface="Calibri" panose="020F0502020204030204" pitchFamily="34" charset="0"/>
              </a:rPr>
              <a:t>The Impact of Bereavement and the Importance of Trauma-Informed Care</a:t>
            </a:r>
            <a:endParaRPr lang="en-GB" sz="3200" b="0" kern="0" dirty="0">
              <a:latin typeface="Myriad Pro" panose="020B0503030403020204"/>
              <a:ea typeface="ＭＳ Ｐゴシック" pitchFamily="-1" charset="-128"/>
              <a:cs typeface="Calibri" panose="020F0502020204030204" pitchFamily="34" charset="0"/>
            </a:endParaRPr>
          </a:p>
        </p:txBody>
      </p:sp>
      <p:sp>
        <p:nvSpPr>
          <p:cNvPr id="4" name="Content Placeholder 3">
            <a:extLst>
              <a:ext uri="{FF2B5EF4-FFF2-40B4-BE49-F238E27FC236}">
                <a16:creationId xmlns:a16="http://schemas.microsoft.com/office/drawing/2014/main" id="{AF1EC2AD-0752-6143-AF05-781D49750FF0}"/>
              </a:ext>
            </a:extLst>
          </p:cNvPr>
          <p:cNvSpPr>
            <a:spLocks noGrp="1"/>
          </p:cNvSpPr>
          <p:nvPr>
            <p:ph sz="half" idx="1"/>
          </p:nvPr>
        </p:nvSpPr>
        <p:spPr>
          <a:xfrm>
            <a:off x="304801" y="1189032"/>
            <a:ext cx="7031182" cy="5622936"/>
          </a:xfrm>
          <a:solidFill>
            <a:schemeClr val="bg1">
              <a:lumMod val="95000"/>
            </a:schemeClr>
          </a:solidFill>
        </p:spPr>
        <p:txBody>
          <a:bodyPr vert="horz" wrap="square" lIns="91440" tIns="45720" rIns="91440" bIns="45720" numCol="1" anchor="t" anchorCtr="0" compatLnSpc="1">
            <a:prstTxWarp prst="textNoShape">
              <a:avLst/>
            </a:prstTxWarp>
            <a:noAutofit/>
          </a:bodyPr>
          <a:lstStyle/>
          <a:p>
            <a:pPr marL="285750" indent="-285750">
              <a:spcAft>
                <a:spcPts val="1200"/>
              </a:spcAft>
              <a:buSzPct val="100000"/>
              <a:buFont typeface="Arial"/>
              <a:buChar char="•"/>
              <a:defRPr sz="2400">
                <a:solidFill>
                  <a:srgbClr val="002E67"/>
                </a:solidFill>
                <a:latin typeface="Myriad Pro"/>
                <a:ea typeface="Myriad Pro"/>
                <a:cs typeface="Myriad Pro"/>
                <a:sym typeface="Myriad Pro"/>
              </a:defRPr>
            </a:pPr>
            <a:r>
              <a:rPr lang="en-US" sz="2200" b="1" dirty="0">
                <a:latin typeface="Myriad Pro" panose="020B0503030403020204"/>
              </a:rPr>
              <a:t>Emotional Responses: </a:t>
            </a:r>
            <a:r>
              <a:rPr lang="en-US" sz="2200" dirty="0">
                <a:latin typeface="Myriad Pro" panose="020B0503030403020204"/>
              </a:rPr>
              <a:t>Shock, grief, trauma, disbelief, and emotional numbness are common reactions for bereaved parents.</a:t>
            </a:r>
          </a:p>
          <a:p>
            <a:pPr marL="285750" indent="-285750">
              <a:spcAft>
                <a:spcPts val="1200"/>
              </a:spcAft>
              <a:buSzPct val="100000"/>
              <a:buFont typeface="Arial"/>
              <a:buChar char="•"/>
              <a:defRPr sz="2400">
                <a:solidFill>
                  <a:srgbClr val="002E67"/>
                </a:solidFill>
                <a:latin typeface="Myriad Pro"/>
                <a:ea typeface="Myriad Pro"/>
                <a:cs typeface="Myriad Pro"/>
                <a:sym typeface="Myriad Pro"/>
              </a:defRPr>
            </a:pPr>
            <a:r>
              <a:rPr lang="en-US" sz="2200" b="1" dirty="0">
                <a:latin typeface="Myriad Pro" panose="020B0503030403020204"/>
              </a:rPr>
              <a:t>Mental Health Risks</a:t>
            </a:r>
            <a:r>
              <a:rPr lang="en-US" sz="2200" dirty="0">
                <a:latin typeface="Myriad Pro" panose="020B0503030403020204"/>
              </a:rPr>
              <a:t>: Bereaved parents are more susceptible to developing mental health conditions such as depression, anxiety, post-traumatic stress, and phobias.</a:t>
            </a:r>
          </a:p>
          <a:p>
            <a:pPr marL="285750" indent="-285750">
              <a:spcAft>
                <a:spcPts val="1200"/>
              </a:spcAft>
              <a:buSzPct val="100000"/>
              <a:buFont typeface="Arial"/>
              <a:buChar char="•"/>
              <a:defRPr sz="2400">
                <a:solidFill>
                  <a:srgbClr val="002E67"/>
                </a:solidFill>
                <a:latin typeface="Myriad Pro"/>
                <a:ea typeface="Myriad Pro"/>
                <a:cs typeface="Myriad Pro"/>
                <a:sym typeface="Myriad Pro"/>
              </a:defRPr>
            </a:pPr>
            <a:r>
              <a:rPr lang="en-US" sz="2200" b="1" dirty="0">
                <a:latin typeface="Myriad Pro" panose="020B0503030403020204"/>
              </a:rPr>
              <a:t>Long-Lasting Impact: </a:t>
            </a:r>
            <a:r>
              <a:rPr lang="en-US" sz="2200" dirty="0">
                <a:latin typeface="Myriad Pro" panose="020B0503030403020204"/>
              </a:rPr>
              <a:t>Words and actions by healthcare professionals are remembered in detail and can significantly influence parents' well-being.</a:t>
            </a:r>
          </a:p>
          <a:p>
            <a:pPr marL="285750" indent="-285750">
              <a:buSzPct val="100000"/>
              <a:buFont typeface="Arial"/>
              <a:buChar char="•"/>
              <a:defRPr sz="2400">
                <a:solidFill>
                  <a:srgbClr val="002E67"/>
                </a:solidFill>
                <a:latin typeface="Myriad Pro"/>
                <a:ea typeface="Myriad Pro"/>
                <a:cs typeface="Myriad Pro"/>
                <a:sym typeface="Myriad Pro"/>
              </a:defRPr>
            </a:pPr>
            <a:r>
              <a:rPr lang="en-US" sz="2200" b="1" dirty="0">
                <a:latin typeface="Myriad Pro" panose="020B0503030403020204"/>
              </a:rPr>
              <a:t>Trauma-Informed Care: </a:t>
            </a:r>
            <a:r>
              <a:rPr lang="en-US" sz="2200" dirty="0">
                <a:latin typeface="Myriad Pro" panose="020B0503030403020204"/>
              </a:rPr>
              <a:t>High-quality, trauma-informed bereavement care can help mitigate both immediate and long-term negative effects on parents.</a:t>
            </a:r>
          </a:p>
        </p:txBody>
      </p:sp>
      <p:pic>
        <p:nvPicPr>
          <p:cNvPr id="2" name="Picture 1" descr="A close up of a sign&#10;&#10;Description automatically generated">
            <a:extLst>
              <a:ext uri="{FF2B5EF4-FFF2-40B4-BE49-F238E27FC236}">
                <a16:creationId xmlns:a16="http://schemas.microsoft.com/office/drawing/2014/main" id="{F6348847-F910-48DD-955B-72A06DA17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5983" y="2332032"/>
            <a:ext cx="5360738" cy="3015414"/>
          </a:xfrm>
          <a:prstGeom prst="rect">
            <a:avLst/>
          </a:prstGeom>
          <a:noFill/>
        </p:spPr>
      </p:pic>
    </p:spTree>
    <p:extLst>
      <p:ext uri="{BB962C8B-B14F-4D97-AF65-F5344CB8AC3E}">
        <p14:creationId xmlns:p14="http://schemas.microsoft.com/office/powerpoint/2010/main" val="3704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85788-327F-57D5-4647-8C450D89F75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43B30D2A-7243-1D05-C635-810BEBA6C8BB}"/>
              </a:ext>
            </a:extLst>
          </p:cNvPr>
          <p:cNvSpPr/>
          <p:nvPr/>
        </p:nvSpPr>
        <p:spPr>
          <a:xfrm>
            <a:off x="0" y="1"/>
            <a:ext cx="12192000" cy="6857999"/>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84A6C68-1C69-CDAF-A681-143CC68EDF7B}"/>
              </a:ext>
            </a:extLst>
          </p:cNvPr>
          <p:cNvSpPr txBox="1">
            <a:spLocks/>
          </p:cNvSpPr>
          <p:nvPr/>
        </p:nvSpPr>
        <p:spPr>
          <a:xfrm>
            <a:off x="909062" y="751113"/>
            <a:ext cx="10618909" cy="1814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r>
              <a:rPr lang="en-GB" sz="2800" b="1" dirty="0">
                <a:solidFill>
                  <a:schemeClr val="bg1"/>
                </a:solidFill>
                <a:latin typeface="Myriad Pro" panose="020B0503030403020204" pitchFamily="34" charset="0"/>
              </a:rPr>
              <a:t>Section 4</a:t>
            </a:r>
            <a:endParaRPr lang="en-GB" sz="5400" dirty="0">
              <a:solidFill>
                <a:schemeClr val="bg1"/>
              </a:solidFill>
            </a:endParaRPr>
          </a:p>
          <a:p>
            <a:pPr algn="l"/>
            <a:r>
              <a:rPr lang="en-US" sz="4800" dirty="0">
                <a:solidFill>
                  <a:schemeClr val="bg1"/>
                </a:solidFill>
                <a:latin typeface="Myriad Pro" panose="020B0503030403020204" pitchFamily="34" charset="0"/>
              </a:rPr>
              <a:t>Breaking news with sensitivity and compassion</a:t>
            </a:r>
            <a:endParaRPr lang="en-GB" sz="4800" dirty="0">
              <a:solidFill>
                <a:schemeClr val="bg1"/>
              </a:solidFill>
              <a:latin typeface="Myriad Pro" panose="020B0503030403020204" pitchFamily="34" charset="0"/>
            </a:endParaRPr>
          </a:p>
        </p:txBody>
      </p:sp>
      <p:pic>
        <p:nvPicPr>
          <p:cNvPr id="6" name="Picture 5" descr="A picture containing text, clipart&#10;&#10;Description automatically generated">
            <a:extLst>
              <a:ext uri="{FF2B5EF4-FFF2-40B4-BE49-F238E27FC236}">
                <a16:creationId xmlns:a16="http://schemas.microsoft.com/office/drawing/2014/main" id="{0BEBB00D-5AFA-9765-46A6-B503909FC1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
        <p:nvSpPr>
          <p:cNvPr id="8" name="Content Placeholder 2">
            <a:extLst>
              <a:ext uri="{FF2B5EF4-FFF2-40B4-BE49-F238E27FC236}">
                <a16:creationId xmlns:a16="http://schemas.microsoft.com/office/drawing/2014/main" id="{7A85B7B5-7B22-4E35-ED50-E718C94CDDE7}"/>
              </a:ext>
            </a:extLst>
          </p:cNvPr>
          <p:cNvSpPr txBox="1">
            <a:spLocks/>
          </p:cNvSpPr>
          <p:nvPr/>
        </p:nvSpPr>
        <p:spPr>
          <a:xfrm>
            <a:off x="909064" y="2760955"/>
            <a:ext cx="10618908" cy="2570379"/>
          </a:xfrm>
          <a:prstGeom prst="rect">
            <a:avLst/>
          </a:prstGeom>
        </p:spPr>
        <p:txBody>
          <a:bodyPr wrap="square" anchor="t">
            <a:normAutofit fontScale="92500" lnSpcReduction="10000"/>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marL="433020" indent="-541020">
              <a:lnSpc>
                <a:spcPct val="150000"/>
              </a:lnSpc>
              <a:spcBef>
                <a:spcPts val="72"/>
              </a:spcBef>
            </a:pPr>
            <a:r>
              <a:rPr lang="en-US" kern="0" dirty="0">
                <a:solidFill>
                  <a:schemeClr val="bg1"/>
                </a:solidFill>
                <a:latin typeface="Myriad Pro" panose="020B0503030403020204" pitchFamily="34" charset="0"/>
                <a:ea typeface="ＭＳ Ｐゴシック"/>
                <a:cs typeface="Calibri"/>
              </a:rPr>
              <a:t>Principles of breaking bad news</a:t>
            </a:r>
          </a:p>
          <a:p>
            <a:pPr marL="433020" indent="-541020">
              <a:lnSpc>
                <a:spcPct val="150000"/>
              </a:lnSpc>
              <a:spcBef>
                <a:spcPts val="72"/>
              </a:spcBef>
            </a:pPr>
            <a:r>
              <a:rPr lang="en-US" kern="0" dirty="0">
                <a:solidFill>
                  <a:schemeClr val="bg1"/>
                </a:solidFill>
                <a:latin typeface="Myriad Pro" panose="020B0503030403020204" pitchFamily="34" charset="0"/>
                <a:ea typeface="ＭＳ Ｐゴシック"/>
                <a:cs typeface="Calibri"/>
              </a:rPr>
              <a:t>When the news may not be so bad - At the 19-week anomaly scan</a:t>
            </a:r>
          </a:p>
          <a:p>
            <a:pPr marL="433020" indent="-541020">
              <a:lnSpc>
                <a:spcPct val="150000"/>
              </a:lnSpc>
              <a:spcBef>
                <a:spcPts val="72"/>
              </a:spcBef>
            </a:pPr>
            <a:r>
              <a:rPr lang="en-US" kern="0" dirty="0">
                <a:solidFill>
                  <a:schemeClr val="bg1"/>
                </a:solidFill>
                <a:latin typeface="Myriad Pro" panose="020B0503030403020204" pitchFamily="34" charset="0"/>
                <a:ea typeface="ＭＳ Ｐゴシック"/>
                <a:cs typeface="Calibri"/>
              </a:rPr>
              <a:t>Effective and sensitive delivery of bad news: A 3-step process</a:t>
            </a:r>
          </a:p>
          <a:p>
            <a:pPr marL="976313" indent="-539750">
              <a:lnSpc>
                <a:spcPct val="150000"/>
              </a:lnSpc>
              <a:spcBef>
                <a:spcPts val="72"/>
              </a:spcBef>
            </a:pPr>
            <a:r>
              <a:rPr lang="en-US" kern="0" dirty="0">
                <a:solidFill>
                  <a:schemeClr val="bg1"/>
                </a:solidFill>
                <a:latin typeface="Myriad Pro" panose="020B0503030403020204" pitchFamily="34" charset="0"/>
                <a:ea typeface="ＭＳ Ｐゴシック"/>
                <a:cs typeface="Calibri"/>
              </a:rPr>
              <a:t>Case study exercises</a:t>
            </a:r>
          </a:p>
          <a:p>
            <a:pPr marL="433020" indent="-541020">
              <a:lnSpc>
                <a:spcPct val="150000"/>
              </a:lnSpc>
              <a:spcBef>
                <a:spcPts val="72"/>
              </a:spcBef>
            </a:pPr>
            <a:r>
              <a:rPr lang="en-US" kern="0" dirty="0">
                <a:solidFill>
                  <a:schemeClr val="bg1"/>
                </a:solidFill>
                <a:latin typeface="Myriad Pro" panose="020B0503030403020204" pitchFamily="34" charset="0"/>
                <a:ea typeface="ＭＳ Ｐゴシック"/>
                <a:cs typeface="Calibri"/>
              </a:rPr>
              <a:t>Managing reactions with empathy</a:t>
            </a:r>
          </a:p>
          <a:p>
            <a:pPr marL="433020" indent="-541020">
              <a:lnSpc>
                <a:spcPct val="150000"/>
              </a:lnSpc>
              <a:spcBef>
                <a:spcPts val="72"/>
              </a:spcBef>
            </a:pPr>
            <a:endParaRPr lang="en-GB" kern="0" dirty="0">
              <a:solidFill>
                <a:schemeClr val="bg1"/>
              </a:solidFill>
              <a:latin typeface="Myriad Pro" panose="020B0503030403020204" pitchFamily="34" charset="0"/>
              <a:ea typeface="ＭＳ Ｐゴシック"/>
              <a:cs typeface="Calibri"/>
            </a:endParaRPr>
          </a:p>
        </p:txBody>
      </p:sp>
    </p:spTree>
    <p:extLst>
      <p:ext uri="{BB962C8B-B14F-4D97-AF65-F5344CB8AC3E}">
        <p14:creationId xmlns:p14="http://schemas.microsoft.com/office/powerpoint/2010/main" val="2711919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ood News, Bad News – Time Will Tell - Edge Philanthropy">
            <a:extLst>
              <a:ext uri="{FF2B5EF4-FFF2-40B4-BE49-F238E27FC236}">
                <a16:creationId xmlns:a16="http://schemas.microsoft.com/office/drawing/2014/main" id="{4CD29A21-E546-C2E4-EFD7-E15724575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6710" y="564403"/>
            <a:ext cx="5837799" cy="3890665"/>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2">
            <a:extLst>
              <a:ext uri="{FF2B5EF4-FFF2-40B4-BE49-F238E27FC236}">
                <a16:creationId xmlns:a16="http://schemas.microsoft.com/office/drawing/2014/main" id="{E4741F7A-965B-E954-76ED-12F5AD149672}"/>
              </a:ext>
            </a:extLst>
          </p:cNvPr>
          <p:cNvSpPr txBox="1">
            <a:spLocks/>
          </p:cNvSpPr>
          <p:nvPr/>
        </p:nvSpPr>
        <p:spPr>
          <a:xfrm>
            <a:off x="763474" y="4951950"/>
            <a:ext cx="11104270" cy="1137565"/>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lgn="ctr">
              <a:buNone/>
            </a:pPr>
            <a:r>
              <a:rPr lang="en-GB" sz="2800" b="1" i="1" dirty="0"/>
              <a:t>“The bad news about breaking bad news is that it is never easy; doing it well is always an uncomfortable act” (Noble 1991)</a:t>
            </a:r>
          </a:p>
        </p:txBody>
      </p:sp>
    </p:spTree>
    <p:extLst>
      <p:ext uri="{BB962C8B-B14F-4D97-AF65-F5344CB8AC3E}">
        <p14:creationId xmlns:p14="http://schemas.microsoft.com/office/powerpoint/2010/main" val="17969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313D1AAE-F86D-BEEA-B47C-54F649629F52}"/>
              </a:ext>
            </a:extLst>
          </p:cNvPr>
          <p:cNvSpPr/>
          <p:nvPr/>
        </p:nvSpPr>
        <p:spPr>
          <a:xfrm>
            <a:off x="4148949" y="2849481"/>
            <a:ext cx="3396736" cy="1394127"/>
          </a:xfrm>
          <a:custGeom>
            <a:avLst/>
            <a:gdLst>
              <a:gd name="connsiteX0" fmla="*/ 0 w 3396736"/>
              <a:gd name="connsiteY0" fmla="*/ 232359 h 1394127"/>
              <a:gd name="connsiteX1" fmla="*/ 232359 w 3396736"/>
              <a:gd name="connsiteY1" fmla="*/ 0 h 1394127"/>
              <a:gd name="connsiteX2" fmla="*/ 3164377 w 3396736"/>
              <a:gd name="connsiteY2" fmla="*/ 0 h 1394127"/>
              <a:gd name="connsiteX3" fmla="*/ 3396736 w 3396736"/>
              <a:gd name="connsiteY3" fmla="*/ 232359 h 1394127"/>
              <a:gd name="connsiteX4" fmla="*/ 3396736 w 3396736"/>
              <a:gd name="connsiteY4" fmla="*/ 1161768 h 1394127"/>
              <a:gd name="connsiteX5" fmla="*/ 3164377 w 3396736"/>
              <a:gd name="connsiteY5" fmla="*/ 1394127 h 1394127"/>
              <a:gd name="connsiteX6" fmla="*/ 232359 w 3396736"/>
              <a:gd name="connsiteY6" fmla="*/ 1394127 h 1394127"/>
              <a:gd name="connsiteX7" fmla="*/ 0 w 3396736"/>
              <a:gd name="connsiteY7" fmla="*/ 1161768 h 1394127"/>
              <a:gd name="connsiteX8" fmla="*/ 0 w 3396736"/>
              <a:gd name="connsiteY8" fmla="*/ 232359 h 1394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6736" h="1394127">
                <a:moveTo>
                  <a:pt x="0" y="232359"/>
                </a:moveTo>
                <a:cubicBezTo>
                  <a:pt x="0" y="104031"/>
                  <a:pt x="104031" y="0"/>
                  <a:pt x="232359" y="0"/>
                </a:cubicBezTo>
                <a:lnTo>
                  <a:pt x="3164377" y="0"/>
                </a:lnTo>
                <a:cubicBezTo>
                  <a:pt x="3292705" y="0"/>
                  <a:pt x="3396736" y="104031"/>
                  <a:pt x="3396736" y="232359"/>
                </a:cubicBezTo>
                <a:lnTo>
                  <a:pt x="3396736" y="1161768"/>
                </a:lnTo>
                <a:cubicBezTo>
                  <a:pt x="3396736" y="1290096"/>
                  <a:pt x="3292705" y="1394127"/>
                  <a:pt x="3164377" y="1394127"/>
                </a:cubicBezTo>
                <a:lnTo>
                  <a:pt x="232359" y="1394127"/>
                </a:lnTo>
                <a:cubicBezTo>
                  <a:pt x="104031" y="1394127"/>
                  <a:pt x="0" y="1290096"/>
                  <a:pt x="0" y="1161768"/>
                </a:cubicBezTo>
                <a:lnTo>
                  <a:pt x="0" y="232359"/>
                </a:lnTo>
                <a:close/>
              </a:path>
            </a:pathLst>
          </a:custGeom>
          <a:solidFill>
            <a:srgbClr val="F18D0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8216" tIns="78216" rIns="78216" bIns="78216" numCol="1" spcCol="1270" anchor="ctr" anchorCtr="0">
            <a:noAutofit/>
          </a:bodyPr>
          <a:lstStyle/>
          <a:p>
            <a:pPr marL="0" lvl="0" indent="0" algn="ctr" defTabSz="711200">
              <a:lnSpc>
                <a:spcPct val="90000"/>
              </a:lnSpc>
              <a:spcBef>
                <a:spcPct val="0"/>
              </a:spcBef>
              <a:spcAft>
                <a:spcPct val="35000"/>
              </a:spcAft>
              <a:buNone/>
            </a:pPr>
            <a:r>
              <a:rPr lang="en-US" sz="2400" b="1" kern="1200">
                <a:solidFill>
                  <a:schemeClr val="bg1"/>
                </a:solidFill>
              </a:rPr>
              <a:t>Breaking Bad News</a:t>
            </a:r>
          </a:p>
          <a:p>
            <a:pPr marL="0" lvl="0" indent="0" algn="ctr" defTabSz="711200">
              <a:lnSpc>
                <a:spcPct val="90000"/>
              </a:lnSpc>
              <a:spcBef>
                <a:spcPct val="0"/>
              </a:spcBef>
              <a:spcAft>
                <a:spcPct val="35000"/>
              </a:spcAft>
              <a:buNone/>
            </a:pPr>
            <a:r>
              <a:rPr lang="en-US" sz="2000" b="1" kern="1200">
                <a:solidFill>
                  <a:schemeClr val="bg1"/>
                </a:solidFill>
              </a:rPr>
              <a:t>The Seven Principles</a:t>
            </a:r>
          </a:p>
        </p:txBody>
      </p:sp>
      <p:sp>
        <p:nvSpPr>
          <p:cNvPr id="4" name="Freeform: Shape 3">
            <a:extLst>
              <a:ext uri="{FF2B5EF4-FFF2-40B4-BE49-F238E27FC236}">
                <a16:creationId xmlns:a16="http://schemas.microsoft.com/office/drawing/2014/main" id="{712B85B0-1B47-85AB-C30E-3DF0F351BFFB}"/>
              </a:ext>
            </a:extLst>
          </p:cNvPr>
          <p:cNvSpPr/>
          <p:nvPr/>
        </p:nvSpPr>
        <p:spPr>
          <a:xfrm rot="5377829">
            <a:off x="5676731" y="2311773"/>
            <a:ext cx="360000" cy="22630"/>
          </a:xfrm>
          <a:custGeom>
            <a:avLst/>
            <a:gdLst>
              <a:gd name="connsiteX0" fmla="*/ 0 w 495518"/>
              <a:gd name="connsiteY0" fmla="*/ 11314 h 22629"/>
              <a:gd name="connsiteX1" fmla="*/ 495518 w 495518"/>
              <a:gd name="connsiteY1" fmla="*/ 11314 h 22629"/>
            </a:gdLst>
            <a:ahLst/>
            <a:cxnLst>
              <a:cxn ang="0">
                <a:pos x="connsiteX0" y="connsiteY0"/>
              </a:cxn>
              <a:cxn ang="0">
                <a:pos x="connsiteX1" y="connsiteY1"/>
              </a:cxn>
            </a:cxnLst>
            <a:rect l="l" t="t" r="r" b="b"/>
            <a:pathLst>
              <a:path w="495518" h="22629">
                <a:moveTo>
                  <a:pt x="495518" y="11315"/>
                </a:moveTo>
                <a:lnTo>
                  <a:pt x="0" y="11315"/>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8070" tIns="-1073" rIns="248072" bIns="-1073"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5" name="Freeform: Shape 4">
            <a:extLst>
              <a:ext uri="{FF2B5EF4-FFF2-40B4-BE49-F238E27FC236}">
                <a16:creationId xmlns:a16="http://schemas.microsoft.com/office/drawing/2014/main" id="{5513CF35-A133-D772-06AB-69AD19A9F62F}"/>
              </a:ext>
            </a:extLst>
          </p:cNvPr>
          <p:cNvSpPr/>
          <p:nvPr/>
        </p:nvSpPr>
        <p:spPr>
          <a:xfrm>
            <a:off x="4677317" y="294116"/>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GB" sz="2400" b="1" u="none" kern="1200">
                <a:solidFill>
                  <a:srgbClr val="002060"/>
                </a:solidFill>
              </a:rPr>
              <a:t>Support </a:t>
            </a:r>
          </a:p>
        </p:txBody>
      </p:sp>
      <p:sp>
        <p:nvSpPr>
          <p:cNvPr id="6" name="Freeform: Shape 5">
            <a:extLst>
              <a:ext uri="{FF2B5EF4-FFF2-40B4-BE49-F238E27FC236}">
                <a16:creationId xmlns:a16="http://schemas.microsoft.com/office/drawing/2014/main" id="{46C2CF7C-30F9-750A-83D5-F84A0CDAD9DF}"/>
              </a:ext>
            </a:extLst>
          </p:cNvPr>
          <p:cNvSpPr/>
          <p:nvPr/>
        </p:nvSpPr>
        <p:spPr>
          <a:xfrm rot="19424232">
            <a:off x="7066267" y="2444743"/>
            <a:ext cx="360000" cy="22629"/>
          </a:xfrm>
          <a:custGeom>
            <a:avLst/>
            <a:gdLst>
              <a:gd name="connsiteX0" fmla="*/ 0 w 957685"/>
              <a:gd name="connsiteY0" fmla="*/ 11314 h 22629"/>
              <a:gd name="connsiteX1" fmla="*/ 957685 w 957685"/>
              <a:gd name="connsiteY1" fmla="*/ 11314 h 22629"/>
            </a:gdLst>
            <a:ahLst/>
            <a:cxnLst>
              <a:cxn ang="0">
                <a:pos x="connsiteX0" y="connsiteY0"/>
              </a:cxn>
              <a:cxn ang="0">
                <a:pos x="connsiteX1" y="connsiteY1"/>
              </a:cxn>
            </a:cxnLst>
            <a:rect l="l" t="t" r="r" b="b"/>
            <a:pathLst>
              <a:path w="957685" h="22629">
                <a:moveTo>
                  <a:pt x="0" y="11314"/>
                </a:moveTo>
                <a:lnTo>
                  <a:pt x="957685" y="11314"/>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467600" tIns="-12628" rIns="467600" bIns="-12628"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7" name="Freeform: Shape 6">
            <a:extLst>
              <a:ext uri="{FF2B5EF4-FFF2-40B4-BE49-F238E27FC236}">
                <a16:creationId xmlns:a16="http://schemas.microsoft.com/office/drawing/2014/main" id="{150597A3-9675-8D5C-FB6B-45BD0F4025DF}"/>
              </a:ext>
            </a:extLst>
          </p:cNvPr>
          <p:cNvSpPr/>
          <p:nvPr/>
        </p:nvSpPr>
        <p:spPr>
          <a:xfrm>
            <a:off x="7435728" y="532247"/>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GB" sz="2400" b="1" u="none" kern="1200">
                <a:solidFill>
                  <a:srgbClr val="002060"/>
                </a:solidFill>
              </a:rPr>
              <a:t>Understanding</a:t>
            </a:r>
          </a:p>
        </p:txBody>
      </p:sp>
      <p:sp>
        <p:nvSpPr>
          <p:cNvPr id="8" name="Freeform: Shape 7">
            <a:extLst>
              <a:ext uri="{FF2B5EF4-FFF2-40B4-BE49-F238E27FC236}">
                <a16:creationId xmlns:a16="http://schemas.microsoft.com/office/drawing/2014/main" id="{2CE0A1D4-5F42-BD50-F132-2193226CF5CF}"/>
              </a:ext>
            </a:extLst>
          </p:cNvPr>
          <p:cNvSpPr/>
          <p:nvPr/>
        </p:nvSpPr>
        <p:spPr>
          <a:xfrm rot="32446">
            <a:off x="7822822" y="3534832"/>
            <a:ext cx="360000" cy="22629"/>
          </a:xfrm>
          <a:custGeom>
            <a:avLst/>
            <a:gdLst>
              <a:gd name="connsiteX0" fmla="*/ 0 w 444437"/>
              <a:gd name="connsiteY0" fmla="*/ 11314 h 22629"/>
              <a:gd name="connsiteX1" fmla="*/ 444437 w 444437"/>
              <a:gd name="connsiteY1" fmla="*/ 11314 h 22629"/>
            </a:gdLst>
            <a:ahLst/>
            <a:cxnLst>
              <a:cxn ang="0">
                <a:pos x="connsiteX0" y="connsiteY0"/>
              </a:cxn>
              <a:cxn ang="0">
                <a:pos x="connsiteX1" y="connsiteY1"/>
              </a:cxn>
            </a:cxnLst>
            <a:rect l="l" t="t" r="r" b="b"/>
            <a:pathLst>
              <a:path w="444437" h="22629">
                <a:moveTo>
                  <a:pt x="0" y="11314"/>
                </a:moveTo>
                <a:lnTo>
                  <a:pt x="444437" y="11314"/>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3808" tIns="203" rIns="223807" bIns="204"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9" name="Freeform: Shape 8">
            <a:extLst>
              <a:ext uri="{FF2B5EF4-FFF2-40B4-BE49-F238E27FC236}">
                <a16:creationId xmlns:a16="http://schemas.microsoft.com/office/drawing/2014/main" id="{F6C149EB-0697-C97D-8353-3DD5CD443C64}"/>
              </a:ext>
            </a:extLst>
          </p:cNvPr>
          <p:cNvSpPr/>
          <p:nvPr/>
        </p:nvSpPr>
        <p:spPr>
          <a:xfrm>
            <a:off x="8593728" y="2630732"/>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US" sz="2400" b="1" u="none" kern="1200">
                <a:solidFill>
                  <a:srgbClr val="002060"/>
                </a:solidFill>
              </a:rPr>
              <a:t>Time </a:t>
            </a:r>
          </a:p>
        </p:txBody>
      </p:sp>
      <p:sp>
        <p:nvSpPr>
          <p:cNvPr id="11" name="Freeform: Shape 10">
            <a:extLst>
              <a:ext uri="{FF2B5EF4-FFF2-40B4-BE49-F238E27FC236}">
                <a16:creationId xmlns:a16="http://schemas.microsoft.com/office/drawing/2014/main" id="{DDD97EAE-FC34-4EA4-6224-80C7479FEE9D}"/>
              </a:ext>
            </a:extLst>
          </p:cNvPr>
          <p:cNvSpPr/>
          <p:nvPr/>
        </p:nvSpPr>
        <p:spPr>
          <a:xfrm rot="3157604">
            <a:off x="6895091" y="4459118"/>
            <a:ext cx="360000" cy="22629"/>
          </a:xfrm>
          <a:custGeom>
            <a:avLst/>
            <a:gdLst>
              <a:gd name="connsiteX0" fmla="*/ 0 w 558972"/>
              <a:gd name="connsiteY0" fmla="*/ 11314 h 22629"/>
              <a:gd name="connsiteX1" fmla="*/ 558972 w 558972"/>
              <a:gd name="connsiteY1" fmla="*/ 11314 h 22629"/>
            </a:gdLst>
            <a:ahLst/>
            <a:cxnLst>
              <a:cxn ang="0">
                <a:pos x="connsiteX0" y="connsiteY0"/>
              </a:cxn>
              <a:cxn ang="0">
                <a:pos x="connsiteX1" y="connsiteY1"/>
              </a:cxn>
            </a:cxnLst>
            <a:rect l="l" t="t" r="r" b="b"/>
            <a:pathLst>
              <a:path w="558972" h="22629">
                <a:moveTo>
                  <a:pt x="0" y="11314"/>
                </a:moveTo>
                <a:lnTo>
                  <a:pt x="558972" y="11314"/>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78212" tIns="-2661" rIns="278212" bIns="-2659"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12" name="Freeform: Shape 11">
            <a:extLst>
              <a:ext uri="{FF2B5EF4-FFF2-40B4-BE49-F238E27FC236}">
                <a16:creationId xmlns:a16="http://schemas.microsoft.com/office/drawing/2014/main" id="{FD1F66CF-85A5-F25D-02D2-D4C549C7A43B}"/>
              </a:ext>
            </a:extLst>
          </p:cNvPr>
          <p:cNvSpPr/>
          <p:nvPr/>
        </p:nvSpPr>
        <p:spPr>
          <a:xfrm>
            <a:off x="6052052" y="4729218"/>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GB" sz="2400" b="1" u="none" kern="1200">
                <a:solidFill>
                  <a:srgbClr val="002060"/>
                </a:solidFill>
              </a:rPr>
              <a:t>Setting</a:t>
            </a:r>
            <a:endParaRPr lang="en-US" sz="2400" b="0" u="none" kern="1200">
              <a:solidFill>
                <a:srgbClr val="002060"/>
              </a:solidFill>
            </a:endParaRPr>
          </a:p>
        </p:txBody>
      </p:sp>
      <p:sp>
        <p:nvSpPr>
          <p:cNvPr id="13" name="Freeform: Shape 12">
            <a:extLst>
              <a:ext uri="{FF2B5EF4-FFF2-40B4-BE49-F238E27FC236}">
                <a16:creationId xmlns:a16="http://schemas.microsoft.com/office/drawing/2014/main" id="{17E7A743-6DB6-72AF-3172-254A597FFF85}"/>
              </a:ext>
            </a:extLst>
          </p:cNvPr>
          <p:cNvSpPr/>
          <p:nvPr/>
        </p:nvSpPr>
        <p:spPr>
          <a:xfrm rot="18179872">
            <a:off x="4508746" y="4465846"/>
            <a:ext cx="360000" cy="22630"/>
          </a:xfrm>
          <a:custGeom>
            <a:avLst/>
            <a:gdLst>
              <a:gd name="connsiteX0" fmla="*/ 0 w 484844"/>
              <a:gd name="connsiteY0" fmla="*/ 11314 h 22629"/>
              <a:gd name="connsiteX1" fmla="*/ 484844 w 484844"/>
              <a:gd name="connsiteY1" fmla="*/ 11314 h 22629"/>
            </a:gdLst>
            <a:ahLst/>
            <a:cxnLst>
              <a:cxn ang="0">
                <a:pos x="connsiteX0" y="connsiteY0"/>
              </a:cxn>
              <a:cxn ang="0">
                <a:pos x="connsiteX1" y="connsiteY1"/>
              </a:cxn>
            </a:cxnLst>
            <a:rect l="l" t="t" r="r" b="b"/>
            <a:pathLst>
              <a:path w="484844" h="22629">
                <a:moveTo>
                  <a:pt x="484844" y="11315"/>
                </a:moveTo>
                <a:lnTo>
                  <a:pt x="0" y="11315"/>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001" tIns="-806" rIns="243001" bIns="-806"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14" name="Freeform: Shape 13">
            <a:extLst>
              <a:ext uri="{FF2B5EF4-FFF2-40B4-BE49-F238E27FC236}">
                <a16:creationId xmlns:a16="http://schemas.microsoft.com/office/drawing/2014/main" id="{243B4E52-CC02-B057-F8A8-1D6C362A4D71}"/>
              </a:ext>
            </a:extLst>
          </p:cNvPr>
          <p:cNvSpPr/>
          <p:nvPr/>
        </p:nvSpPr>
        <p:spPr>
          <a:xfrm>
            <a:off x="3387752" y="4745547"/>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US" sz="2400" b="1" u="none" kern="1200">
                <a:solidFill>
                  <a:srgbClr val="002060"/>
                </a:solidFill>
              </a:rPr>
              <a:t>Clarity</a:t>
            </a:r>
            <a:endParaRPr lang="en-US" sz="2400" b="0" u="none" kern="1200">
              <a:solidFill>
                <a:srgbClr val="002060"/>
              </a:solidFill>
            </a:endParaRPr>
          </a:p>
        </p:txBody>
      </p:sp>
      <p:sp>
        <p:nvSpPr>
          <p:cNvPr id="15" name="Freeform: Shape 14">
            <a:extLst>
              <a:ext uri="{FF2B5EF4-FFF2-40B4-BE49-F238E27FC236}">
                <a16:creationId xmlns:a16="http://schemas.microsoft.com/office/drawing/2014/main" id="{5086BC87-3B1B-1054-D425-25E89FEA281D}"/>
              </a:ext>
            </a:extLst>
          </p:cNvPr>
          <p:cNvSpPr/>
          <p:nvPr/>
        </p:nvSpPr>
        <p:spPr>
          <a:xfrm rot="21567554">
            <a:off x="3508799" y="3535629"/>
            <a:ext cx="360000" cy="22630"/>
          </a:xfrm>
          <a:custGeom>
            <a:avLst/>
            <a:gdLst>
              <a:gd name="connsiteX0" fmla="*/ 0 w 444667"/>
              <a:gd name="connsiteY0" fmla="*/ 11314 h 22629"/>
              <a:gd name="connsiteX1" fmla="*/ 444667 w 444667"/>
              <a:gd name="connsiteY1" fmla="*/ 11314 h 22629"/>
            </a:gdLst>
            <a:ahLst/>
            <a:cxnLst>
              <a:cxn ang="0">
                <a:pos x="connsiteX0" y="connsiteY0"/>
              </a:cxn>
              <a:cxn ang="0">
                <a:pos x="connsiteX1" y="connsiteY1"/>
              </a:cxn>
            </a:cxnLst>
            <a:rect l="l" t="t" r="r" b="b"/>
            <a:pathLst>
              <a:path w="444667" h="22629">
                <a:moveTo>
                  <a:pt x="444667" y="11315"/>
                </a:moveTo>
                <a:lnTo>
                  <a:pt x="0" y="11315"/>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23916" tIns="198" rIns="223918" bIns="198"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16" name="Freeform: Shape 15">
            <a:extLst>
              <a:ext uri="{FF2B5EF4-FFF2-40B4-BE49-F238E27FC236}">
                <a16:creationId xmlns:a16="http://schemas.microsoft.com/office/drawing/2014/main" id="{58AD6915-B9D4-5214-513A-24E8733AA54C}"/>
              </a:ext>
            </a:extLst>
          </p:cNvPr>
          <p:cNvSpPr/>
          <p:nvPr/>
        </p:nvSpPr>
        <p:spPr>
          <a:xfrm>
            <a:off x="842308" y="2638897"/>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GB" sz="2400" b="1" u="none" kern="1200">
                <a:solidFill>
                  <a:srgbClr val="002060"/>
                </a:solidFill>
              </a:rPr>
              <a:t>Body language</a:t>
            </a:r>
          </a:p>
        </p:txBody>
      </p:sp>
      <p:sp>
        <p:nvSpPr>
          <p:cNvPr id="17" name="Freeform: Shape 16">
            <a:extLst>
              <a:ext uri="{FF2B5EF4-FFF2-40B4-BE49-F238E27FC236}">
                <a16:creationId xmlns:a16="http://schemas.microsoft.com/office/drawing/2014/main" id="{C1E2D6A2-FC2B-0D81-201C-463403D0007D}"/>
              </a:ext>
            </a:extLst>
          </p:cNvPr>
          <p:cNvSpPr/>
          <p:nvPr/>
        </p:nvSpPr>
        <p:spPr>
          <a:xfrm rot="2097375">
            <a:off x="4287195" y="2444742"/>
            <a:ext cx="360000" cy="22630"/>
          </a:xfrm>
          <a:custGeom>
            <a:avLst/>
            <a:gdLst>
              <a:gd name="connsiteX0" fmla="*/ 0 w 1233146"/>
              <a:gd name="connsiteY0" fmla="*/ 11314 h 22629"/>
              <a:gd name="connsiteX1" fmla="*/ 1233146 w 1233146"/>
              <a:gd name="connsiteY1" fmla="*/ 11314 h 22629"/>
            </a:gdLst>
            <a:ahLst/>
            <a:cxnLst>
              <a:cxn ang="0">
                <a:pos x="connsiteX0" y="connsiteY0"/>
              </a:cxn>
              <a:cxn ang="0">
                <a:pos x="connsiteX1" y="connsiteY1"/>
              </a:cxn>
            </a:cxnLst>
            <a:rect l="l" t="t" r="r" b="b"/>
            <a:pathLst>
              <a:path w="1233146" h="22629">
                <a:moveTo>
                  <a:pt x="1233146" y="11315"/>
                </a:moveTo>
                <a:lnTo>
                  <a:pt x="0" y="11315"/>
                </a:lnTo>
              </a:path>
            </a:pathLst>
          </a:custGeom>
          <a:noFill/>
          <a:ln>
            <a:solidFill>
              <a:srgbClr val="00206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598445" tIns="-19514" rIns="598443" bIns="-19514" numCol="1" spcCol="1270" anchor="ctr" anchorCtr="0">
            <a:noAutofit/>
          </a:bodyPr>
          <a:lstStyle/>
          <a:p>
            <a:pPr marL="0" lvl="0" indent="0" algn="ctr" defTabSz="711200">
              <a:lnSpc>
                <a:spcPct val="90000"/>
              </a:lnSpc>
              <a:spcBef>
                <a:spcPct val="0"/>
              </a:spcBef>
              <a:spcAft>
                <a:spcPct val="35000"/>
              </a:spcAft>
              <a:buNone/>
            </a:pPr>
            <a:endParaRPr lang="en-US" sz="1600" b="1" kern="1200">
              <a:solidFill>
                <a:srgbClr val="002E67"/>
              </a:solidFill>
            </a:endParaRPr>
          </a:p>
        </p:txBody>
      </p:sp>
      <p:sp>
        <p:nvSpPr>
          <p:cNvPr id="18" name="Freeform: Shape 17">
            <a:extLst>
              <a:ext uri="{FF2B5EF4-FFF2-40B4-BE49-F238E27FC236}">
                <a16:creationId xmlns:a16="http://schemas.microsoft.com/office/drawing/2014/main" id="{92ACCFF3-F801-81C5-F14B-AFC1319F3058}"/>
              </a:ext>
            </a:extLst>
          </p:cNvPr>
          <p:cNvSpPr/>
          <p:nvPr/>
        </p:nvSpPr>
        <p:spPr>
          <a:xfrm>
            <a:off x="1973558" y="532247"/>
            <a:ext cx="2340001" cy="1800000"/>
          </a:xfrm>
          <a:custGeom>
            <a:avLst/>
            <a:gdLst>
              <a:gd name="connsiteX0" fmla="*/ 0 w 2340001"/>
              <a:gd name="connsiteY0" fmla="*/ 300006 h 1800000"/>
              <a:gd name="connsiteX1" fmla="*/ 300006 w 2340001"/>
              <a:gd name="connsiteY1" fmla="*/ 0 h 1800000"/>
              <a:gd name="connsiteX2" fmla="*/ 2039995 w 2340001"/>
              <a:gd name="connsiteY2" fmla="*/ 0 h 1800000"/>
              <a:gd name="connsiteX3" fmla="*/ 2340001 w 2340001"/>
              <a:gd name="connsiteY3" fmla="*/ 300006 h 1800000"/>
              <a:gd name="connsiteX4" fmla="*/ 2340001 w 2340001"/>
              <a:gd name="connsiteY4" fmla="*/ 1499994 h 1800000"/>
              <a:gd name="connsiteX5" fmla="*/ 2039995 w 2340001"/>
              <a:gd name="connsiteY5" fmla="*/ 1800000 h 1800000"/>
              <a:gd name="connsiteX6" fmla="*/ 300006 w 2340001"/>
              <a:gd name="connsiteY6" fmla="*/ 1800000 h 1800000"/>
              <a:gd name="connsiteX7" fmla="*/ 0 w 2340001"/>
              <a:gd name="connsiteY7" fmla="*/ 1499994 h 1800000"/>
              <a:gd name="connsiteX8" fmla="*/ 0 w 2340001"/>
              <a:gd name="connsiteY8" fmla="*/ 300006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0001" h="1800000">
                <a:moveTo>
                  <a:pt x="0" y="300006"/>
                </a:moveTo>
                <a:cubicBezTo>
                  <a:pt x="0" y="134317"/>
                  <a:pt x="134317" y="0"/>
                  <a:pt x="300006" y="0"/>
                </a:cubicBezTo>
                <a:lnTo>
                  <a:pt x="2039995" y="0"/>
                </a:lnTo>
                <a:cubicBezTo>
                  <a:pt x="2205684" y="0"/>
                  <a:pt x="2340001" y="134317"/>
                  <a:pt x="2340001" y="300006"/>
                </a:cubicBezTo>
                <a:lnTo>
                  <a:pt x="2340001" y="1499994"/>
                </a:lnTo>
                <a:cubicBezTo>
                  <a:pt x="2340001" y="1665683"/>
                  <a:pt x="2205684" y="1800000"/>
                  <a:pt x="2039995" y="1800000"/>
                </a:cubicBezTo>
                <a:lnTo>
                  <a:pt x="300006" y="1800000"/>
                </a:lnTo>
                <a:cubicBezTo>
                  <a:pt x="134317" y="1800000"/>
                  <a:pt x="0" y="1665683"/>
                  <a:pt x="0" y="1499994"/>
                </a:cubicBezTo>
                <a:lnTo>
                  <a:pt x="0" y="300006"/>
                </a:lnTo>
                <a:close/>
              </a:path>
            </a:pathLst>
          </a:custGeom>
          <a:solidFill>
            <a:srgbClr val="1E95B8"/>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03109" tIns="103109" rIns="103109" bIns="103109" numCol="1" spcCol="1270" anchor="ctr" anchorCtr="0">
            <a:noAutofit/>
          </a:bodyPr>
          <a:lstStyle/>
          <a:p>
            <a:pPr marL="0" lvl="0" indent="0" algn="ctr" defTabSz="1066800">
              <a:lnSpc>
                <a:spcPct val="90000"/>
              </a:lnSpc>
              <a:spcBef>
                <a:spcPct val="0"/>
              </a:spcBef>
              <a:spcAft>
                <a:spcPct val="35000"/>
              </a:spcAft>
              <a:buNone/>
            </a:pPr>
            <a:r>
              <a:rPr lang="en-GB" sz="2400" b="1" u="none" kern="1200">
                <a:solidFill>
                  <a:srgbClr val="002060"/>
                </a:solidFill>
              </a:rPr>
              <a:t>Compassion &amp; Empathy</a:t>
            </a:r>
            <a:endParaRPr lang="en-US" sz="2400" b="0" u="none" kern="1200">
              <a:solidFill>
                <a:srgbClr val="002060"/>
              </a:solidFill>
            </a:endParaRPr>
          </a:p>
        </p:txBody>
      </p:sp>
    </p:spTree>
    <p:extLst>
      <p:ext uri="{BB962C8B-B14F-4D97-AF65-F5344CB8AC3E}">
        <p14:creationId xmlns:p14="http://schemas.microsoft.com/office/powerpoint/2010/main" val="2460680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4" grpId="0" animBg="1"/>
      <p:bldP spid="16"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8ABAA-87FC-1868-F4B7-6756FD51E642}"/>
              </a:ext>
            </a:extLst>
          </p:cNvPr>
          <p:cNvSpPr>
            <a:spLocks noGrp="1"/>
          </p:cNvSpPr>
          <p:nvPr>
            <p:ph type="title"/>
          </p:nvPr>
        </p:nvSpPr>
        <p:spPr/>
        <p:txBody>
          <a:bodyPr/>
          <a:lstStyle/>
          <a:p>
            <a:r>
              <a:rPr lang="en-GB" b="1">
                <a:latin typeface="Myriad Pro Light"/>
              </a:rPr>
              <a:t>A Parent’s </a:t>
            </a:r>
            <a:r>
              <a:rPr lang="en-GB" b="1" dirty="0">
                <a:latin typeface="Myriad Pro Light"/>
              </a:rPr>
              <a:t>P</a:t>
            </a:r>
            <a:r>
              <a:rPr lang="en-GB" b="1">
                <a:latin typeface="Myriad Pro Light"/>
              </a:rPr>
              <a:t>erspective</a:t>
            </a:r>
            <a:r>
              <a:rPr lang="en-GB" b="1" dirty="0">
                <a:latin typeface="Myriad Pro Light"/>
              </a:rPr>
              <a:t>:</a:t>
            </a:r>
          </a:p>
        </p:txBody>
      </p:sp>
      <p:pic>
        <p:nvPicPr>
          <p:cNvPr id="3" name="VID_20200929_103426">
            <a:hlinkClick r:id="" action="ppaction://media"/>
            <a:extLst>
              <a:ext uri="{FF2B5EF4-FFF2-40B4-BE49-F238E27FC236}">
                <a16:creationId xmlns:a16="http://schemas.microsoft.com/office/drawing/2014/main" id="{0EC4A490-0477-5585-C0C9-409245BA9724}"/>
              </a:ext>
            </a:extLst>
          </p:cNvPr>
          <p:cNvPicPr>
            <a:picLocks noChangeAspect="1"/>
          </p:cNvPicPr>
          <p:nvPr>
            <a:videoFile r:link="rId1"/>
            <p:extLst>
              <p:ext uri="{DAA4B4D4-6D71-4841-9C94-3DE7FCFB9230}">
                <p14:media xmlns:p14="http://schemas.microsoft.com/office/powerpoint/2010/main" r:embed="rId2">
                  <p14:trim st="57189" end="1559"/>
                  <p14:fade in="250" out="250"/>
                </p14:media>
              </p:ext>
            </p:extLst>
          </p:nvPr>
        </p:nvPicPr>
        <p:blipFill>
          <a:blip r:embed="rId5"/>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54026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4400" dirty="0"/>
              <a:t>When the news may not be so bad</a:t>
            </a:r>
          </a:p>
        </p:txBody>
      </p:sp>
      <p:sp>
        <p:nvSpPr>
          <p:cNvPr id="3" name="Subtitle 2"/>
          <p:cNvSpPr>
            <a:spLocks noGrp="1"/>
          </p:cNvSpPr>
          <p:nvPr>
            <p:ph type="subTitle" idx="1"/>
          </p:nvPr>
        </p:nvSpPr>
        <p:spPr/>
        <p:txBody>
          <a:bodyPr vert="horz" lIns="91440" tIns="45720" rIns="91440" bIns="45720" rtlCol="0" anchor="t">
            <a:normAutofit/>
          </a:bodyPr>
          <a:lstStyle/>
          <a:p>
            <a:r>
              <a:rPr lang="en-GB" sz="3600" dirty="0"/>
              <a:t>At the anomaly scan</a:t>
            </a:r>
          </a:p>
          <a:p>
            <a:r>
              <a:rPr lang="en-GB" sz="3600" dirty="0"/>
              <a:t>19 weeks</a:t>
            </a:r>
          </a:p>
        </p:txBody>
      </p:sp>
    </p:spTree>
    <p:extLst>
      <p:ext uri="{BB962C8B-B14F-4D97-AF65-F5344CB8AC3E}">
        <p14:creationId xmlns:p14="http://schemas.microsoft.com/office/powerpoint/2010/main" val="1098572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4C43-3668-C08F-9085-0C054CF8C745}"/>
              </a:ext>
            </a:extLst>
          </p:cNvPr>
          <p:cNvSpPr>
            <a:spLocks noGrp="1"/>
          </p:cNvSpPr>
          <p:nvPr>
            <p:ph type="title"/>
          </p:nvPr>
        </p:nvSpPr>
        <p:spPr/>
        <p:txBody>
          <a:bodyPr/>
          <a:lstStyle/>
          <a:p>
            <a:r>
              <a:rPr lang="en-GB"/>
              <a:t>Being prepared</a:t>
            </a:r>
          </a:p>
        </p:txBody>
      </p:sp>
      <p:sp>
        <p:nvSpPr>
          <p:cNvPr id="3" name="Content Placeholder 2">
            <a:extLst>
              <a:ext uri="{FF2B5EF4-FFF2-40B4-BE49-F238E27FC236}">
                <a16:creationId xmlns:a16="http://schemas.microsoft.com/office/drawing/2014/main" id="{DD0945A8-438B-B6A8-430E-8C111219BCC3}"/>
              </a:ext>
            </a:extLst>
          </p:cNvPr>
          <p:cNvSpPr>
            <a:spLocks noGrp="1"/>
          </p:cNvSpPr>
          <p:nvPr>
            <p:ph idx="1"/>
          </p:nvPr>
        </p:nvSpPr>
        <p:spPr>
          <a:xfrm>
            <a:off x="838200" y="1365550"/>
            <a:ext cx="10515600" cy="5271488"/>
          </a:xfrm>
        </p:spPr>
        <p:txBody>
          <a:bodyPr vert="horz" lIns="91440" tIns="45720" rIns="91440" bIns="45720" rtlCol="0" anchor="t">
            <a:normAutofit/>
          </a:bodyPr>
          <a:lstStyle/>
          <a:p>
            <a:r>
              <a:rPr lang="en-GB" sz="3200"/>
              <a:t>The environment</a:t>
            </a:r>
          </a:p>
          <a:p>
            <a:r>
              <a:rPr lang="en-GB" sz="3200"/>
              <a:t>The team</a:t>
            </a:r>
          </a:p>
          <a:p>
            <a:r>
              <a:rPr lang="en-GB" sz="3200"/>
              <a:t>The schedule</a:t>
            </a:r>
          </a:p>
          <a:p>
            <a:r>
              <a:rPr lang="en-GB" sz="3200"/>
              <a:t>Yourself </a:t>
            </a:r>
          </a:p>
          <a:p>
            <a:r>
              <a:rPr lang="en-GB" sz="3200"/>
              <a:t>Your backup plan</a:t>
            </a:r>
          </a:p>
          <a:p>
            <a:r>
              <a:rPr lang="en-GB" sz="3200"/>
              <a:t>Your local services</a:t>
            </a:r>
          </a:p>
          <a:p>
            <a:r>
              <a:rPr lang="en-GB" sz="3200"/>
              <a:t>Sharing learning</a:t>
            </a:r>
          </a:p>
          <a:p>
            <a:r>
              <a:rPr lang="en-GB" sz="3200"/>
              <a:t>Feedback/debriefs</a:t>
            </a:r>
          </a:p>
          <a:p>
            <a:r>
              <a:rPr lang="en-GB" sz="3200"/>
              <a:t>Support groups</a:t>
            </a:r>
          </a:p>
          <a:p>
            <a:endParaRPr lang="en-GB" sz="3200"/>
          </a:p>
        </p:txBody>
      </p:sp>
    </p:spTree>
    <p:extLst>
      <p:ext uri="{BB962C8B-B14F-4D97-AF65-F5344CB8AC3E}">
        <p14:creationId xmlns:p14="http://schemas.microsoft.com/office/powerpoint/2010/main" val="2502910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CDA0-C0B7-1476-3D5D-A6ADAF25F40D}"/>
              </a:ext>
            </a:extLst>
          </p:cNvPr>
          <p:cNvSpPr>
            <a:spLocks noGrp="1"/>
          </p:cNvSpPr>
          <p:nvPr>
            <p:ph type="title"/>
          </p:nvPr>
        </p:nvSpPr>
        <p:spPr/>
        <p:txBody>
          <a:bodyPr/>
          <a:lstStyle/>
          <a:p>
            <a:r>
              <a:rPr lang="en-GB"/>
              <a:t>Knowing yourself</a:t>
            </a:r>
          </a:p>
        </p:txBody>
      </p:sp>
      <p:sp>
        <p:nvSpPr>
          <p:cNvPr id="3" name="Content Placeholder 2">
            <a:extLst>
              <a:ext uri="{FF2B5EF4-FFF2-40B4-BE49-F238E27FC236}">
                <a16:creationId xmlns:a16="http://schemas.microsoft.com/office/drawing/2014/main" id="{A80CE3A8-5B7B-C688-4A5C-161817A48DF1}"/>
              </a:ext>
            </a:extLst>
          </p:cNvPr>
          <p:cNvSpPr>
            <a:spLocks noGrp="1"/>
          </p:cNvSpPr>
          <p:nvPr>
            <p:ph idx="1"/>
          </p:nvPr>
        </p:nvSpPr>
        <p:spPr/>
        <p:txBody>
          <a:bodyPr vert="horz" lIns="91440" tIns="45720" rIns="91440" bIns="45720" rtlCol="0" anchor="t">
            <a:normAutofit/>
          </a:bodyPr>
          <a:lstStyle/>
          <a:p>
            <a:r>
              <a:rPr lang="en-GB" sz="3200"/>
              <a:t>How others see and hear you – greeting, introductions</a:t>
            </a:r>
          </a:p>
          <a:p>
            <a:r>
              <a:rPr lang="en-GB" sz="3200"/>
              <a:t>Your past experiences – in life and at work</a:t>
            </a:r>
          </a:p>
          <a:p>
            <a:r>
              <a:rPr lang="en-GB" sz="3200"/>
              <a:t>Your use of words/dialect - when they will be remembered</a:t>
            </a:r>
          </a:p>
          <a:p>
            <a:r>
              <a:rPr lang="en-GB" sz="3200"/>
              <a:t>Your professional jargon</a:t>
            </a:r>
          </a:p>
          <a:p>
            <a:r>
              <a:rPr lang="en-GB" sz="3200"/>
              <a:t>Your relationship with line manager and colleagues</a:t>
            </a:r>
          </a:p>
          <a:p>
            <a:r>
              <a:rPr lang="en-GB" sz="3200"/>
              <a:t>Your behaviour under stress</a:t>
            </a:r>
          </a:p>
          <a:p>
            <a:endParaRPr lang="en-GB"/>
          </a:p>
          <a:p>
            <a:endParaRPr lang="en-GB"/>
          </a:p>
          <a:p>
            <a:endParaRPr lang="en-GB"/>
          </a:p>
        </p:txBody>
      </p:sp>
    </p:spTree>
    <p:extLst>
      <p:ext uri="{BB962C8B-B14F-4D97-AF65-F5344CB8AC3E}">
        <p14:creationId xmlns:p14="http://schemas.microsoft.com/office/powerpoint/2010/main" val="6668919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00CF70-B301-2806-138F-AF1B888D7B42}"/>
              </a:ext>
            </a:extLst>
          </p:cNvPr>
          <p:cNvSpPr>
            <a:spLocks noGrp="1"/>
          </p:cNvSpPr>
          <p:nvPr>
            <p:ph type="title"/>
          </p:nvPr>
        </p:nvSpPr>
        <p:spPr/>
        <p:txBody>
          <a:bodyPr/>
          <a:lstStyle/>
          <a:p>
            <a:r>
              <a:rPr lang="en-GB"/>
              <a:t>Expectations</a:t>
            </a:r>
          </a:p>
        </p:txBody>
      </p:sp>
      <p:pic>
        <p:nvPicPr>
          <p:cNvPr id="5" name="Picture Placeholder 4" descr="A baby with red eyes&#10;&#10;Description automatically generated">
            <a:extLst>
              <a:ext uri="{FF2B5EF4-FFF2-40B4-BE49-F238E27FC236}">
                <a16:creationId xmlns:a16="http://schemas.microsoft.com/office/drawing/2014/main" id="{1D2126BD-640F-A48A-01CF-01A49C2B74F3}"/>
              </a:ext>
            </a:extLst>
          </p:cNvPr>
          <p:cNvPicPr>
            <a:picLocks noGrp="1" noChangeAspect="1"/>
          </p:cNvPicPr>
          <p:nvPr>
            <p:ph type="pic" idx="1"/>
          </p:nvPr>
        </p:nvPicPr>
        <p:blipFill>
          <a:blip r:embed="rId2"/>
          <a:srcRect t="10520" b="10520"/>
          <a:stretch/>
        </p:blipFill>
        <p:spPr>
          <a:xfrm>
            <a:off x="5832475" y="987425"/>
            <a:ext cx="4873625" cy="4873625"/>
          </a:xfrm>
        </p:spPr>
      </p:pic>
      <p:sp>
        <p:nvSpPr>
          <p:cNvPr id="4" name="Text Placeholder 3">
            <a:extLst>
              <a:ext uri="{FF2B5EF4-FFF2-40B4-BE49-F238E27FC236}">
                <a16:creationId xmlns:a16="http://schemas.microsoft.com/office/drawing/2014/main" id="{B0AF8088-8BCE-F1B2-C90D-55632BAB33CD}"/>
              </a:ext>
            </a:extLst>
          </p:cNvPr>
          <p:cNvSpPr>
            <a:spLocks noGrp="1"/>
          </p:cNvSpPr>
          <p:nvPr>
            <p:ph type="body" sz="half" idx="2"/>
          </p:nvPr>
        </p:nvSpPr>
        <p:spPr/>
        <p:txBody>
          <a:bodyPr vert="horz" lIns="91440" tIns="45720" rIns="91440" bIns="45720" rtlCol="0" anchor="t">
            <a:normAutofit/>
          </a:bodyPr>
          <a:lstStyle/>
          <a:p>
            <a:r>
              <a:rPr lang="en-GB" sz="2400"/>
              <a:t>What do parents expect from this scan?</a:t>
            </a:r>
          </a:p>
          <a:p>
            <a:r>
              <a:rPr lang="en-GB" sz="2400"/>
              <a:t>Do parents understand your role?</a:t>
            </a:r>
          </a:p>
          <a:p>
            <a:r>
              <a:rPr lang="en-GB" sz="2400"/>
              <a:t>Any anomaly is often all that registers</a:t>
            </a:r>
          </a:p>
          <a:p>
            <a:r>
              <a:rPr lang="en-GB" sz="2400"/>
              <a:t>Parents visualisations vary</a:t>
            </a:r>
          </a:p>
          <a:p>
            <a:endParaRPr lang="en-GB" sz="2400"/>
          </a:p>
          <a:p>
            <a:endParaRPr lang="en-GB"/>
          </a:p>
          <a:p>
            <a:endParaRPr lang="en-GB"/>
          </a:p>
        </p:txBody>
      </p:sp>
      <p:pic>
        <p:nvPicPr>
          <p:cNvPr id="6" name="Picture 5" descr="SOFT UK">
            <a:extLst>
              <a:ext uri="{FF2B5EF4-FFF2-40B4-BE49-F238E27FC236}">
                <a16:creationId xmlns:a16="http://schemas.microsoft.com/office/drawing/2014/main" id="{1E365356-FF0B-1A97-DEBB-A4DE656687A2}"/>
              </a:ext>
            </a:extLst>
          </p:cNvPr>
          <p:cNvPicPr>
            <a:picLocks noChangeAspect="1"/>
          </p:cNvPicPr>
          <p:nvPr/>
        </p:nvPicPr>
        <p:blipFill>
          <a:blip r:embed="rId3"/>
          <a:stretch>
            <a:fillRect/>
          </a:stretch>
        </p:blipFill>
        <p:spPr>
          <a:xfrm>
            <a:off x="2294626" y="4982011"/>
            <a:ext cx="2743200" cy="1782279"/>
          </a:xfrm>
          <a:prstGeom prst="rect">
            <a:avLst/>
          </a:prstGeom>
        </p:spPr>
      </p:pic>
    </p:spTree>
    <p:extLst>
      <p:ext uri="{BB962C8B-B14F-4D97-AF65-F5344CB8AC3E}">
        <p14:creationId xmlns:p14="http://schemas.microsoft.com/office/powerpoint/2010/main" val="4436935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9610E-6D8A-A146-E145-0CB5F4E15CF8}"/>
              </a:ext>
            </a:extLst>
          </p:cNvPr>
          <p:cNvSpPr>
            <a:spLocks noGrp="1"/>
          </p:cNvSpPr>
          <p:nvPr>
            <p:ph type="title"/>
          </p:nvPr>
        </p:nvSpPr>
        <p:spPr/>
        <p:txBody>
          <a:bodyPr/>
          <a:lstStyle/>
          <a:p>
            <a:r>
              <a:rPr lang="en-GB"/>
              <a:t>Uncertainty </a:t>
            </a:r>
          </a:p>
        </p:txBody>
      </p:sp>
      <p:pic>
        <p:nvPicPr>
          <p:cNvPr id="5" name="Picture Placeholder 4" descr="Autumn's Journey So Far">
            <a:extLst>
              <a:ext uri="{FF2B5EF4-FFF2-40B4-BE49-F238E27FC236}">
                <a16:creationId xmlns:a16="http://schemas.microsoft.com/office/drawing/2014/main" id="{5356E98C-3242-B735-A84D-1CB9DD7CF603}"/>
              </a:ext>
            </a:extLst>
          </p:cNvPr>
          <p:cNvPicPr>
            <a:picLocks noGrp="1" noChangeAspect="1"/>
          </p:cNvPicPr>
          <p:nvPr>
            <p:ph type="pic" idx="1"/>
          </p:nvPr>
        </p:nvPicPr>
        <p:blipFill>
          <a:blip r:embed="rId2"/>
          <a:srcRect t="20390" b="20390"/>
          <a:stretch/>
        </p:blipFill>
        <p:spPr/>
      </p:pic>
      <p:sp>
        <p:nvSpPr>
          <p:cNvPr id="4" name="Text Placeholder 3">
            <a:extLst>
              <a:ext uri="{FF2B5EF4-FFF2-40B4-BE49-F238E27FC236}">
                <a16:creationId xmlns:a16="http://schemas.microsoft.com/office/drawing/2014/main" id="{EB35A24D-17CA-CB86-4B56-5A487AAFD47D}"/>
              </a:ext>
            </a:extLst>
          </p:cNvPr>
          <p:cNvSpPr>
            <a:spLocks noGrp="1"/>
          </p:cNvSpPr>
          <p:nvPr>
            <p:ph type="body" sz="half" idx="2"/>
          </p:nvPr>
        </p:nvSpPr>
        <p:spPr/>
        <p:txBody>
          <a:bodyPr vert="horz" lIns="91440" tIns="45720" rIns="91440" bIns="45720" rtlCol="0" anchor="t">
            <a:normAutofit/>
          </a:bodyPr>
          <a:lstStyle/>
          <a:p>
            <a:r>
              <a:rPr lang="en-GB" sz="2400"/>
              <a:t>Every </a:t>
            </a:r>
            <a:r>
              <a:rPr lang="en-GB" sz="2400" err="1"/>
              <a:t>fetus</a:t>
            </a:r>
            <a:r>
              <a:rPr lang="en-GB" sz="2400"/>
              <a:t>/baby/parent/healthcare professional is an individual</a:t>
            </a:r>
          </a:p>
          <a:p>
            <a:r>
              <a:rPr lang="en-GB" sz="2400"/>
              <a:t>Every individual brings their own cultural background</a:t>
            </a:r>
          </a:p>
          <a:p>
            <a:r>
              <a:rPr lang="en-GB" sz="2400"/>
              <a:t>Every individual communicates in their own way – non-verbal and verbal</a:t>
            </a:r>
          </a:p>
        </p:txBody>
      </p:sp>
    </p:spTree>
    <p:extLst>
      <p:ext uri="{BB962C8B-B14F-4D97-AF65-F5344CB8AC3E}">
        <p14:creationId xmlns:p14="http://schemas.microsoft.com/office/powerpoint/2010/main" val="2248706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50545D-0AD2-407F-8E32-2A095129EBB6}"/>
              </a:ext>
            </a:extLst>
          </p:cNvPr>
          <p:cNvGrpSpPr/>
          <p:nvPr/>
        </p:nvGrpSpPr>
        <p:grpSpPr>
          <a:xfrm>
            <a:off x="858125" y="1336602"/>
            <a:ext cx="10515599" cy="4226811"/>
            <a:chOff x="380140" y="817052"/>
            <a:chExt cx="10515599" cy="5324463"/>
          </a:xfrm>
        </p:grpSpPr>
        <p:sp>
          <p:nvSpPr>
            <p:cNvPr id="23" name="Rectangle 22">
              <a:extLst>
                <a:ext uri="{FF2B5EF4-FFF2-40B4-BE49-F238E27FC236}">
                  <a16:creationId xmlns:a16="http://schemas.microsoft.com/office/drawing/2014/main" id="{A9911220-69E4-F33B-DB1C-80A6B6F9F2CF}"/>
                </a:ext>
              </a:extLst>
            </p:cNvPr>
            <p:cNvSpPr/>
            <p:nvPr/>
          </p:nvSpPr>
          <p:spPr>
            <a:xfrm>
              <a:off x="380140" y="817052"/>
              <a:ext cx="10515599" cy="5313155"/>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1" name="Group 20">
              <a:extLst>
                <a:ext uri="{FF2B5EF4-FFF2-40B4-BE49-F238E27FC236}">
                  <a16:creationId xmlns:a16="http://schemas.microsoft.com/office/drawing/2014/main" id="{D05CA9F1-5B7A-B014-5DEC-2A43B719DC40}"/>
                </a:ext>
              </a:extLst>
            </p:cNvPr>
            <p:cNvGrpSpPr/>
            <p:nvPr/>
          </p:nvGrpSpPr>
          <p:grpSpPr>
            <a:xfrm>
              <a:off x="380150" y="828362"/>
              <a:ext cx="10515589" cy="5313153"/>
              <a:chOff x="280762" y="614460"/>
              <a:chExt cx="10532582" cy="5557158"/>
            </a:xfrm>
          </p:grpSpPr>
          <p:sp>
            <p:nvSpPr>
              <p:cNvPr id="20" name="Rectangle 19">
                <a:extLst>
                  <a:ext uri="{FF2B5EF4-FFF2-40B4-BE49-F238E27FC236}">
                    <a16:creationId xmlns:a16="http://schemas.microsoft.com/office/drawing/2014/main" id="{F99F2B97-72B8-6CF6-A297-B46A30966CF8}"/>
                  </a:ext>
                </a:extLst>
              </p:cNvPr>
              <p:cNvSpPr/>
              <p:nvPr/>
            </p:nvSpPr>
            <p:spPr>
              <a:xfrm>
                <a:off x="280762" y="876684"/>
                <a:ext cx="1949800" cy="5294934"/>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72AAE68A-C7AF-3E59-49D2-A0C27B3D6E4A}"/>
                  </a:ext>
                </a:extLst>
              </p:cNvPr>
              <p:cNvGrpSpPr/>
              <p:nvPr/>
            </p:nvGrpSpPr>
            <p:grpSpPr>
              <a:xfrm>
                <a:off x="349702" y="614460"/>
                <a:ext cx="10463642" cy="5545330"/>
                <a:chOff x="349702" y="627184"/>
                <a:chExt cx="10463642" cy="5545330"/>
              </a:xfrm>
            </p:grpSpPr>
            <p:sp>
              <p:nvSpPr>
                <p:cNvPr id="13" name="Content Placeholder 2">
                  <a:extLst>
                    <a:ext uri="{FF2B5EF4-FFF2-40B4-BE49-F238E27FC236}">
                      <a16:creationId xmlns:a16="http://schemas.microsoft.com/office/drawing/2014/main" id="{A4712739-B843-B3A7-0155-915610E7F04E}"/>
                    </a:ext>
                  </a:extLst>
                </p:cNvPr>
                <p:cNvSpPr txBox="1">
                  <a:spLocks/>
                </p:cNvSpPr>
                <p:nvPr/>
              </p:nvSpPr>
              <p:spPr>
                <a:xfrm>
                  <a:off x="2076672" y="627184"/>
                  <a:ext cx="8736672" cy="5545330"/>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576"/>
                    </a:spcBef>
                    <a:buClr>
                      <a:srgbClr val="F29211"/>
                    </a:buClr>
                    <a:buNone/>
                  </a:pPr>
                  <a:r>
                    <a:rPr lang="en-US" dirty="0">
                      <a:solidFill>
                        <a:srgbClr val="002060"/>
                      </a:solidFill>
                      <a:latin typeface="Myriad Pro" panose="020B0503030403020204"/>
                    </a:rPr>
                    <a:t>Welcome and introduction </a:t>
                  </a:r>
                </a:p>
                <a:p>
                  <a:pPr marL="0" indent="0">
                    <a:spcBef>
                      <a:spcPts val="576"/>
                    </a:spcBef>
                    <a:buClr>
                      <a:srgbClr val="F29211"/>
                    </a:buClr>
                    <a:buNone/>
                  </a:pPr>
                  <a:endParaRPr lang="en-US" b="1" dirty="0">
                    <a:solidFill>
                      <a:srgbClr val="002060"/>
                    </a:solidFill>
                    <a:latin typeface="Myriad Pro" panose="020B0503030403020204"/>
                  </a:endParaRPr>
                </a:p>
                <a:p>
                  <a:pPr marL="0" indent="0">
                    <a:spcBef>
                      <a:spcPts val="576"/>
                    </a:spcBef>
                    <a:buClr>
                      <a:srgbClr val="F29211"/>
                    </a:buClr>
                    <a:buNone/>
                  </a:pPr>
                  <a:r>
                    <a:rPr lang="en-US" b="1" dirty="0">
                      <a:solidFill>
                        <a:srgbClr val="002060"/>
                      </a:solidFill>
                      <a:latin typeface="Myriad Pro" panose="020B0503030403020204"/>
                    </a:rPr>
                    <a:t>Psychological Impact of Trauma: Understanding Reactions</a:t>
                  </a:r>
                </a:p>
                <a:p>
                  <a:pPr marL="1073150" indent="-1073150">
                    <a:spcBef>
                      <a:spcPts val="432"/>
                    </a:spcBef>
                    <a:spcAft>
                      <a:spcPts val="400"/>
                    </a:spcAft>
                    <a:buNone/>
                  </a:pPr>
                  <a:endParaRPr lang="en-US" b="1" dirty="0">
                    <a:solidFill>
                      <a:srgbClr val="002060"/>
                    </a:solidFill>
                    <a:latin typeface="Myriad Pro" panose="020B0503030403020204"/>
                  </a:endParaRPr>
                </a:p>
                <a:p>
                  <a:pPr marL="1073150" indent="-1073150">
                    <a:spcBef>
                      <a:spcPts val="432"/>
                    </a:spcBef>
                    <a:spcAft>
                      <a:spcPts val="400"/>
                    </a:spcAft>
                    <a:buNone/>
                  </a:pPr>
                  <a:r>
                    <a:rPr lang="en-US" b="1" dirty="0">
                      <a:solidFill>
                        <a:srgbClr val="002060"/>
                      </a:solidFill>
                      <a:latin typeface="Myriad Pro" panose="020B0503030403020204"/>
                    </a:rPr>
                    <a:t>Breaking bad news with sensitivity and compassion</a:t>
                  </a:r>
                </a:p>
                <a:p>
                  <a:pPr marL="1073150" indent="-1073150">
                    <a:spcBef>
                      <a:spcPts val="432"/>
                    </a:spcBef>
                    <a:spcAft>
                      <a:spcPts val="400"/>
                    </a:spcAft>
                    <a:buNone/>
                  </a:pPr>
                  <a:endParaRPr lang="en-US" b="1" dirty="0">
                    <a:solidFill>
                      <a:srgbClr val="002060"/>
                    </a:solidFill>
                    <a:latin typeface="Myriad Pro" panose="020B0503030403020204"/>
                  </a:endParaRPr>
                </a:p>
                <a:p>
                  <a:pPr marL="1073150" indent="-1073150">
                    <a:spcBef>
                      <a:spcPts val="432"/>
                    </a:spcBef>
                    <a:spcAft>
                      <a:spcPts val="400"/>
                    </a:spcAft>
                    <a:buNone/>
                  </a:pPr>
                  <a:r>
                    <a:rPr lang="en-US" b="1" dirty="0">
                      <a:solidFill>
                        <a:srgbClr val="002060"/>
                      </a:solidFill>
                      <a:latin typeface="Myriad Pro" panose="020B0503030403020204"/>
                    </a:rPr>
                    <a:t>Taking care of yourself</a:t>
                  </a:r>
                </a:p>
                <a:p>
                  <a:pPr marL="0" indent="0">
                    <a:buNone/>
                  </a:pPr>
                  <a:endParaRPr lang="en-US" b="1" dirty="0">
                    <a:solidFill>
                      <a:srgbClr val="002060"/>
                    </a:solidFill>
                    <a:latin typeface="Myriad Pro" panose="020B0503030403020204"/>
                  </a:endParaRPr>
                </a:p>
                <a:p>
                  <a:pPr marL="0" indent="0">
                    <a:buNone/>
                  </a:pPr>
                  <a:r>
                    <a:rPr lang="en-US" dirty="0">
                      <a:solidFill>
                        <a:srgbClr val="002060"/>
                      </a:solidFill>
                      <a:latin typeface="Myriad Pro" panose="020B0503030403020204"/>
                    </a:rPr>
                    <a:t>Reflection and evaluation</a:t>
                  </a:r>
                  <a:endParaRPr lang="en-GB" kern="0" dirty="0">
                    <a:solidFill>
                      <a:srgbClr val="002E68"/>
                    </a:solidFill>
                    <a:latin typeface="Myriad Pro" panose="020B0503030403020204"/>
                    <a:ea typeface="ＭＳ Ｐゴシック"/>
                    <a:cs typeface="Calibri"/>
                  </a:endParaRPr>
                </a:p>
              </p:txBody>
            </p:sp>
            <p:sp>
              <p:nvSpPr>
                <p:cNvPr id="14" name="Content Placeholder 2">
                  <a:extLst>
                    <a:ext uri="{FF2B5EF4-FFF2-40B4-BE49-F238E27FC236}">
                      <a16:creationId xmlns:a16="http://schemas.microsoft.com/office/drawing/2014/main" id="{66F11049-BB6B-129C-8FDD-928AD52EE4D8}"/>
                    </a:ext>
                  </a:extLst>
                </p:cNvPr>
                <p:cNvSpPr txBox="1">
                  <a:spLocks/>
                </p:cNvSpPr>
                <p:nvPr/>
              </p:nvSpPr>
              <p:spPr>
                <a:xfrm>
                  <a:off x="349702" y="1841678"/>
                  <a:ext cx="1692494" cy="377639"/>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576"/>
                    </a:spcBef>
                    <a:buClr>
                      <a:srgbClr val="F29211"/>
                    </a:buClr>
                    <a:buNone/>
                  </a:pPr>
                  <a:r>
                    <a:rPr lang="en-US" b="1" dirty="0">
                      <a:solidFill>
                        <a:srgbClr val="1E95B8"/>
                      </a:solidFill>
                      <a:latin typeface="Myriad Pro" panose="020B0503030403020204"/>
                    </a:rPr>
                    <a:t>Section 1:</a:t>
                  </a:r>
                  <a:endParaRPr lang="en-US" sz="400" b="1" dirty="0">
                    <a:solidFill>
                      <a:srgbClr val="1E95B8"/>
                    </a:solidFill>
                    <a:latin typeface="Myriad Pro" panose="020B0503030403020204"/>
                  </a:endParaRPr>
                </a:p>
                <a:p>
                  <a:pPr marL="0" indent="0">
                    <a:spcBef>
                      <a:spcPts val="576"/>
                    </a:spcBef>
                    <a:buClr>
                      <a:srgbClr val="F29211"/>
                    </a:buClr>
                    <a:buNone/>
                  </a:pPr>
                  <a:endParaRPr lang="en-US" sz="400" b="1" dirty="0">
                    <a:solidFill>
                      <a:srgbClr val="002060"/>
                    </a:solidFill>
                    <a:latin typeface="Myriad Pro" panose="020B0503030403020204"/>
                  </a:endParaRPr>
                </a:p>
                <a:p>
                  <a:pPr>
                    <a:spcBef>
                      <a:spcPts val="576"/>
                    </a:spcBef>
                    <a:buClr>
                      <a:srgbClr val="F29211"/>
                    </a:buClr>
                  </a:pPr>
                  <a:endParaRPr lang="en-GB" kern="0" dirty="0">
                    <a:solidFill>
                      <a:srgbClr val="002E68"/>
                    </a:solidFill>
                    <a:latin typeface="Myriad Pro" panose="020B0503030403020204"/>
                    <a:ea typeface="ＭＳ Ｐゴシック"/>
                    <a:cs typeface="Calibri"/>
                  </a:endParaRPr>
                </a:p>
                <a:p>
                  <a:pPr marL="0" indent="0">
                    <a:lnSpc>
                      <a:spcPct val="120000"/>
                    </a:lnSpc>
                    <a:spcBef>
                      <a:spcPts val="576"/>
                    </a:spcBef>
                    <a:buClr>
                      <a:srgbClr val="F29211"/>
                    </a:buClr>
                    <a:buNone/>
                  </a:pPr>
                  <a:endParaRPr lang="en-GB" kern="0" dirty="0">
                    <a:solidFill>
                      <a:srgbClr val="002E68"/>
                    </a:solidFill>
                    <a:latin typeface="Myriad Pro" panose="020B0503030403020204"/>
                    <a:ea typeface="ＭＳ Ｐゴシック"/>
                    <a:cs typeface="Calibri"/>
                  </a:endParaRPr>
                </a:p>
              </p:txBody>
            </p:sp>
            <p:sp>
              <p:nvSpPr>
                <p:cNvPr id="15" name="Content Placeholder 2">
                  <a:extLst>
                    <a:ext uri="{FF2B5EF4-FFF2-40B4-BE49-F238E27FC236}">
                      <a16:creationId xmlns:a16="http://schemas.microsoft.com/office/drawing/2014/main" id="{5E36D4A0-C6D0-56FB-310B-9764AB94ED42}"/>
                    </a:ext>
                  </a:extLst>
                </p:cNvPr>
                <p:cNvSpPr txBox="1">
                  <a:spLocks/>
                </p:cNvSpPr>
                <p:nvPr/>
              </p:nvSpPr>
              <p:spPr>
                <a:xfrm>
                  <a:off x="349702" y="3043609"/>
                  <a:ext cx="1692494" cy="377639"/>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576"/>
                    </a:spcBef>
                    <a:buClr>
                      <a:srgbClr val="F29211"/>
                    </a:buClr>
                    <a:buNone/>
                  </a:pPr>
                  <a:r>
                    <a:rPr lang="en-US" b="1" dirty="0">
                      <a:solidFill>
                        <a:srgbClr val="1E95B8"/>
                      </a:solidFill>
                      <a:latin typeface="Myriad Pro" panose="020B0503030403020204"/>
                    </a:rPr>
                    <a:t>Section 2:</a:t>
                  </a:r>
                  <a:endParaRPr lang="en-US" sz="400" b="1" dirty="0">
                    <a:solidFill>
                      <a:srgbClr val="1E95B8"/>
                    </a:solidFill>
                    <a:latin typeface="Myriad Pro" panose="020B0503030403020204"/>
                  </a:endParaRPr>
                </a:p>
                <a:p>
                  <a:pPr marL="0" indent="0">
                    <a:spcBef>
                      <a:spcPts val="576"/>
                    </a:spcBef>
                    <a:buClr>
                      <a:srgbClr val="F29211"/>
                    </a:buClr>
                    <a:buNone/>
                  </a:pPr>
                  <a:endParaRPr lang="en-US" sz="400" b="1" dirty="0">
                    <a:solidFill>
                      <a:srgbClr val="002060"/>
                    </a:solidFill>
                    <a:latin typeface="Myriad Pro" panose="020B0503030403020204"/>
                  </a:endParaRPr>
                </a:p>
                <a:p>
                  <a:pPr>
                    <a:spcBef>
                      <a:spcPts val="576"/>
                    </a:spcBef>
                    <a:buClr>
                      <a:srgbClr val="F29211"/>
                    </a:buClr>
                  </a:pPr>
                  <a:endParaRPr lang="en-GB" kern="0" dirty="0">
                    <a:solidFill>
                      <a:srgbClr val="002E68"/>
                    </a:solidFill>
                    <a:latin typeface="Myriad Pro" panose="020B0503030403020204"/>
                    <a:ea typeface="ＭＳ Ｐゴシック"/>
                    <a:cs typeface="Calibri"/>
                  </a:endParaRPr>
                </a:p>
                <a:p>
                  <a:pPr marL="0" indent="0">
                    <a:lnSpc>
                      <a:spcPct val="120000"/>
                    </a:lnSpc>
                    <a:spcBef>
                      <a:spcPts val="576"/>
                    </a:spcBef>
                    <a:buClr>
                      <a:srgbClr val="F29211"/>
                    </a:buClr>
                    <a:buNone/>
                  </a:pPr>
                  <a:endParaRPr lang="en-GB" kern="0" dirty="0">
                    <a:solidFill>
                      <a:srgbClr val="002E68"/>
                    </a:solidFill>
                    <a:latin typeface="Myriad Pro" panose="020B0503030403020204"/>
                    <a:ea typeface="ＭＳ Ｐゴシック"/>
                    <a:cs typeface="Calibri"/>
                  </a:endParaRPr>
                </a:p>
              </p:txBody>
            </p:sp>
            <p:sp>
              <p:nvSpPr>
                <p:cNvPr id="16" name="Content Placeholder 2">
                  <a:extLst>
                    <a:ext uri="{FF2B5EF4-FFF2-40B4-BE49-F238E27FC236}">
                      <a16:creationId xmlns:a16="http://schemas.microsoft.com/office/drawing/2014/main" id="{CF461C9A-0AA5-F40D-0F3D-0C6CBB9C81AC}"/>
                    </a:ext>
                  </a:extLst>
                </p:cNvPr>
                <p:cNvSpPr txBox="1">
                  <a:spLocks/>
                </p:cNvSpPr>
                <p:nvPr/>
              </p:nvSpPr>
              <p:spPr>
                <a:xfrm>
                  <a:off x="349702" y="4249738"/>
                  <a:ext cx="1692494" cy="377639"/>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576"/>
                    </a:spcBef>
                    <a:buClr>
                      <a:srgbClr val="F29211"/>
                    </a:buClr>
                    <a:buNone/>
                  </a:pPr>
                  <a:r>
                    <a:rPr lang="en-US" b="1" dirty="0">
                      <a:solidFill>
                        <a:srgbClr val="1E95B8"/>
                      </a:solidFill>
                      <a:latin typeface="Myriad Pro" panose="020B0503030403020204"/>
                    </a:rPr>
                    <a:t>Section 3:</a:t>
                  </a:r>
                  <a:endParaRPr lang="en-US" sz="400" b="1" dirty="0">
                    <a:solidFill>
                      <a:srgbClr val="1E95B8"/>
                    </a:solidFill>
                    <a:latin typeface="Myriad Pro" panose="020B0503030403020204"/>
                  </a:endParaRPr>
                </a:p>
                <a:p>
                  <a:pPr marL="0" indent="0">
                    <a:spcBef>
                      <a:spcPts val="576"/>
                    </a:spcBef>
                    <a:buClr>
                      <a:srgbClr val="F29211"/>
                    </a:buClr>
                    <a:buNone/>
                  </a:pPr>
                  <a:endParaRPr lang="en-US" sz="400" b="1" dirty="0">
                    <a:solidFill>
                      <a:srgbClr val="002060"/>
                    </a:solidFill>
                    <a:latin typeface="Myriad Pro" panose="020B0503030403020204"/>
                  </a:endParaRPr>
                </a:p>
                <a:p>
                  <a:pPr>
                    <a:spcBef>
                      <a:spcPts val="576"/>
                    </a:spcBef>
                    <a:buClr>
                      <a:srgbClr val="F29211"/>
                    </a:buClr>
                  </a:pPr>
                  <a:endParaRPr lang="en-GB" kern="0" dirty="0">
                    <a:solidFill>
                      <a:srgbClr val="002E68"/>
                    </a:solidFill>
                    <a:latin typeface="Myriad Pro" panose="020B0503030403020204"/>
                    <a:ea typeface="ＭＳ Ｐゴシック"/>
                    <a:cs typeface="Calibri"/>
                  </a:endParaRPr>
                </a:p>
                <a:p>
                  <a:pPr marL="0" indent="0">
                    <a:lnSpc>
                      <a:spcPct val="120000"/>
                    </a:lnSpc>
                    <a:spcBef>
                      <a:spcPts val="576"/>
                    </a:spcBef>
                    <a:buClr>
                      <a:srgbClr val="F29211"/>
                    </a:buClr>
                    <a:buNone/>
                  </a:pPr>
                  <a:endParaRPr lang="en-GB" kern="0" dirty="0">
                    <a:solidFill>
                      <a:srgbClr val="002E68"/>
                    </a:solidFill>
                    <a:latin typeface="Myriad Pro" panose="020B0503030403020204"/>
                    <a:ea typeface="ＭＳ Ｐゴシック"/>
                    <a:cs typeface="Calibri"/>
                  </a:endParaRPr>
                </a:p>
              </p:txBody>
            </p:sp>
          </p:grpSp>
        </p:grpSp>
      </p:grpSp>
      <p:sp>
        <p:nvSpPr>
          <p:cNvPr id="10" name="Content Placeholder 2">
            <a:extLst>
              <a:ext uri="{FF2B5EF4-FFF2-40B4-BE49-F238E27FC236}">
                <a16:creationId xmlns:a16="http://schemas.microsoft.com/office/drawing/2014/main" id="{98AED32A-7C0A-651A-33F9-3091D687B873}"/>
              </a:ext>
            </a:extLst>
          </p:cNvPr>
          <p:cNvSpPr txBox="1">
            <a:spLocks/>
          </p:cNvSpPr>
          <p:nvPr/>
        </p:nvSpPr>
        <p:spPr bwMode="auto">
          <a:xfrm>
            <a:off x="-6998472" y="-4797392"/>
            <a:ext cx="8060902" cy="36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marL="0" indent="0">
              <a:spcBef>
                <a:spcPts val="700"/>
              </a:spcBef>
              <a:buNone/>
            </a:pPr>
            <a:r>
              <a:rPr lang="en-GB" sz="1600" b="1">
                <a:solidFill>
                  <a:srgbClr val="1E95B8"/>
                </a:solidFill>
                <a:latin typeface="Myriad Pro Light" panose="020B0403030403020204" pitchFamily="34" charset="0"/>
                <a:ea typeface="ＭＳ Ｐゴシック"/>
                <a:cs typeface="Calibri"/>
              </a:rPr>
              <a:t>	</a:t>
            </a:r>
            <a:r>
              <a:rPr lang="en-GB" sz="1600" b="1">
                <a:solidFill>
                  <a:srgbClr val="003270"/>
                </a:solidFill>
                <a:latin typeface="Myriad Pro Light" panose="020B0403030403020204" pitchFamily="34" charset="0"/>
                <a:ea typeface="ＭＳ Ｐゴシック"/>
                <a:cs typeface="Calibri"/>
              </a:rPr>
              <a:t>Welcome and introduction to Sands</a:t>
            </a: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	</a:t>
            </a:r>
            <a:r>
              <a:rPr lang="en-GB" sz="1600" b="1">
                <a:solidFill>
                  <a:srgbClr val="003270"/>
                </a:solidFill>
                <a:latin typeface="Myriad Pro Light" panose="020B0403030403020204" pitchFamily="34" charset="0"/>
                <a:ea typeface="ＭＳ Ｐゴシック"/>
                <a:cs typeface="Calibri"/>
              </a:rPr>
              <a:t>Introduction to pregnancy loss, baby death and perinatal bereavement care</a:t>
            </a: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	</a:t>
            </a:r>
            <a:r>
              <a:rPr lang="en-GB" sz="1600" b="1">
                <a:solidFill>
                  <a:srgbClr val="003270"/>
                </a:solidFill>
                <a:latin typeface="Myriad Pro Light" panose="020B0403030403020204" pitchFamily="34" charset="0"/>
                <a:ea typeface="ＭＳ Ｐゴシック"/>
                <a:cs typeface="Calibri"/>
              </a:rPr>
              <a:t>The cognitive memory making process and the effects of trauma on the brain</a:t>
            </a: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Break</a:t>
            </a: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	</a:t>
            </a:r>
            <a:r>
              <a:rPr lang="en-GB" sz="1600" b="1">
                <a:solidFill>
                  <a:srgbClr val="003270"/>
                </a:solidFill>
                <a:latin typeface="Myriad Pro Light" panose="020B0403030403020204" pitchFamily="34" charset="0"/>
                <a:ea typeface="ＭＳ Ｐゴシック"/>
                <a:cs typeface="Calibri"/>
              </a:rPr>
              <a:t>“Thinking outside the memory box”</a:t>
            </a:r>
            <a:br>
              <a:rPr lang="en-GB" sz="1600" b="1">
                <a:solidFill>
                  <a:srgbClr val="003270"/>
                </a:solidFill>
                <a:latin typeface="Myriad Pro Light" panose="020B0403030403020204" pitchFamily="34" charset="0"/>
                <a:ea typeface="ＭＳ Ｐゴシック"/>
                <a:cs typeface="Calibri"/>
              </a:rPr>
            </a:b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Lunch break</a:t>
            </a: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Memory making with bereaved parents</a:t>
            </a:r>
          </a:p>
          <a:p>
            <a:pPr marL="0" indent="0">
              <a:spcBef>
                <a:spcPts val="700"/>
              </a:spcBef>
              <a:buNone/>
            </a:pP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Break</a:t>
            </a: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Taking care of yourself</a:t>
            </a:r>
          </a:p>
        </p:txBody>
      </p:sp>
      <p:sp>
        <p:nvSpPr>
          <p:cNvPr id="4" name="Title 1">
            <a:extLst>
              <a:ext uri="{FF2B5EF4-FFF2-40B4-BE49-F238E27FC236}">
                <a16:creationId xmlns:a16="http://schemas.microsoft.com/office/drawing/2014/main" id="{A6C52B43-5B4F-51B0-17D4-C168773CBE3B}"/>
              </a:ext>
            </a:extLst>
          </p:cNvPr>
          <p:cNvSpPr txBox="1">
            <a:spLocks/>
          </p:cNvSpPr>
          <p:nvPr/>
        </p:nvSpPr>
        <p:spPr bwMode="auto">
          <a:xfrm>
            <a:off x="380152" y="527035"/>
            <a:ext cx="2571427"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GB" sz="3600" dirty="0">
                <a:solidFill>
                  <a:srgbClr val="F49724"/>
                </a:solidFill>
              </a:rPr>
              <a:t>Programme</a:t>
            </a:r>
          </a:p>
        </p:txBody>
      </p:sp>
      <p:sp>
        <p:nvSpPr>
          <p:cNvPr id="5" name="Content Placeholder 2">
            <a:extLst>
              <a:ext uri="{FF2B5EF4-FFF2-40B4-BE49-F238E27FC236}">
                <a16:creationId xmlns:a16="http://schemas.microsoft.com/office/drawing/2014/main" id="{258298E2-2B88-5F06-0601-68DC64413822}"/>
              </a:ext>
            </a:extLst>
          </p:cNvPr>
          <p:cNvSpPr>
            <a:spLocks noGrp="1"/>
          </p:cNvSpPr>
          <p:nvPr>
            <p:ph sz="half" idx="1"/>
          </p:nvPr>
        </p:nvSpPr>
        <p:spPr>
          <a:xfrm>
            <a:off x="-7122460" y="-4797392"/>
            <a:ext cx="1270861" cy="4281008"/>
          </a:xfrm>
        </p:spPr>
        <p:txBody>
          <a:bodyPr wrap="square" anchor="t">
            <a:noAutofit/>
          </a:bodyPr>
          <a:lstStyle/>
          <a:p>
            <a:pPr marL="0" indent="0">
              <a:spcBef>
                <a:spcPts val="700"/>
              </a:spcBef>
              <a:buNone/>
            </a:pPr>
            <a:endParaRPr lang="en-GB" sz="1600" b="1">
              <a:solidFill>
                <a:srgbClr val="1E95B8"/>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Section 1:	</a:t>
            </a: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Section 2:	</a:t>
            </a: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a:t>
            </a: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Section 3: 	</a:t>
            </a: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a:t>
            </a:r>
            <a:br>
              <a:rPr lang="en-GB" sz="1600" b="1">
                <a:solidFill>
                  <a:srgbClr val="003270"/>
                </a:solidFill>
                <a:latin typeface="Myriad Pro Light" panose="020B0403030403020204" pitchFamily="34" charset="0"/>
                <a:ea typeface="ＭＳ Ｐゴシック"/>
                <a:cs typeface="Calibri"/>
              </a:rPr>
            </a:b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Section 4:</a:t>
            </a:r>
            <a:r>
              <a:rPr lang="en-GB" sz="1600" b="1">
                <a:solidFill>
                  <a:srgbClr val="003270"/>
                </a:solidFill>
                <a:latin typeface="Myriad Pro Light" panose="020B0403030403020204" pitchFamily="34" charset="0"/>
                <a:ea typeface="ＭＳ Ｐゴシック"/>
                <a:cs typeface="Calibri"/>
              </a:rPr>
              <a:t>	</a:t>
            </a:r>
          </a:p>
          <a:p>
            <a:pPr marL="0" indent="0">
              <a:spcBef>
                <a:spcPts val="700"/>
              </a:spcBef>
              <a:buNone/>
            </a:pPr>
            <a:endParaRPr lang="en-GB" sz="1600" b="1">
              <a:solidFill>
                <a:srgbClr val="003270"/>
              </a:solidFill>
              <a:latin typeface="Myriad Pro Light" panose="020B0403030403020204" pitchFamily="34" charset="0"/>
              <a:ea typeface="ＭＳ Ｐゴシック"/>
              <a:cs typeface="Calibri"/>
            </a:endParaRPr>
          </a:p>
          <a:p>
            <a:pPr marL="0" indent="0">
              <a:spcBef>
                <a:spcPts val="700"/>
              </a:spcBef>
              <a:buNone/>
            </a:pPr>
            <a:r>
              <a:rPr lang="en-GB" sz="1600" b="1">
                <a:solidFill>
                  <a:srgbClr val="003270"/>
                </a:solidFill>
                <a:latin typeface="Myriad Pro Light" panose="020B0403030403020204" pitchFamily="34" charset="0"/>
                <a:ea typeface="ＭＳ Ｐゴシック"/>
                <a:cs typeface="Calibri"/>
              </a:rPr>
              <a:t>               	</a:t>
            </a:r>
          </a:p>
          <a:p>
            <a:pPr marL="0" indent="0">
              <a:spcBef>
                <a:spcPts val="700"/>
              </a:spcBef>
              <a:buNone/>
            </a:pPr>
            <a:r>
              <a:rPr lang="en-GB" sz="1600" b="1">
                <a:solidFill>
                  <a:srgbClr val="1E95B8"/>
                </a:solidFill>
                <a:latin typeface="Myriad Pro Light" panose="020B0403030403020204" pitchFamily="34" charset="0"/>
                <a:ea typeface="ＭＳ Ｐゴシック"/>
                <a:cs typeface="Calibri"/>
              </a:rPr>
              <a:t>Section 5: </a:t>
            </a:r>
            <a:r>
              <a:rPr lang="en-GB" sz="1600" b="1">
                <a:solidFill>
                  <a:srgbClr val="003270"/>
                </a:solidFill>
                <a:latin typeface="Myriad Pro Light" panose="020B0403030403020204" pitchFamily="34" charset="0"/>
                <a:ea typeface="ＭＳ Ｐゴシック"/>
                <a:cs typeface="Calibri"/>
              </a:rPr>
              <a:t>	</a:t>
            </a:r>
          </a:p>
        </p:txBody>
      </p:sp>
      <p:sp>
        <p:nvSpPr>
          <p:cNvPr id="7" name="Content Placeholder 2">
            <a:extLst>
              <a:ext uri="{FF2B5EF4-FFF2-40B4-BE49-F238E27FC236}">
                <a16:creationId xmlns:a16="http://schemas.microsoft.com/office/drawing/2014/main" id="{61A082E9-1CEF-FEA3-49BB-518CF626E018}"/>
              </a:ext>
            </a:extLst>
          </p:cNvPr>
          <p:cNvSpPr txBox="1">
            <a:spLocks/>
          </p:cNvSpPr>
          <p:nvPr/>
        </p:nvSpPr>
        <p:spPr bwMode="auto">
          <a:xfrm>
            <a:off x="-5858396" y="-3166910"/>
            <a:ext cx="6492499" cy="510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a:spcBef>
                <a:spcPts val="672"/>
              </a:spcBef>
            </a:pPr>
            <a:r>
              <a:rPr lang="en-GB" sz="1400">
                <a:solidFill>
                  <a:srgbClr val="003270"/>
                </a:solidFill>
                <a:latin typeface="Myriad Pro Light" panose="020B0403030403020204" pitchFamily="34" charset="0"/>
                <a:ea typeface="ＭＳ Ｐゴシック"/>
                <a:cs typeface="Calibri"/>
              </a:rPr>
              <a:t>Transforming memory-making: from an isolated postnatal activity to a continuous, and conscious consideration throughout the bereavement care journey</a:t>
            </a:r>
          </a:p>
        </p:txBody>
      </p:sp>
      <p:sp>
        <p:nvSpPr>
          <p:cNvPr id="8" name="Content Placeholder 2">
            <a:extLst>
              <a:ext uri="{FF2B5EF4-FFF2-40B4-BE49-F238E27FC236}">
                <a16:creationId xmlns:a16="http://schemas.microsoft.com/office/drawing/2014/main" id="{16A86F73-F219-6E68-C98D-07DD1E9419D6}"/>
              </a:ext>
            </a:extLst>
          </p:cNvPr>
          <p:cNvSpPr txBox="1">
            <a:spLocks/>
          </p:cNvSpPr>
          <p:nvPr/>
        </p:nvSpPr>
        <p:spPr bwMode="auto">
          <a:xfrm>
            <a:off x="-5843543" y="-1916494"/>
            <a:ext cx="10515599" cy="22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a:spcBef>
                <a:spcPts val="672"/>
              </a:spcBef>
            </a:pPr>
            <a:r>
              <a:rPr lang="en-GB" sz="1400">
                <a:solidFill>
                  <a:srgbClr val="003270"/>
                </a:solidFill>
                <a:latin typeface="Myriad Pro Light" panose="020B0403030403020204" pitchFamily="34" charset="0"/>
                <a:ea typeface="ＭＳ Ｐゴシック"/>
                <a:cs typeface="Calibri"/>
              </a:rPr>
              <a:t>Practical Workshop</a:t>
            </a:r>
          </a:p>
        </p:txBody>
      </p:sp>
      <p:sp>
        <p:nvSpPr>
          <p:cNvPr id="9" name="Content Placeholder 2">
            <a:extLst>
              <a:ext uri="{FF2B5EF4-FFF2-40B4-BE49-F238E27FC236}">
                <a16:creationId xmlns:a16="http://schemas.microsoft.com/office/drawing/2014/main" id="{9BC21C50-EF31-77D0-9E83-9559F64944B1}"/>
              </a:ext>
            </a:extLst>
          </p:cNvPr>
          <p:cNvSpPr txBox="1">
            <a:spLocks/>
          </p:cNvSpPr>
          <p:nvPr/>
        </p:nvSpPr>
        <p:spPr bwMode="auto">
          <a:xfrm>
            <a:off x="-5858396" y="-918450"/>
            <a:ext cx="10515599" cy="226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a:spcBef>
                <a:spcPts val="672"/>
              </a:spcBef>
            </a:pPr>
            <a:r>
              <a:rPr lang="en-GB" sz="1400">
                <a:solidFill>
                  <a:srgbClr val="003270"/>
                </a:solidFill>
                <a:latin typeface="Myriad Pro Light" panose="020B0403030403020204" pitchFamily="34" charset="0"/>
                <a:ea typeface="ＭＳ Ｐゴシック"/>
                <a:cs typeface="Calibri"/>
              </a:rPr>
              <a:t>Reflection and evaluation</a:t>
            </a:r>
          </a:p>
          <a:p>
            <a:pPr>
              <a:spcBef>
                <a:spcPts val="672"/>
              </a:spcBef>
            </a:pPr>
            <a:endParaRPr lang="en-GB" sz="1400">
              <a:solidFill>
                <a:srgbClr val="003270"/>
              </a:solidFill>
              <a:latin typeface="Myriad Pro Light" panose="020B0403030403020204" pitchFamily="34" charset="0"/>
              <a:ea typeface="ＭＳ Ｐゴシック"/>
              <a:cs typeface="Calibri"/>
            </a:endParaRPr>
          </a:p>
        </p:txBody>
      </p:sp>
    </p:spTree>
    <p:extLst>
      <p:ext uri="{BB962C8B-B14F-4D97-AF65-F5344CB8AC3E}">
        <p14:creationId xmlns:p14="http://schemas.microsoft.com/office/powerpoint/2010/main" val="2471971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315B-BAF8-789D-B0EA-872A52CAAF6F}"/>
              </a:ext>
            </a:extLst>
          </p:cNvPr>
          <p:cNvSpPr>
            <a:spLocks noGrp="1"/>
          </p:cNvSpPr>
          <p:nvPr>
            <p:ph type="title"/>
          </p:nvPr>
        </p:nvSpPr>
        <p:spPr/>
        <p:txBody>
          <a:bodyPr/>
          <a:lstStyle/>
          <a:p>
            <a:r>
              <a:rPr lang="en-GB"/>
              <a:t>Tips for your brief encounter learning from those who have been there before</a:t>
            </a:r>
          </a:p>
        </p:txBody>
      </p:sp>
      <p:sp>
        <p:nvSpPr>
          <p:cNvPr id="3" name="Content Placeholder 2">
            <a:extLst>
              <a:ext uri="{FF2B5EF4-FFF2-40B4-BE49-F238E27FC236}">
                <a16:creationId xmlns:a16="http://schemas.microsoft.com/office/drawing/2014/main" id="{0EEF18D5-1718-B77A-E62C-0D5FF05096B1}"/>
              </a:ext>
            </a:extLst>
          </p:cNvPr>
          <p:cNvSpPr>
            <a:spLocks noGrp="1"/>
          </p:cNvSpPr>
          <p:nvPr>
            <p:ph idx="1"/>
          </p:nvPr>
        </p:nvSpPr>
        <p:spPr>
          <a:xfrm>
            <a:off x="838200" y="1825625"/>
            <a:ext cx="10515600" cy="4797036"/>
          </a:xfrm>
        </p:spPr>
        <p:txBody>
          <a:bodyPr vert="horz" lIns="91440" tIns="45720" rIns="91440" bIns="45720" rtlCol="0" anchor="t">
            <a:normAutofit fontScale="92500" lnSpcReduction="10000"/>
          </a:bodyPr>
          <a:lstStyle/>
          <a:p>
            <a:r>
              <a:rPr lang="en-GB"/>
              <a:t>Know and use both parents' names</a:t>
            </a:r>
          </a:p>
          <a:p>
            <a:r>
              <a:rPr lang="en-GB"/>
              <a:t>Professionalism:</a:t>
            </a:r>
          </a:p>
          <a:p>
            <a:r>
              <a:rPr lang="en-GB"/>
              <a:t> empathy means walking beside not 'knowing how they feel' and it can be learnt – showing concern is welcome when genuine but not overwhelming</a:t>
            </a:r>
          </a:p>
          <a:p>
            <a:r>
              <a:rPr lang="en-GB"/>
              <a:t>leave your home pressures in your 'big bag of worries' </a:t>
            </a:r>
          </a:p>
          <a:p>
            <a:r>
              <a:rPr lang="en-GB"/>
              <a:t>Use words that work for you, check they are understood (and repeat as often as needed), they will be remembered.</a:t>
            </a:r>
          </a:p>
          <a:p>
            <a:r>
              <a:rPr lang="en-GB"/>
              <a:t>Don't generalise, be aware if cultural differences ask don't guess</a:t>
            </a:r>
          </a:p>
          <a:p>
            <a:r>
              <a:rPr lang="en-GB"/>
              <a:t>Be sorry that you have changed expectations but you don't have to have all the answers, saying 'don't know' but can still help and support them is enough and is remembered. </a:t>
            </a:r>
          </a:p>
          <a:p>
            <a:pPr marL="0" indent="0">
              <a:buNone/>
            </a:pPr>
            <a:endParaRPr lang="en-GB"/>
          </a:p>
          <a:p>
            <a:endParaRPr lang="en-GB"/>
          </a:p>
          <a:p>
            <a:pPr marL="0" indent="0">
              <a:buNone/>
            </a:pPr>
            <a:endParaRPr lang="en-GB"/>
          </a:p>
          <a:p>
            <a:endParaRPr lang="en-GB"/>
          </a:p>
          <a:p>
            <a:endParaRPr lang="en-GB"/>
          </a:p>
        </p:txBody>
      </p:sp>
    </p:spTree>
    <p:extLst>
      <p:ext uri="{BB962C8B-B14F-4D97-AF65-F5344CB8AC3E}">
        <p14:creationId xmlns:p14="http://schemas.microsoft.com/office/powerpoint/2010/main" val="1871996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a:extLst>
              <a:ext uri="{FF2B5EF4-FFF2-40B4-BE49-F238E27FC236}">
                <a16:creationId xmlns:a16="http://schemas.microsoft.com/office/drawing/2014/main" id="{AB934809-77B2-2636-2802-8DB7AB8C97B8}"/>
              </a:ext>
            </a:extLst>
          </p:cNvPr>
          <p:cNvSpPr/>
          <p:nvPr/>
        </p:nvSpPr>
        <p:spPr>
          <a:xfrm>
            <a:off x="6456555" y="3218533"/>
            <a:ext cx="4461886" cy="2356595"/>
          </a:xfrm>
          <a:prstGeom prst="roundRect">
            <a:avLst>
              <a:gd name="adj" fmla="val 0"/>
            </a:avLst>
          </a:prstGeom>
          <a:solidFill>
            <a:srgbClr val="F7F7F7"/>
          </a:solidFill>
          <a:ln w="3175">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6" name="Title 1">
            <a:extLst>
              <a:ext uri="{FF2B5EF4-FFF2-40B4-BE49-F238E27FC236}">
                <a16:creationId xmlns:a16="http://schemas.microsoft.com/office/drawing/2014/main" id="{AE13CA26-607F-4C50-CFC0-A3954A32647F}"/>
              </a:ext>
            </a:extLst>
          </p:cNvPr>
          <p:cNvSpPr txBox="1">
            <a:spLocks/>
          </p:cNvSpPr>
          <p:nvPr/>
        </p:nvSpPr>
        <p:spPr bwMode="auto">
          <a:xfrm>
            <a:off x="838201" y="853216"/>
            <a:ext cx="9231350"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GB" sz="3600">
                <a:solidFill>
                  <a:srgbClr val="F49724"/>
                </a:solidFill>
              </a:rPr>
              <a:t>Sympathy versus empathy</a:t>
            </a:r>
          </a:p>
        </p:txBody>
      </p:sp>
      <p:sp>
        <p:nvSpPr>
          <p:cNvPr id="7" name="Rounded Rectangle 6">
            <a:extLst>
              <a:ext uri="{FF2B5EF4-FFF2-40B4-BE49-F238E27FC236}">
                <a16:creationId xmlns:a16="http://schemas.microsoft.com/office/drawing/2014/main" id="{CA37E7B2-874A-86A7-1B0D-20FEB1C59906}"/>
              </a:ext>
            </a:extLst>
          </p:cNvPr>
          <p:cNvSpPr/>
          <p:nvPr/>
        </p:nvSpPr>
        <p:spPr>
          <a:xfrm>
            <a:off x="1092820" y="3671779"/>
            <a:ext cx="4642626" cy="1903349"/>
          </a:xfrm>
          <a:prstGeom prst="roundRect">
            <a:avLst>
              <a:gd name="adj" fmla="val 0"/>
            </a:avLst>
          </a:prstGeom>
          <a:solidFill>
            <a:srgbClr val="F7F7F7"/>
          </a:solidFill>
          <a:ln w="3175">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8" name="Rounded Rectangle 7">
            <a:extLst>
              <a:ext uri="{FF2B5EF4-FFF2-40B4-BE49-F238E27FC236}">
                <a16:creationId xmlns:a16="http://schemas.microsoft.com/office/drawing/2014/main" id="{F67AA908-C04F-599E-23C0-67A52E62EFE2}"/>
              </a:ext>
            </a:extLst>
          </p:cNvPr>
          <p:cNvSpPr/>
          <p:nvPr/>
        </p:nvSpPr>
        <p:spPr>
          <a:xfrm>
            <a:off x="1092819" y="3543300"/>
            <a:ext cx="4642626" cy="501452"/>
          </a:xfrm>
          <a:prstGeom prst="roundRect">
            <a:avLst>
              <a:gd name="adj" fmla="val 0"/>
            </a:avLst>
          </a:prstGeom>
          <a:solidFill>
            <a:srgbClr val="F29211"/>
          </a:solidFill>
          <a:ln w="3175">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9" name="Title 1">
            <a:extLst>
              <a:ext uri="{FF2B5EF4-FFF2-40B4-BE49-F238E27FC236}">
                <a16:creationId xmlns:a16="http://schemas.microsoft.com/office/drawing/2014/main" id="{E895CE56-1128-41ED-46F1-5C5D48D4B8E6}"/>
              </a:ext>
            </a:extLst>
          </p:cNvPr>
          <p:cNvSpPr txBox="1">
            <a:spLocks/>
          </p:cNvSpPr>
          <p:nvPr/>
        </p:nvSpPr>
        <p:spPr bwMode="auto">
          <a:xfrm>
            <a:off x="2000800" y="3550304"/>
            <a:ext cx="2829580"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GB" sz="2800">
                <a:solidFill>
                  <a:schemeClr val="bg1"/>
                </a:solidFill>
              </a:rPr>
              <a:t>Sympathy</a:t>
            </a:r>
          </a:p>
        </p:txBody>
      </p:sp>
      <p:sp>
        <p:nvSpPr>
          <p:cNvPr id="14" name="Rounded Rectangle 13">
            <a:extLst>
              <a:ext uri="{FF2B5EF4-FFF2-40B4-BE49-F238E27FC236}">
                <a16:creationId xmlns:a16="http://schemas.microsoft.com/office/drawing/2014/main" id="{820C560A-BAE6-6B7F-41A5-A10A14FB2045}"/>
              </a:ext>
            </a:extLst>
          </p:cNvPr>
          <p:cNvSpPr/>
          <p:nvPr/>
        </p:nvSpPr>
        <p:spPr>
          <a:xfrm>
            <a:off x="6456556" y="3531569"/>
            <a:ext cx="4461886" cy="501452"/>
          </a:xfrm>
          <a:prstGeom prst="roundRect">
            <a:avLst>
              <a:gd name="adj" fmla="val 0"/>
            </a:avLst>
          </a:prstGeom>
          <a:solidFill>
            <a:srgbClr val="F29211"/>
          </a:solidFill>
          <a:ln w="3175">
            <a:solidFill>
              <a:srgbClr val="F3F3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400"/>
          </a:p>
        </p:txBody>
      </p:sp>
      <p:sp>
        <p:nvSpPr>
          <p:cNvPr id="15" name="Title 1">
            <a:extLst>
              <a:ext uri="{FF2B5EF4-FFF2-40B4-BE49-F238E27FC236}">
                <a16:creationId xmlns:a16="http://schemas.microsoft.com/office/drawing/2014/main" id="{885F93CA-2596-818A-4DB5-2473F49D20E3}"/>
              </a:ext>
            </a:extLst>
          </p:cNvPr>
          <p:cNvSpPr txBox="1">
            <a:spLocks/>
          </p:cNvSpPr>
          <p:nvPr/>
        </p:nvSpPr>
        <p:spPr bwMode="auto">
          <a:xfrm>
            <a:off x="7649963" y="3538573"/>
            <a:ext cx="2163153"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GB" sz="2800">
                <a:solidFill>
                  <a:schemeClr val="bg1"/>
                </a:solidFill>
              </a:rPr>
              <a:t>Empathy</a:t>
            </a:r>
          </a:p>
        </p:txBody>
      </p:sp>
      <p:sp>
        <p:nvSpPr>
          <p:cNvPr id="16" name="Title 1">
            <a:extLst>
              <a:ext uri="{FF2B5EF4-FFF2-40B4-BE49-F238E27FC236}">
                <a16:creationId xmlns:a16="http://schemas.microsoft.com/office/drawing/2014/main" id="{3099737C-DD93-25A8-5C78-F922E9F39AEB}"/>
              </a:ext>
            </a:extLst>
          </p:cNvPr>
          <p:cNvSpPr txBox="1">
            <a:spLocks/>
          </p:cNvSpPr>
          <p:nvPr/>
        </p:nvSpPr>
        <p:spPr bwMode="auto">
          <a:xfrm>
            <a:off x="1190226" y="4590063"/>
            <a:ext cx="4441441"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US" sz="1600" dirty="0">
                <a:solidFill>
                  <a:srgbClr val="002060"/>
                </a:solidFill>
                <a:latin typeface="Myriad Pro" panose="020B0503030403020204"/>
              </a:rPr>
              <a:t>To feel sorry for someone else's grief or loss. While you show sadness, you keep your own feelings separate from theirs.</a:t>
            </a:r>
            <a:endParaRPr lang="en-GB" sz="1600" b="0" dirty="0">
              <a:solidFill>
                <a:srgbClr val="002060"/>
              </a:solidFill>
              <a:latin typeface="Myriad Pro" panose="020B0503030403020204"/>
            </a:endParaRPr>
          </a:p>
        </p:txBody>
      </p:sp>
      <p:sp>
        <p:nvSpPr>
          <p:cNvPr id="17" name="Title 1">
            <a:extLst>
              <a:ext uri="{FF2B5EF4-FFF2-40B4-BE49-F238E27FC236}">
                <a16:creationId xmlns:a16="http://schemas.microsoft.com/office/drawing/2014/main" id="{5266BB53-CEEA-6F59-5BC1-A3C947874E00}"/>
              </a:ext>
            </a:extLst>
          </p:cNvPr>
          <p:cNvSpPr txBox="1">
            <a:spLocks/>
          </p:cNvSpPr>
          <p:nvPr/>
        </p:nvSpPr>
        <p:spPr bwMode="auto">
          <a:xfrm>
            <a:off x="6524358" y="4442041"/>
            <a:ext cx="4326277"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US" sz="1600" dirty="0">
                <a:solidFill>
                  <a:srgbClr val="002060"/>
                </a:solidFill>
                <a:latin typeface="Myriad Pro" panose="020B0503030403020204"/>
              </a:rPr>
              <a:t>The ability to understand and share how others are feeling and respond in a supportive way, while keeping enough distance to avoid feeling overwhelmed by their emotions.</a:t>
            </a:r>
            <a:endParaRPr lang="en-GB" sz="1600" b="0" dirty="0">
              <a:solidFill>
                <a:srgbClr val="002060"/>
              </a:solidFill>
              <a:latin typeface="Myriad Pro" panose="020B0503030403020204"/>
            </a:endParaRPr>
          </a:p>
        </p:txBody>
      </p:sp>
      <p:pic>
        <p:nvPicPr>
          <p:cNvPr id="19" name="Picture 18" descr="A person holding their hand up">
            <a:extLst>
              <a:ext uri="{FF2B5EF4-FFF2-40B4-BE49-F238E27FC236}">
                <a16:creationId xmlns:a16="http://schemas.microsoft.com/office/drawing/2014/main" id="{2B9FD1AA-7595-4C25-0DFB-FE5A7E08FC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362" b="30243"/>
          <a:stretch/>
        </p:blipFill>
        <p:spPr>
          <a:xfrm>
            <a:off x="1089634" y="1778552"/>
            <a:ext cx="4642626" cy="1771752"/>
          </a:xfrm>
          <a:prstGeom prst="rect">
            <a:avLst/>
          </a:prstGeom>
        </p:spPr>
      </p:pic>
      <p:pic>
        <p:nvPicPr>
          <p:cNvPr id="20" name="Picture 19" descr="A picture containing person, hand">
            <a:extLst>
              <a:ext uri="{FF2B5EF4-FFF2-40B4-BE49-F238E27FC236}">
                <a16:creationId xmlns:a16="http://schemas.microsoft.com/office/drawing/2014/main" id="{120E68A4-08E4-D6AA-D087-05648200CF17}"/>
              </a:ext>
            </a:extLst>
          </p:cNvPr>
          <p:cNvPicPr>
            <a:picLocks noChangeAspect="1"/>
          </p:cNvPicPr>
          <p:nvPr/>
        </p:nvPicPr>
        <p:blipFill rotWithShape="1">
          <a:blip r:embed="rId4">
            <a:extLst>
              <a:ext uri="{28A0092B-C50C-407E-A947-70E740481C1C}">
                <a14:useLocalDpi xmlns:a14="http://schemas.microsoft.com/office/drawing/2010/main" val="0"/>
              </a:ext>
            </a:extLst>
          </a:blip>
          <a:srcRect t="25639" b="20359"/>
          <a:stretch/>
        </p:blipFill>
        <p:spPr>
          <a:xfrm>
            <a:off x="6456554" y="1778552"/>
            <a:ext cx="4461886" cy="1771751"/>
          </a:xfrm>
          <a:prstGeom prst="rect">
            <a:avLst/>
          </a:prstGeom>
        </p:spPr>
      </p:pic>
      <p:sp>
        <p:nvSpPr>
          <p:cNvPr id="22" name="Title 1">
            <a:extLst>
              <a:ext uri="{FF2B5EF4-FFF2-40B4-BE49-F238E27FC236}">
                <a16:creationId xmlns:a16="http://schemas.microsoft.com/office/drawing/2014/main" id="{4E7E60DA-89CC-FF54-E300-93C921031E0D}"/>
              </a:ext>
            </a:extLst>
          </p:cNvPr>
          <p:cNvSpPr txBox="1">
            <a:spLocks/>
          </p:cNvSpPr>
          <p:nvPr/>
        </p:nvSpPr>
        <p:spPr bwMode="auto">
          <a:xfrm>
            <a:off x="2000800" y="5870298"/>
            <a:ext cx="2829580"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GB" sz="2800" dirty="0">
                <a:solidFill>
                  <a:srgbClr val="1E95B8"/>
                </a:solidFill>
              </a:rPr>
              <a:t>Disconnection</a:t>
            </a:r>
          </a:p>
        </p:txBody>
      </p:sp>
      <p:sp>
        <p:nvSpPr>
          <p:cNvPr id="24" name="Title 1">
            <a:extLst>
              <a:ext uri="{FF2B5EF4-FFF2-40B4-BE49-F238E27FC236}">
                <a16:creationId xmlns:a16="http://schemas.microsoft.com/office/drawing/2014/main" id="{FBDACBAA-D124-4B5B-78FB-0808205A05F1}"/>
              </a:ext>
            </a:extLst>
          </p:cNvPr>
          <p:cNvSpPr txBox="1">
            <a:spLocks/>
          </p:cNvSpPr>
          <p:nvPr/>
        </p:nvSpPr>
        <p:spPr bwMode="auto">
          <a:xfrm>
            <a:off x="7316749" y="5870298"/>
            <a:ext cx="2829580"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r>
              <a:rPr lang="en-GB" sz="2800">
                <a:solidFill>
                  <a:srgbClr val="1E95B8"/>
                </a:solidFill>
              </a:rPr>
              <a:t>Connection</a:t>
            </a:r>
          </a:p>
        </p:txBody>
      </p:sp>
    </p:spTree>
    <p:extLst>
      <p:ext uri="{BB962C8B-B14F-4D97-AF65-F5344CB8AC3E}">
        <p14:creationId xmlns:p14="http://schemas.microsoft.com/office/powerpoint/2010/main" val="314744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7" grpId="0" animBg="1"/>
      <p:bldP spid="8" grpId="0" animBg="1"/>
      <p:bldP spid="9" grpId="0"/>
      <p:bldP spid="14" grpId="0" animBg="1"/>
      <p:bldP spid="15" grpId="0"/>
      <p:bldP spid="16" grpId="0"/>
      <p:bldP spid="17" grpId="0"/>
      <p:bldP spid="22"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4">
            <a:extLst>
              <a:ext uri="{FF2B5EF4-FFF2-40B4-BE49-F238E27FC236}">
                <a16:creationId xmlns:a16="http://schemas.microsoft.com/office/drawing/2014/main" id="{B0B81651-4363-F0CA-95B4-35EECC6A37B2}"/>
              </a:ext>
            </a:extLst>
          </p:cNvPr>
          <p:cNvSpPr txBox="1">
            <a:spLocks/>
          </p:cNvSpPr>
          <p:nvPr/>
        </p:nvSpPr>
        <p:spPr bwMode="auto">
          <a:xfrm>
            <a:off x="836869" y="252420"/>
            <a:ext cx="11262360" cy="111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a:lstStyle>
          <a:p>
            <a:r>
              <a:rPr lang="en-US" kern="0" dirty="0">
                <a:latin typeface="Myriad Pro" panose="020B0403030403020204"/>
              </a:rPr>
              <a:t>Power of “The Pause”</a:t>
            </a:r>
          </a:p>
        </p:txBody>
      </p:sp>
      <p:pic>
        <p:nvPicPr>
          <p:cNvPr id="1026" name="Picture 2" descr="Between stimulus and response there is a space">
            <a:extLst>
              <a:ext uri="{FF2B5EF4-FFF2-40B4-BE49-F238E27FC236}">
                <a16:creationId xmlns:a16="http://schemas.microsoft.com/office/drawing/2014/main" id="{FE4FCBE7-9A2E-5D0D-C1CC-B45E3430B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4660" y="4065311"/>
            <a:ext cx="3702680" cy="2082758"/>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BCCB845E-F79D-DE51-7E9F-DBF1544C7E08}"/>
              </a:ext>
            </a:extLst>
          </p:cNvPr>
          <p:cNvGrpSpPr/>
          <p:nvPr/>
        </p:nvGrpSpPr>
        <p:grpSpPr>
          <a:xfrm>
            <a:off x="794966" y="1478939"/>
            <a:ext cx="10693508" cy="2308324"/>
            <a:chOff x="794966" y="1235099"/>
            <a:chExt cx="10693508" cy="2308324"/>
          </a:xfrm>
        </p:grpSpPr>
        <p:grpSp>
          <p:nvGrpSpPr>
            <p:cNvPr id="10" name="Group 9">
              <a:extLst>
                <a:ext uri="{FF2B5EF4-FFF2-40B4-BE49-F238E27FC236}">
                  <a16:creationId xmlns:a16="http://schemas.microsoft.com/office/drawing/2014/main" id="{302E0884-F893-C3A6-810B-E70A89E8D9BE}"/>
                </a:ext>
              </a:extLst>
            </p:cNvPr>
            <p:cNvGrpSpPr/>
            <p:nvPr/>
          </p:nvGrpSpPr>
          <p:grpSpPr>
            <a:xfrm>
              <a:off x="794966" y="1235099"/>
              <a:ext cx="10663029" cy="2308324"/>
              <a:chOff x="735497" y="2351109"/>
              <a:chExt cx="10663029" cy="2767577"/>
            </a:xfrm>
          </p:grpSpPr>
          <p:sp>
            <p:nvSpPr>
              <p:cNvPr id="5" name="TextBox 4">
                <a:extLst>
                  <a:ext uri="{FF2B5EF4-FFF2-40B4-BE49-F238E27FC236}">
                    <a16:creationId xmlns:a16="http://schemas.microsoft.com/office/drawing/2014/main" id="{21CA8C8A-D21A-F2C0-7402-1483D28BD75F}"/>
                  </a:ext>
                </a:extLst>
              </p:cNvPr>
              <p:cNvSpPr txBox="1"/>
              <p:nvPr/>
            </p:nvSpPr>
            <p:spPr>
              <a:xfrm>
                <a:off x="874643" y="2351109"/>
                <a:ext cx="10523883" cy="2767577"/>
              </a:xfrm>
              <a:prstGeom prst="rect">
                <a:avLst/>
              </a:prstGeom>
              <a:solidFill>
                <a:schemeClr val="bg1">
                  <a:lumMod val="95000"/>
                </a:schemeClr>
              </a:solidFill>
            </p:spPr>
            <p:txBody>
              <a:bodyPr wrap="square">
                <a:spAutoFit/>
              </a:bodyPr>
              <a:lstStyle/>
              <a:p>
                <a:r>
                  <a:rPr lang="en-US" sz="3600" i="0" dirty="0">
                    <a:solidFill>
                      <a:srgbClr val="002060"/>
                    </a:solidFill>
                    <a:effectLst/>
                    <a:latin typeface="Myriad Pro Light"/>
                  </a:rPr>
                  <a:t>Between stimulus and response, there is space.</a:t>
                </a:r>
                <a:br>
                  <a:rPr lang="en-US" sz="3600" dirty="0">
                    <a:solidFill>
                      <a:srgbClr val="002060"/>
                    </a:solidFill>
                    <a:latin typeface="Myriad Pro Light"/>
                  </a:rPr>
                </a:br>
                <a:r>
                  <a:rPr lang="en-US" sz="3600" i="0" dirty="0">
                    <a:solidFill>
                      <a:srgbClr val="002060"/>
                    </a:solidFill>
                    <a:effectLst/>
                    <a:latin typeface="Myriad Pro Light"/>
                  </a:rPr>
                  <a:t>In that space is our power to </a:t>
                </a:r>
                <a:r>
                  <a:rPr lang="en-US" sz="3600" dirty="0">
                    <a:solidFill>
                      <a:srgbClr val="002060"/>
                    </a:solidFill>
                    <a:effectLst/>
                    <a:latin typeface="Myriad Pro Light"/>
                  </a:rPr>
                  <a:t>choose</a:t>
                </a:r>
                <a:r>
                  <a:rPr lang="en-US" sz="3600" i="0" dirty="0">
                    <a:solidFill>
                      <a:srgbClr val="002060"/>
                    </a:solidFill>
                    <a:effectLst/>
                    <a:latin typeface="Myriad Pro Light"/>
                  </a:rPr>
                  <a:t> our response.</a:t>
                </a:r>
                <a:br>
                  <a:rPr lang="en-US" sz="3600" dirty="0">
                    <a:solidFill>
                      <a:srgbClr val="002060"/>
                    </a:solidFill>
                    <a:latin typeface="Myriad Pro Light"/>
                  </a:rPr>
                </a:br>
                <a:r>
                  <a:rPr lang="en-US" sz="3600" i="0" dirty="0">
                    <a:solidFill>
                      <a:srgbClr val="002060"/>
                    </a:solidFill>
                    <a:effectLst/>
                    <a:latin typeface="Myriad Pro Light"/>
                  </a:rPr>
                  <a:t>In our response lies our growth and our freedom.</a:t>
                </a:r>
              </a:p>
              <a:p>
                <a:endParaRPr lang="en-GB" sz="3600" dirty="0">
                  <a:solidFill>
                    <a:srgbClr val="002060"/>
                  </a:solidFill>
                  <a:latin typeface="Myriad Pro Light"/>
                </a:endParaRPr>
              </a:p>
            </p:txBody>
          </p:sp>
          <p:cxnSp>
            <p:nvCxnSpPr>
              <p:cNvPr id="9" name="Straight Connector 8">
                <a:extLst>
                  <a:ext uri="{FF2B5EF4-FFF2-40B4-BE49-F238E27FC236}">
                    <a16:creationId xmlns:a16="http://schemas.microsoft.com/office/drawing/2014/main" id="{240E4A4D-A156-A305-9FD7-89F2140027D8}"/>
                  </a:ext>
                </a:extLst>
              </p:cNvPr>
              <p:cNvCxnSpPr>
                <a:cxnSpLocks/>
              </p:cNvCxnSpPr>
              <p:nvPr/>
            </p:nvCxnSpPr>
            <p:spPr>
              <a:xfrm>
                <a:off x="735497" y="2351109"/>
                <a:ext cx="0" cy="248400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8BEF501C-EDE5-795D-3B67-A88D6148D041}"/>
                </a:ext>
              </a:extLst>
            </p:cNvPr>
            <p:cNvSpPr txBox="1"/>
            <p:nvPr/>
          </p:nvSpPr>
          <p:spPr>
            <a:xfrm>
              <a:off x="9383863" y="3081758"/>
              <a:ext cx="2104611" cy="461665"/>
            </a:xfrm>
            <a:prstGeom prst="rect">
              <a:avLst/>
            </a:prstGeom>
            <a:noFill/>
          </p:spPr>
          <p:txBody>
            <a:bodyPr wrap="square">
              <a:spAutoFit/>
            </a:bodyPr>
            <a:lstStyle/>
            <a:p>
              <a:r>
                <a:rPr lang="en-GB" sz="2400" dirty="0">
                  <a:solidFill>
                    <a:srgbClr val="002060"/>
                  </a:solidFill>
                  <a:latin typeface="Myriad Pro Light" panose="020B0403030403020204"/>
                </a:rPr>
                <a:t>Viktor E. Frankl</a:t>
              </a:r>
            </a:p>
          </p:txBody>
        </p:sp>
      </p:grpSp>
      <p:pic>
        <p:nvPicPr>
          <p:cNvPr id="4" name="Picture 3">
            <a:extLst>
              <a:ext uri="{FF2B5EF4-FFF2-40B4-BE49-F238E27FC236}">
                <a16:creationId xmlns:a16="http://schemas.microsoft.com/office/drawing/2014/main" id="{CD861F73-1A84-4F8A-4E39-4ED1874D8657}"/>
              </a:ext>
            </a:extLst>
          </p:cNvPr>
          <p:cNvPicPr>
            <a:picLocks noChangeAspect="1"/>
          </p:cNvPicPr>
          <p:nvPr/>
        </p:nvPicPr>
        <p:blipFill>
          <a:blip r:embed="rId4"/>
          <a:stretch>
            <a:fillRect/>
          </a:stretch>
        </p:blipFill>
        <p:spPr>
          <a:xfrm>
            <a:off x="9383863" y="5106690"/>
            <a:ext cx="2593317" cy="1498890"/>
          </a:xfrm>
          <a:prstGeom prst="rect">
            <a:avLst/>
          </a:prstGeom>
        </p:spPr>
      </p:pic>
    </p:spTree>
    <p:extLst>
      <p:ext uri="{BB962C8B-B14F-4D97-AF65-F5344CB8AC3E}">
        <p14:creationId xmlns:p14="http://schemas.microsoft.com/office/powerpoint/2010/main" val="3181699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0B984-DBE3-D49B-6D24-7736B2C2F7AA}"/>
            </a:ext>
          </a:extLst>
        </p:cNvPr>
        <p:cNvGrpSpPr/>
        <p:nvPr/>
      </p:nvGrpSpPr>
      <p:grpSpPr>
        <a:xfrm>
          <a:off x="0" y="0"/>
          <a:ext cx="0" cy="0"/>
          <a:chOff x="0" y="0"/>
          <a:chExt cx="0" cy="0"/>
        </a:xfrm>
      </p:grpSpPr>
      <p:sp>
        <p:nvSpPr>
          <p:cNvPr id="54" name="Title 4">
            <a:extLst>
              <a:ext uri="{FF2B5EF4-FFF2-40B4-BE49-F238E27FC236}">
                <a16:creationId xmlns:a16="http://schemas.microsoft.com/office/drawing/2014/main" id="{7B91096A-FF48-6864-6988-556416ED95D5}"/>
              </a:ext>
            </a:extLst>
          </p:cNvPr>
          <p:cNvSpPr txBox="1">
            <a:spLocks/>
          </p:cNvSpPr>
          <p:nvPr/>
        </p:nvSpPr>
        <p:spPr bwMode="auto">
          <a:xfrm>
            <a:off x="260405" y="-5993"/>
            <a:ext cx="11587037" cy="111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a:lstStyle>
          <a:p>
            <a:r>
              <a:rPr lang="en-US" sz="3200" kern="0" dirty="0">
                <a:latin typeface="Myriad Pro" panose="020B0403030403020204"/>
              </a:rPr>
              <a:t>Practical Steps for Implementing ‘The Pause’</a:t>
            </a:r>
          </a:p>
        </p:txBody>
      </p:sp>
      <p:sp>
        <p:nvSpPr>
          <p:cNvPr id="16" name="Rectangle 15">
            <a:extLst>
              <a:ext uri="{FF2B5EF4-FFF2-40B4-BE49-F238E27FC236}">
                <a16:creationId xmlns:a16="http://schemas.microsoft.com/office/drawing/2014/main" id="{EE4CD7BF-EADC-3EE4-841B-ACB215E401EA}"/>
              </a:ext>
            </a:extLst>
          </p:cNvPr>
          <p:cNvSpPr/>
          <p:nvPr/>
        </p:nvSpPr>
        <p:spPr>
          <a:xfrm>
            <a:off x="636104" y="1225689"/>
            <a:ext cx="1067795" cy="52629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24B43FF1-8AE3-3B96-E2F1-62F2FBBF2CCC}"/>
              </a:ext>
            </a:extLst>
          </p:cNvPr>
          <p:cNvSpPr txBox="1"/>
          <p:nvPr/>
        </p:nvSpPr>
        <p:spPr>
          <a:xfrm>
            <a:off x="1703898" y="1225689"/>
            <a:ext cx="8652675" cy="5262979"/>
          </a:xfrm>
          <a:prstGeom prst="rect">
            <a:avLst/>
          </a:prstGeom>
          <a:solidFill>
            <a:schemeClr val="bg1">
              <a:lumMod val="95000"/>
            </a:schemeClr>
          </a:solidFill>
        </p:spPr>
        <p:txBody>
          <a:bodyPr wrap="square">
            <a:spAutoFit/>
          </a:bodyPr>
          <a:lstStyle/>
          <a:p>
            <a:r>
              <a:rPr lang="en-US" sz="2400" b="1" dirty="0">
                <a:solidFill>
                  <a:srgbClr val="002060"/>
                </a:solidFill>
                <a:latin typeface="Myriad Pro" panose="020B0403030403020204"/>
              </a:rPr>
              <a:t>Take Deep Breaths:</a:t>
            </a:r>
          </a:p>
          <a:p>
            <a:r>
              <a:rPr lang="en-US" sz="2400" dirty="0">
                <a:solidFill>
                  <a:srgbClr val="002060"/>
                </a:solidFill>
                <a:latin typeface="Myriad Pro" panose="020B0403030403020204"/>
              </a:rPr>
              <a:t>Calm your mind and body before responding.</a:t>
            </a:r>
          </a:p>
          <a:p>
            <a:endParaRPr lang="en-US" sz="2400" b="1" dirty="0">
              <a:solidFill>
                <a:srgbClr val="002060"/>
              </a:solidFill>
              <a:latin typeface="Myriad Pro" panose="020B0403030403020204"/>
            </a:endParaRPr>
          </a:p>
          <a:p>
            <a:r>
              <a:rPr lang="en-US" sz="2400" b="1" dirty="0">
                <a:solidFill>
                  <a:srgbClr val="002060"/>
                </a:solidFill>
                <a:latin typeface="Myriad Pro" panose="020B0403030403020204"/>
              </a:rPr>
              <a:t>Listen Actively:</a:t>
            </a:r>
          </a:p>
          <a:p>
            <a:r>
              <a:rPr lang="en-US" sz="2400" dirty="0">
                <a:solidFill>
                  <a:srgbClr val="002060"/>
                </a:solidFill>
                <a:latin typeface="Myriad Pro" panose="020B0403030403020204"/>
              </a:rPr>
              <a:t>Focus on truly listening without planning your response.</a:t>
            </a:r>
          </a:p>
          <a:p>
            <a:endParaRPr lang="en-US" sz="2400" b="1" dirty="0">
              <a:solidFill>
                <a:srgbClr val="002060"/>
              </a:solidFill>
              <a:latin typeface="Myriad Pro" panose="020B0403030403020204"/>
            </a:endParaRPr>
          </a:p>
          <a:p>
            <a:r>
              <a:rPr lang="en-US" sz="2400" b="1" dirty="0">
                <a:solidFill>
                  <a:srgbClr val="002060"/>
                </a:solidFill>
                <a:latin typeface="Myriad Pro" panose="020B0403030403020204"/>
              </a:rPr>
              <a:t>Reflect Before Responding:</a:t>
            </a:r>
          </a:p>
          <a:p>
            <a:r>
              <a:rPr lang="en-US" sz="2400" dirty="0">
                <a:solidFill>
                  <a:srgbClr val="002060"/>
                </a:solidFill>
                <a:latin typeface="Myriad Pro" panose="020B0403030403020204"/>
              </a:rPr>
              <a:t>Allow a moment of silence to reflect on their words.</a:t>
            </a:r>
          </a:p>
          <a:p>
            <a:endParaRPr lang="en-US" sz="2400" dirty="0">
              <a:solidFill>
                <a:srgbClr val="002060"/>
              </a:solidFill>
              <a:latin typeface="Myriad Pro" panose="020B0403030403020204"/>
            </a:endParaRPr>
          </a:p>
          <a:p>
            <a:r>
              <a:rPr lang="en-US" sz="2400" b="1" dirty="0">
                <a:solidFill>
                  <a:srgbClr val="002060"/>
                </a:solidFill>
                <a:latin typeface="Myriad Pro" panose="020B0403030403020204"/>
              </a:rPr>
              <a:t>Validate Emotions:</a:t>
            </a:r>
          </a:p>
          <a:p>
            <a:r>
              <a:rPr lang="en-US" sz="2400" dirty="0">
                <a:solidFill>
                  <a:srgbClr val="002060"/>
                </a:solidFill>
                <a:latin typeface="Myriad Pro" panose="020B0403030403020204"/>
              </a:rPr>
              <a:t>Acknowledge the parents’ pain and loss.</a:t>
            </a:r>
          </a:p>
          <a:p>
            <a:endParaRPr lang="en-US" sz="2400" dirty="0">
              <a:solidFill>
                <a:srgbClr val="002060"/>
              </a:solidFill>
              <a:latin typeface="Myriad Pro" panose="020B0403030403020204"/>
            </a:endParaRPr>
          </a:p>
          <a:p>
            <a:r>
              <a:rPr lang="en-US" sz="2400" b="1" dirty="0">
                <a:solidFill>
                  <a:srgbClr val="002060"/>
                </a:solidFill>
                <a:latin typeface="Myriad Pro" panose="020B0403030403020204"/>
              </a:rPr>
              <a:t>Choose Words Carefully:</a:t>
            </a:r>
          </a:p>
          <a:p>
            <a:r>
              <a:rPr lang="en-US" sz="2400" dirty="0">
                <a:solidFill>
                  <a:srgbClr val="002060"/>
                </a:solidFill>
                <a:latin typeface="Myriad Pro" panose="020B0403030403020204"/>
              </a:rPr>
              <a:t>Think about the impact of your words before speaking.</a:t>
            </a:r>
          </a:p>
        </p:txBody>
      </p:sp>
      <p:pic>
        <p:nvPicPr>
          <p:cNvPr id="7" name="Graphic 6" descr="Lungs with virus with solid fill">
            <a:extLst>
              <a:ext uri="{FF2B5EF4-FFF2-40B4-BE49-F238E27FC236}">
                <a16:creationId xmlns:a16="http://schemas.microsoft.com/office/drawing/2014/main" id="{252728EE-6413-7D4F-37C3-8AA363C70D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8322" y="1225689"/>
            <a:ext cx="720000" cy="720000"/>
          </a:xfrm>
          <a:prstGeom prst="rect">
            <a:avLst/>
          </a:prstGeom>
        </p:spPr>
      </p:pic>
      <p:pic>
        <p:nvPicPr>
          <p:cNvPr id="9" name="Graphic 8" descr="Left Brain with solid fill">
            <a:extLst>
              <a:ext uri="{FF2B5EF4-FFF2-40B4-BE49-F238E27FC236}">
                <a16:creationId xmlns:a16="http://schemas.microsoft.com/office/drawing/2014/main" id="{AC8D99DB-7DA6-D395-193C-BA310EE3D8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8322" y="3497179"/>
            <a:ext cx="720000" cy="720000"/>
          </a:xfrm>
          <a:prstGeom prst="rect">
            <a:avLst/>
          </a:prstGeom>
        </p:spPr>
      </p:pic>
      <p:pic>
        <p:nvPicPr>
          <p:cNvPr id="11" name="Graphic 10" descr="Ear with solid fill">
            <a:extLst>
              <a:ext uri="{FF2B5EF4-FFF2-40B4-BE49-F238E27FC236}">
                <a16:creationId xmlns:a16="http://schemas.microsoft.com/office/drawing/2014/main" id="{82C99D76-7F76-D9C7-46EE-BEDA2B71FAF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8322" y="2361434"/>
            <a:ext cx="720000" cy="720000"/>
          </a:xfrm>
          <a:prstGeom prst="rect">
            <a:avLst/>
          </a:prstGeom>
        </p:spPr>
      </p:pic>
      <p:pic>
        <p:nvPicPr>
          <p:cNvPr id="13" name="Graphic 12" descr="Comment Heart with solid fill">
            <a:extLst>
              <a:ext uri="{FF2B5EF4-FFF2-40B4-BE49-F238E27FC236}">
                <a16:creationId xmlns:a16="http://schemas.microsoft.com/office/drawing/2014/main" id="{C69E8028-DB29-3248-2820-045CA19316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322" y="5768668"/>
            <a:ext cx="720000" cy="720000"/>
          </a:xfrm>
          <a:prstGeom prst="rect">
            <a:avLst/>
          </a:prstGeom>
        </p:spPr>
      </p:pic>
      <p:pic>
        <p:nvPicPr>
          <p:cNvPr id="15" name="Graphic 14" descr="Checkbox Checked with solid fill">
            <a:extLst>
              <a:ext uri="{FF2B5EF4-FFF2-40B4-BE49-F238E27FC236}">
                <a16:creationId xmlns:a16="http://schemas.microsoft.com/office/drawing/2014/main" id="{27D77BE9-9032-C76B-0741-3C9EE679907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18322" y="4573290"/>
            <a:ext cx="720000" cy="720000"/>
          </a:xfrm>
          <a:prstGeom prst="rect">
            <a:avLst/>
          </a:prstGeom>
        </p:spPr>
      </p:pic>
    </p:spTree>
    <p:extLst>
      <p:ext uri="{BB962C8B-B14F-4D97-AF65-F5344CB8AC3E}">
        <p14:creationId xmlns:p14="http://schemas.microsoft.com/office/powerpoint/2010/main" val="131904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FC30F98F-DF29-B676-676A-C514FE377432}"/>
              </a:ext>
            </a:extLst>
          </p:cNvPr>
          <p:cNvSpPr txBox="1">
            <a:spLocks/>
          </p:cNvSpPr>
          <p:nvPr/>
        </p:nvSpPr>
        <p:spPr bwMode="auto">
          <a:xfrm>
            <a:off x="468383" y="0"/>
            <a:ext cx="8789917" cy="1118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baseline="0">
                <a:solidFill>
                  <a:srgbClr val="F18D08"/>
                </a:solidFill>
                <a:latin typeface="Calibri" panose="020F0502020204030204" pitchFamily="34" charset="0"/>
                <a:ea typeface="ＭＳ Ｐゴシック" pitchFamily="-1" charset="-128"/>
                <a:cs typeface="Calibri" panose="020F0502020204030204" pitchFamily="34" charset="0"/>
              </a:defRPr>
            </a:lvl1pPr>
            <a:lvl2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FF9900"/>
                </a:solidFill>
                <a:latin typeface="Arial" charset="0"/>
                <a:ea typeface="ＭＳ Ｐゴシック" pitchFamily="-1" charset="-128"/>
                <a:cs typeface="ＭＳ Ｐゴシック" pitchFamily="-1" charset="-128"/>
              </a:defRPr>
            </a:lvl5pPr>
            <a:lvl6pPr marL="457189" algn="ctr" rtl="0" fontAlgn="base">
              <a:spcBef>
                <a:spcPct val="0"/>
              </a:spcBef>
              <a:spcAft>
                <a:spcPct val="0"/>
              </a:spcAft>
              <a:defRPr sz="4400">
                <a:solidFill>
                  <a:srgbClr val="FF9900"/>
                </a:solidFill>
                <a:latin typeface="Arial" charset="0"/>
              </a:defRPr>
            </a:lvl6pPr>
            <a:lvl7pPr marL="914377" algn="ctr" rtl="0" fontAlgn="base">
              <a:spcBef>
                <a:spcPct val="0"/>
              </a:spcBef>
              <a:spcAft>
                <a:spcPct val="0"/>
              </a:spcAft>
              <a:defRPr sz="4400">
                <a:solidFill>
                  <a:srgbClr val="FF9900"/>
                </a:solidFill>
                <a:latin typeface="Arial" charset="0"/>
              </a:defRPr>
            </a:lvl7pPr>
            <a:lvl8pPr marL="1371566" algn="ctr" rtl="0" fontAlgn="base">
              <a:spcBef>
                <a:spcPct val="0"/>
              </a:spcBef>
              <a:spcAft>
                <a:spcPct val="0"/>
              </a:spcAft>
              <a:defRPr sz="4400">
                <a:solidFill>
                  <a:srgbClr val="FF9900"/>
                </a:solidFill>
                <a:latin typeface="Arial" charset="0"/>
              </a:defRPr>
            </a:lvl8pPr>
            <a:lvl9pPr marL="1828754" algn="ctr" rtl="0" fontAlgn="base">
              <a:spcBef>
                <a:spcPct val="0"/>
              </a:spcBef>
              <a:spcAft>
                <a:spcPct val="0"/>
              </a:spcAft>
              <a:defRPr sz="4400">
                <a:solidFill>
                  <a:srgbClr val="FF9900"/>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kern="0" dirty="0">
                <a:solidFill>
                  <a:srgbClr val="002060"/>
                </a:solidFill>
                <a:latin typeface="Myriad Pro" panose="020B0403030403020204"/>
              </a:rPr>
              <a:t>The impact of implementing the pause: </a:t>
            </a:r>
          </a:p>
        </p:txBody>
      </p:sp>
      <p:pic>
        <p:nvPicPr>
          <p:cNvPr id="21" name="Picture 20">
            <a:extLst>
              <a:ext uri="{FF2B5EF4-FFF2-40B4-BE49-F238E27FC236}">
                <a16:creationId xmlns:a16="http://schemas.microsoft.com/office/drawing/2014/main" id="{79B01412-4D9F-D0C1-E2E0-DDB508DBE9DD}"/>
              </a:ext>
            </a:extLst>
          </p:cNvPr>
          <p:cNvPicPr>
            <a:picLocks noChangeAspect="1"/>
          </p:cNvPicPr>
          <p:nvPr/>
        </p:nvPicPr>
        <p:blipFill>
          <a:blip r:embed="rId3"/>
          <a:stretch>
            <a:fillRect/>
          </a:stretch>
        </p:blipFill>
        <p:spPr>
          <a:xfrm>
            <a:off x="8972550" y="3909451"/>
            <a:ext cx="3057525" cy="2715265"/>
          </a:xfrm>
          <a:prstGeom prst="rect">
            <a:avLst/>
          </a:prstGeom>
        </p:spPr>
      </p:pic>
      <p:grpSp>
        <p:nvGrpSpPr>
          <p:cNvPr id="35" name="Group 34">
            <a:extLst>
              <a:ext uri="{FF2B5EF4-FFF2-40B4-BE49-F238E27FC236}">
                <a16:creationId xmlns:a16="http://schemas.microsoft.com/office/drawing/2014/main" id="{5E942DD5-3ABC-B8D5-5A15-44933EBFE5DF}"/>
              </a:ext>
            </a:extLst>
          </p:cNvPr>
          <p:cNvGrpSpPr/>
          <p:nvPr/>
        </p:nvGrpSpPr>
        <p:grpSpPr>
          <a:xfrm>
            <a:off x="1510788" y="1229391"/>
            <a:ext cx="9170425" cy="5360120"/>
            <a:chOff x="-2463915" y="941410"/>
            <a:chExt cx="9824994" cy="5916590"/>
          </a:xfrm>
        </p:grpSpPr>
        <p:sp>
          <p:nvSpPr>
            <p:cNvPr id="32" name="Oval 31">
              <a:extLst>
                <a:ext uri="{FF2B5EF4-FFF2-40B4-BE49-F238E27FC236}">
                  <a16:creationId xmlns:a16="http://schemas.microsoft.com/office/drawing/2014/main" id="{35F73BB7-976C-9A2F-3F05-16EB987C877A}"/>
                </a:ext>
              </a:extLst>
            </p:cNvPr>
            <p:cNvSpPr/>
            <p:nvPr/>
          </p:nvSpPr>
          <p:spPr>
            <a:xfrm>
              <a:off x="-2077539" y="1085382"/>
              <a:ext cx="9052242" cy="5628646"/>
            </a:xfrm>
            <a:prstGeom prst="ellipse">
              <a:avLst/>
            </a:prstGeom>
            <a:solidFill>
              <a:schemeClr val="bg1">
                <a:lumMod val="95000"/>
              </a:schemeClr>
            </a:soli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Picture 26" descr="A close up of words&#10;&#10;Description automatically generated">
              <a:extLst>
                <a:ext uri="{FF2B5EF4-FFF2-40B4-BE49-F238E27FC236}">
                  <a16:creationId xmlns:a16="http://schemas.microsoft.com/office/drawing/2014/main" id="{670E9439-F172-2DF6-7644-8F05AD79EF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63915" y="941410"/>
              <a:ext cx="9824994" cy="5916590"/>
            </a:xfrm>
            <a:prstGeom prst="rect">
              <a:avLst/>
            </a:prstGeom>
          </p:spPr>
        </p:pic>
      </p:grpSp>
    </p:spTree>
    <p:extLst>
      <p:ext uri="{BB962C8B-B14F-4D97-AF65-F5344CB8AC3E}">
        <p14:creationId xmlns:p14="http://schemas.microsoft.com/office/powerpoint/2010/main" val="981349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out)">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0A4577C-47C5-4A6A-A933-2AD3DFC71CDE}"/>
              </a:ext>
            </a:extLst>
          </p:cNvPr>
          <p:cNvSpPr>
            <a:spLocks noGrp="1"/>
          </p:cNvSpPr>
          <p:nvPr>
            <p:ph type="ctrTitle"/>
          </p:nvPr>
        </p:nvSpPr>
        <p:spPr>
          <a:xfrm>
            <a:off x="532854" y="169624"/>
            <a:ext cx="11503506" cy="1063618"/>
          </a:xfrm>
        </p:spPr>
        <p:txBody>
          <a:bodyPr/>
          <a:lstStyle/>
          <a:p>
            <a:pPr lvl="0" algn="l">
              <a:lnSpc>
                <a:spcPct val="107000"/>
              </a:lnSpc>
              <a:spcAft>
                <a:spcPts val="800"/>
              </a:spcAft>
              <a:buSzPts val="1000"/>
              <a:tabLst>
                <a:tab pos="457200" algn="l"/>
              </a:tabLst>
            </a:pPr>
            <a:r>
              <a:rPr lang="en-GB" sz="3200" kern="100" dirty="0">
                <a:effectLst/>
                <a:latin typeface="+mj-lt"/>
                <a:ea typeface="Aptos" panose="020B0004020202020204" pitchFamily="34" charset="0"/>
                <a:cs typeface="Times New Roman" panose="02020603050405020304" pitchFamily="18" charset="0"/>
              </a:rPr>
              <a:t>Effective and Sensitive Delivery of Bad News: </a:t>
            </a:r>
            <a:br>
              <a:rPr lang="en-GB" sz="3200" kern="100" dirty="0">
                <a:effectLst/>
                <a:latin typeface="+mj-lt"/>
                <a:ea typeface="Aptos" panose="020B0004020202020204" pitchFamily="34" charset="0"/>
                <a:cs typeface="Times New Roman" panose="02020603050405020304" pitchFamily="18" charset="0"/>
              </a:rPr>
            </a:br>
            <a:r>
              <a:rPr lang="en-GB" sz="3200" kern="100" dirty="0">
                <a:effectLst/>
                <a:latin typeface="+mj-lt"/>
                <a:ea typeface="Aptos" panose="020B0004020202020204" pitchFamily="34" charset="0"/>
                <a:cs typeface="Times New Roman" panose="02020603050405020304" pitchFamily="18" charset="0"/>
              </a:rPr>
              <a:t>A 3-step process</a:t>
            </a:r>
          </a:p>
        </p:txBody>
      </p:sp>
      <p:sp>
        <p:nvSpPr>
          <p:cNvPr id="2" name="Rectangle 1">
            <a:extLst>
              <a:ext uri="{FF2B5EF4-FFF2-40B4-BE49-F238E27FC236}">
                <a16:creationId xmlns:a16="http://schemas.microsoft.com/office/drawing/2014/main" id="{480B4FD2-2FE5-3D7A-7FC8-944EB1F9BABB}"/>
              </a:ext>
            </a:extLst>
          </p:cNvPr>
          <p:cNvSpPr/>
          <p:nvPr/>
        </p:nvSpPr>
        <p:spPr>
          <a:xfrm>
            <a:off x="350770" y="1382443"/>
            <a:ext cx="11503506" cy="522483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0" name="Group 19">
            <a:extLst>
              <a:ext uri="{FF2B5EF4-FFF2-40B4-BE49-F238E27FC236}">
                <a16:creationId xmlns:a16="http://schemas.microsoft.com/office/drawing/2014/main" id="{405F1ADA-79C0-728D-F450-2619CD11092B}"/>
              </a:ext>
            </a:extLst>
          </p:cNvPr>
          <p:cNvGrpSpPr/>
          <p:nvPr/>
        </p:nvGrpSpPr>
        <p:grpSpPr>
          <a:xfrm>
            <a:off x="646958" y="1415700"/>
            <a:ext cx="10824626" cy="1417164"/>
            <a:chOff x="759962" y="1415700"/>
            <a:chExt cx="12665120" cy="1417164"/>
          </a:xfrm>
        </p:grpSpPr>
        <p:pic>
          <p:nvPicPr>
            <p:cNvPr id="6" name="Graphic 5" descr="Badge 1 with solid fill">
              <a:extLst>
                <a:ext uri="{FF2B5EF4-FFF2-40B4-BE49-F238E27FC236}">
                  <a16:creationId xmlns:a16="http://schemas.microsoft.com/office/drawing/2014/main" id="{0E6C20B8-41D4-AA25-93C5-6752F931C33B}"/>
                </a:ext>
              </a:extLst>
            </p:cNvPr>
            <p:cNvPicPr>
              <a:picLocks/>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9962" y="1415700"/>
              <a:ext cx="1263631" cy="1080000"/>
            </a:xfrm>
            <a:prstGeom prst="rect">
              <a:avLst/>
            </a:prstGeom>
          </p:spPr>
        </p:pic>
        <p:sp>
          <p:nvSpPr>
            <p:cNvPr id="17" name="TextBox 16">
              <a:extLst>
                <a:ext uri="{FF2B5EF4-FFF2-40B4-BE49-F238E27FC236}">
                  <a16:creationId xmlns:a16="http://schemas.microsoft.com/office/drawing/2014/main" id="{19BE6EAA-61E8-C2F8-FFEA-48A873ED8945}"/>
                </a:ext>
              </a:extLst>
            </p:cNvPr>
            <p:cNvSpPr txBox="1"/>
            <p:nvPr/>
          </p:nvSpPr>
          <p:spPr>
            <a:xfrm>
              <a:off x="2212256" y="1632535"/>
              <a:ext cx="11212826" cy="1200329"/>
            </a:xfrm>
            <a:prstGeom prst="rect">
              <a:avLst/>
            </a:prstGeom>
            <a:noFill/>
          </p:spPr>
          <p:txBody>
            <a:bodyPr wrap="square" rtlCol="0">
              <a:spAutoFit/>
            </a:bodyPr>
            <a:lstStyle/>
            <a:p>
              <a:r>
                <a:rPr lang="en-US" sz="3600" b="1" dirty="0">
                  <a:solidFill>
                    <a:srgbClr val="F18D08"/>
                  </a:solidFill>
                  <a:latin typeface="+mj-lt"/>
                </a:rPr>
                <a:t>PREPARE</a:t>
              </a:r>
            </a:p>
            <a:p>
              <a:r>
                <a:rPr lang="en-US" sz="3600" dirty="0">
                  <a:solidFill>
                    <a:srgbClr val="002060"/>
                  </a:solidFill>
                  <a:latin typeface="+mj-lt"/>
                </a:rPr>
                <a:t>Prepare yourself… prepare the parent</a:t>
              </a:r>
            </a:p>
          </p:txBody>
        </p:sp>
      </p:grpSp>
      <p:grpSp>
        <p:nvGrpSpPr>
          <p:cNvPr id="21" name="Group 20">
            <a:extLst>
              <a:ext uri="{FF2B5EF4-FFF2-40B4-BE49-F238E27FC236}">
                <a16:creationId xmlns:a16="http://schemas.microsoft.com/office/drawing/2014/main" id="{DB283B6B-8ACF-F6DB-82DB-41BF71A41A58}"/>
              </a:ext>
            </a:extLst>
          </p:cNvPr>
          <p:cNvGrpSpPr/>
          <p:nvPr/>
        </p:nvGrpSpPr>
        <p:grpSpPr>
          <a:xfrm>
            <a:off x="617464" y="3234123"/>
            <a:ext cx="10854120" cy="1754326"/>
            <a:chOff x="725452" y="3150966"/>
            <a:chExt cx="12699631" cy="1754326"/>
          </a:xfrm>
        </p:grpSpPr>
        <p:pic>
          <p:nvPicPr>
            <p:cNvPr id="16" name="Graphic 15" descr="Badge with solid fill">
              <a:extLst>
                <a:ext uri="{FF2B5EF4-FFF2-40B4-BE49-F238E27FC236}">
                  <a16:creationId xmlns:a16="http://schemas.microsoft.com/office/drawing/2014/main" id="{0172B7AD-39EE-725C-EB6C-918EA428DCFE}"/>
                </a:ext>
              </a:extLst>
            </p:cNvPr>
            <p:cNvPicPr>
              <a:picLocks/>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5452" y="3211130"/>
              <a:ext cx="1263631" cy="1080000"/>
            </a:xfrm>
            <a:prstGeom prst="rect">
              <a:avLst/>
            </a:prstGeom>
          </p:spPr>
        </p:pic>
        <p:sp>
          <p:nvSpPr>
            <p:cNvPr id="18" name="TextBox 17">
              <a:extLst>
                <a:ext uri="{FF2B5EF4-FFF2-40B4-BE49-F238E27FC236}">
                  <a16:creationId xmlns:a16="http://schemas.microsoft.com/office/drawing/2014/main" id="{96A3439A-209B-A9C5-1CD8-6F69B31C8510}"/>
                </a:ext>
              </a:extLst>
            </p:cNvPr>
            <p:cNvSpPr txBox="1"/>
            <p:nvPr/>
          </p:nvSpPr>
          <p:spPr>
            <a:xfrm>
              <a:off x="2212258" y="3150966"/>
              <a:ext cx="11212825" cy="175432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18D08"/>
                  </a:solidFill>
                  <a:effectLst/>
                  <a:uLnTx/>
                  <a:uFillTx/>
                  <a:latin typeface="Myriad Pro"/>
                  <a:ea typeface="ＭＳ Ｐゴシック" pitchFamily="34" charset="-128"/>
                  <a:cs typeface="+mn-cs"/>
                </a:rPr>
                <a:t>SHARE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Myriad Pro"/>
                  <a:ea typeface="ＭＳ Ｐゴシック" pitchFamily="34" charset="-128"/>
                  <a:cs typeface="+mn-cs"/>
                </a:rPr>
                <a:t>Ensure parents readiness to hear the news and share</a:t>
              </a:r>
              <a:r>
                <a:rPr lang="en-US" sz="3600" dirty="0">
                  <a:solidFill>
                    <a:srgbClr val="002060"/>
                  </a:solidFill>
                  <a:latin typeface="Myriad Pro"/>
                </a:rPr>
                <a:t> the</a:t>
              </a:r>
              <a:r>
                <a:rPr kumimoji="0" lang="en-US" sz="3600" b="0" i="0" u="none" strike="noStrike" kern="1200" cap="none" spc="0" normalizeH="0" baseline="0" noProof="0" dirty="0">
                  <a:ln>
                    <a:noFill/>
                  </a:ln>
                  <a:solidFill>
                    <a:srgbClr val="002060"/>
                  </a:solidFill>
                  <a:effectLst/>
                  <a:uLnTx/>
                  <a:uFillTx/>
                  <a:latin typeface="Myriad Pro"/>
                  <a:ea typeface="ＭＳ Ｐゴシック" pitchFamily="34" charset="-128"/>
                  <a:cs typeface="+mn-cs"/>
                </a:rPr>
                <a:t> </a:t>
              </a:r>
              <a:r>
                <a:rPr lang="en-US" sz="3600" dirty="0">
                  <a:solidFill>
                    <a:srgbClr val="002060"/>
                  </a:solidFill>
                  <a:latin typeface="Myriad Pro"/>
                </a:rPr>
                <a:t>news (if/when appropriate)</a:t>
              </a:r>
              <a:endParaRPr kumimoji="0" lang="en-US" sz="3600" b="0" i="0" u="none" strike="noStrike" kern="1200" cap="none" spc="0" normalizeH="0" baseline="0" noProof="0" dirty="0">
                <a:ln>
                  <a:noFill/>
                </a:ln>
                <a:solidFill>
                  <a:srgbClr val="002060"/>
                </a:solidFill>
                <a:effectLst/>
                <a:uLnTx/>
                <a:uFillTx/>
                <a:latin typeface="Myriad Pro"/>
                <a:ea typeface="ＭＳ Ｐゴシック" pitchFamily="34" charset="-128"/>
                <a:cs typeface="+mn-cs"/>
              </a:endParaRPr>
            </a:p>
          </p:txBody>
        </p:sp>
      </p:grpSp>
      <p:grpSp>
        <p:nvGrpSpPr>
          <p:cNvPr id="22" name="Group 21">
            <a:extLst>
              <a:ext uri="{FF2B5EF4-FFF2-40B4-BE49-F238E27FC236}">
                <a16:creationId xmlns:a16="http://schemas.microsoft.com/office/drawing/2014/main" id="{1D920547-2883-2513-7EB5-F89C4DB6D8AA}"/>
              </a:ext>
            </a:extLst>
          </p:cNvPr>
          <p:cNvGrpSpPr/>
          <p:nvPr/>
        </p:nvGrpSpPr>
        <p:grpSpPr>
          <a:xfrm>
            <a:off x="617465" y="5157975"/>
            <a:ext cx="10854118" cy="1200329"/>
            <a:chOff x="725453" y="5157975"/>
            <a:chExt cx="12699628" cy="1200329"/>
          </a:xfrm>
        </p:grpSpPr>
        <p:pic>
          <p:nvPicPr>
            <p:cNvPr id="9" name="Graphic 8" descr="Badge 3 with solid fill">
              <a:extLst>
                <a:ext uri="{FF2B5EF4-FFF2-40B4-BE49-F238E27FC236}">
                  <a16:creationId xmlns:a16="http://schemas.microsoft.com/office/drawing/2014/main" id="{B895FBE1-E99D-3C8A-2AC0-615D871CC248}"/>
                </a:ext>
              </a:extLst>
            </p:cNvPr>
            <p:cNvPicPr>
              <a:picLocks/>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5453" y="5218139"/>
              <a:ext cx="1263631" cy="1080000"/>
            </a:xfrm>
            <a:prstGeom prst="rect">
              <a:avLst/>
            </a:prstGeom>
          </p:spPr>
        </p:pic>
        <p:sp>
          <p:nvSpPr>
            <p:cNvPr id="19" name="TextBox 18">
              <a:extLst>
                <a:ext uri="{FF2B5EF4-FFF2-40B4-BE49-F238E27FC236}">
                  <a16:creationId xmlns:a16="http://schemas.microsoft.com/office/drawing/2014/main" id="{0877A419-76EA-67AA-C472-260462C588C7}"/>
                </a:ext>
              </a:extLst>
            </p:cNvPr>
            <p:cNvSpPr txBox="1"/>
            <p:nvPr/>
          </p:nvSpPr>
          <p:spPr>
            <a:xfrm>
              <a:off x="2212256" y="5157975"/>
              <a:ext cx="11212825" cy="1200329"/>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18D08"/>
                  </a:solidFill>
                  <a:effectLst/>
                  <a:uLnTx/>
                  <a:uFillTx/>
                  <a:latin typeface="Myriad Pro"/>
                  <a:ea typeface="ＭＳ Ｐゴシック" pitchFamily="34" charset="-128"/>
                  <a:cs typeface="+mn-cs"/>
                </a:rPr>
                <a:t>SUPPORT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Myriad Pro"/>
                  <a:ea typeface="ＭＳ Ｐゴシック" pitchFamily="34" charset="-128"/>
                  <a:cs typeface="+mn-cs"/>
                </a:rPr>
                <a:t>Check understanding and discuss next steps</a:t>
              </a:r>
            </a:p>
          </p:txBody>
        </p:sp>
      </p:grpSp>
    </p:spTree>
    <p:extLst>
      <p:ext uri="{BB962C8B-B14F-4D97-AF65-F5344CB8AC3E}">
        <p14:creationId xmlns:p14="http://schemas.microsoft.com/office/powerpoint/2010/main" val="71338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3A0-4C46-418C-9236-EFCD6ABDF6A4}"/>
              </a:ext>
            </a:extLst>
          </p:cNvPr>
          <p:cNvSpPr>
            <a:spLocks noGrp="1"/>
          </p:cNvSpPr>
          <p:nvPr>
            <p:ph type="title"/>
          </p:nvPr>
        </p:nvSpPr>
        <p:spPr>
          <a:xfrm>
            <a:off x="447372" y="-213320"/>
            <a:ext cx="10972800" cy="1143000"/>
          </a:xfrm>
        </p:spPr>
        <p:txBody>
          <a:bodyPr/>
          <a:lstStyle/>
          <a:p>
            <a:r>
              <a:rPr lang="en-GB" sz="4000" b="1" dirty="0">
                <a:solidFill>
                  <a:srgbClr val="002060"/>
                </a:solidFill>
                <a:latin typeface="Myriad Pro Light"/>
              </a:rPr>
              <a:t>Breaking bad news:</a:t>
            </a:r>
          </a:p>
        </p:txBody>
      </p:sp>
      <p:graphicFrame>
        <p:nvGraphicFramePr>
          <p:cNvPr id="12" name="Table 11">
            <a:extLst>
              <a:ext uri="{FF2B5EF4-FFF2-40B4-BE49-F238E27FC236}">
                <a16:creationId xmlns:a16="http://schemas.microsoft.com/office/drawing/2014/main" id="{A189AF39-B383-A2A6-1564-FC57A6829B94}"/>
              </a:ext>
            </a:extLst>
          </p:cNvPr>
          <p:cNvGraphicFramePr>
            <a:graphicFrameLocks noGrp="1"/>
          </p:cNvGraphicFramePr>
          <p:nvPr>
            <p:extLst>
              <p:ext uri="{D42A27DB-BD31-4B8C-83A1-F6EECF244321}">
                <p14:modId xmlns:p14="http://schemas.microsoft.com/office/powerpoint/2010/main" val="3682054926"/>
              </p:ext>
            </p:extLst>
          </p:nvPr>
        </p:nvGraphicFramePr>
        <p:xfrm>
          <a:off x="275508" y="752415"/>
          <a:ext cx="11640984" cy="5938560"/>
        </p:xfrm>
        <a:graphic>
          <a:graphicData uri="http://schemas.openxmlformats.org/drawingml/2006/table">
            <a:tbl>
              <a:tblPr firstRow="1" bandRow="1">
                <a:tableStyleId>{ED083AE6-46FA-4A59-8FB0-9F97EB10719F}</a:tableStyleId>
              </a:tblPr>
              <a:tblGrid>
                <a:gridCol w="3880328">
                  <a:extLst>
                    <a:ext uri="{9D8B030D-6E8A-4147-A177-3AD203B41FA5}">
                      <a16:colId xmlns:a16="http://schemas.microsoft.com/office/drawing/2014/main" val="3063978461"/>
                    </a:ext>
                  </a:extLst>
                </a:gridCol>
                <a:gridCol w="3880328">
                  <a:extLst>
                    <a:ext uri="{9D8B030D-6E8A-4147-A177-3AD203B41FA5}">
                      <a16:colId xmlns:a16="http://schemas.microsoft.com/office/drawing/2014/main" val="2987234941"/>
                    </a:ext>
                  </a:extLst>
                </a:gridCol>
                <a:gridCol w="3880328">
                  <a:extLst>
                    <a:ext uri="{9D8B030D-6E8A-4147-A177-3AD203B41FA5}">
                      <a16:colId xmlns:a16="http://schemas.microsoft.com/office/drawing/2014/main" val="2017640299"/>
                    </a:ext>
                  </a:extLst>
                </a:gridCol>
              </a:tblGrid>
              <a:tr h="1428928">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n-lt"/>
                          <a:ea typeface="+mn-ea"/>
                          <a:cs typeface="+mn-cs"/>
                        </a:rPr>
                        <a:t>Step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8D08"/>
                          </a:solidFill>
                          <a:effectLst/>
                          <a:uLnTx/>
                          <a:uFillTx/>
                          <a:latin typeface="+mn-lt"/>
                          <a:ea typeface="+mn-ea"/>
                          <a:cs typeface="+mn-cs"/>
                        </a:rPr>
                        <a:t>PREPARE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E67"/>
                          </a:solidFill>
                          <a:effectLst/>
                          <a:uLnTx/>
                          <a:uFillTx/>
                          <a:latin typeface="+mn-lt"/>
                          <a:ea typeface="+mn-ea"/>
                          <a:cs typeface="+mn-cs"/>
                        </a:rPr>
                        <a:t>Prepare yourself and prepare the patient</a:t>
                      </a:r>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n-lt"/>
                          <a:ea typeface="ＭＳ Ｐゴシック" pitchFamily="34" charset="-128"/>
                          <a:cs typeface="+mn-cs"/>
                        </a:rPr>
                        <a:t>Step 2</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8D08"/>
                          </a:solidFill>
                          <a:effectLst/>
                          <a:uLnTx/>
                          <a:uFillTx/>
                          <a:latin typeface="+mn-lt"/>
                          <a:ea typeface="ＭＳ Ｐゴシック" pitchFamily="34" charset="-128"/>
                          <a:cs typeface="+mn-cs"/>
                        </a:rPr>
                        <a:t>SHARE</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1200" dirty="0">
                          <a:solidFill>
                            <a:srgbClr val="002E67"/>
                          </a:solidFill>
                          <a:latin typeface="+mn-lt"/>
                          <a:ea typeface="+mn-ea"/>
                          <a:cs typeface="+mn-cs"/>
                        </a:rPr>
                        <a:t>Ensure parents readiness to hear the news and share the news (if/when appropriate)</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GB" sz="1000" dirty="0"/>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mn-lt"/>
                          <a:ea typeface="ＭＳ Ｐゴシック" pitchFamily="34" charset="-128"/>
                          <a:cs typeface="+mn-cs"/>
                        </a:rPr>
                        <a:t>Step 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18D08"/>
                          </a:solidFill>
                          <a:effectLst/>
                          <a:uLnTx/>
                          <a:uFillTx/>
                          <a:latin typeface="+mn-lt"/>
                          <a:ea typeface="ＭＳ Ｐゴシック" pitchFamily="34" charset="-128"/>
                          <a:cs typeface="+mn-cs"/>
                        </a:rPr>
                        <a:t>SUPPORT</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000" b="1" kern="1200" dirty="0">
                          <a:solidFill>
                            <a:srgbClr val="002E67"/>
                          </a:solidFill>
                          <a:latin typeface="+mn-lt"/>
                          <a:ea typeface="+mn-ea"/>
                          <a:cs typeface="+mn-cs"/>
                        </a:rPr>
                        <a:t>Check Understanding and Discuss Next Steps</a:t>
                      </a:r>
                    </a:p>
                  </a:txBody>
                  <a:tcPr/>
                </a:tc>
                <a:extLst>
                  <a:ext uri="{0D108BD9-81ED-4DB2-BD59-A6C34878D82A}">
                    <a16:rowId xmlns:a16="http://schemas.microsoft.com/office/drawing/2014/main" val="81181775"/>
                  </a:ext>
                </a:extLst>
              </a:tr>
              <a:tr h="4048800">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2149937377"/>
                  </a:ext>
                </a:extLst>
              </a:tr>
            </a:tbl>
          </a:graphicData>
        </a:graphic>
      </p:graphicFrame>
    </p:spTree>
    <p:extLst>
      <p:ext uri="{BB962C8B-B14F-4D97-AF65-F5344CB8AC3E}">
        <p14:creationId xmlns:p14="http://schemas.microsoft.com/office/powerpoint/2010/main" val="317621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4">
            <a:extLst>
              <a:ext uri="{FF2B5EF4-FFF2-40B4-BE49-F238E27FC236}">
                <a16:creationId xmlns:a16="http://schemas.microsoft.com/office/drawing/2014/main" id="{96B92625-791D-72E6-E15F-6B07E01DC9C2}"/>
              </a:ext>
            </a:extLst>
          </p:cNvPr>
          <p:cNvSpPr>
            <a:spLocks noGrp="1"/>
          </p:cNvSpPr>
          <p:nvPr>
            <p:ph type="title"/>
          </p:nvPr>
        </p:nvSpPr>
        <p:spPr>
          <a:xfrm>
            <a:off x="352928" y="189953"/>
            <a:ext cx="10972800" cy="1561026"/>
          </a:xfrm>
        </p:spPr>
        <p:txBody>
          <a:bodyPr vert="horz" wrap="square" lIns="91440" tIns="45720" rIns="91440" bIns="45720" numCol="1" anchor="ctr" anchorCtr="0" compatLnSpc="1">
            <a:prstTxWarp prst="textNoShape">
              <a:avLst/>
            </a:prstTxWarp>
            <a:normAutofit/>
          </a:bodyPr>
          <a:lstStyle/>
          <a:p>
            <a:r>
              <a:rPr lang="en-US" sz="3600" b="1" dirty="0">
                <a:solidFill>
                  <a:srgbClr val="002060"/>
                </a:solidFill>
                <a:latin typeface="Myriad Pro" panose="020B0503030403020204"/>
              </a:rPr>
              <a:t>Breaking Unexpected news</a:t>
            </a:r>
            <a:br>
              <a:rPr lang="en-US" sz="3200" b="1" dirty="0">
                <a:solidFill>
                  <a:srgbClr val="002060"/>
                </a:solidFill>
                <a:latin typeface="Myriad Pro" panose="020B0503030403020204"/>
              </a:rPr>
            </a:br>
            <a:r>
              <a:rPr lang="en-US" sz="2800" b="1" dirty="0">
                <a:latin typeface="Myriad Pro" panose="020B0503030403020204"/>
              </a:rPr>
              <a:t>Case Study 1: Samira and John</a:t>
            </a:r>
            <a:endParaRPr lang="en-US" sz="2800" dirty="0">
              <a:latin typeface="Myriad Pro" panose="020B0503030403020204"/>
            </a:endParaRPr>
          </a:p>
        </p:txBody>
      </p:sp>
      <p:sp>
        <p:nvSpPr>
          <p:cNvPr id="4" name="TextBox 3">
            <a:extLst>
              <a:ext uri="{FF2B5EF4-FFF2-40B4-BE49-F238E27FC236}">
                <a16:creationId xmlns:a16="http://schemas.microsoft.com/office/drawing/2014/main" id="{7887A9C1-21F7-6B87-A4A7-507ECD388244}"/>
              </a:ext>
            </a:extLst>
          </p:cNvPr>
          <p:cNvSpPr txBox="1"/>
          <p:nvPr/>
        </p:nvSpPr>
        <p:spPr>
          <a:xfrm>
            <a:off x="352928" y="1614794"/>
            <a:ext cx="11488552" cy="1569660"/>
          </a:xfrm>
          <a:prstGeom prst="rect">
            <a:avLst/>
          </a:prstGeom>
          <a:noFill/>
          <a:ln w="38100">
            <a:solidFill>
              <a:srgbClr val="1E95B8"/>
            </a:solidFill>
          </a:ln>
        </p:spPr>
        <p:txBody>
          <a:bodyPr wrap="square">
            <a:spAutoFit/>
          </a:bodyPr>
          <a:lstStyle/>
          <a:p>
            <a:pPr algn="just"/>
            <a:r>
              <a:rPr lang="en-US" sz="2400" b="1" dirty="0">
                <a:solidFill>
                  <a:srgbClr val="002060"/>
                </a:solidFill>
                <a:effectLst/>
                <a:latin typeface="Myriad Pro" panose="020B0503030403020204"/>
              </a:rPr>
              <a:t>Scenario: </a:t>
            </a:r>
            <a:r>
              <a:rPr lang="en-US" sz="2400" dirty="0">
                <a:solidFill>
                  <a:srgbClr val="002060"/>
                </a:solidFill>
                <a:effectLst/>
                <a:latin typeface="Myriad Pro" panose="020B0503030403020204"/>
              </a:rPr>
              <a:t>Samira and her husband, John, arrive at the ultrasound department excited for their dating scan. After the initial assessment, the sonographer discovers that there is no fetal heartbeat. The sonographer must now break the devastating news to the couple with sensitivity and care.</a:t>
            </a:r>
          </a:p>
        </p:txBody>
      </p:sp>
      <p:pic>
        <p:nvPicPr>
          <p:cNvPr id="8" name="Picture 7">
            <a:extLst>
              <a:ext uri="{FF2B5EF4-FFF2-40B4-BE49-F238E27FC236}">
                <a16:creationId xmlns:a16="http://schemas.microsoft.com/office/drawing/2014/main" id="{5494AA78-1AFB-1D42-EA95-553B9007B8D0}"/>
              </a:ext>
            </a:extLst>
          </p:cNvPr>
          <p:cNvPicPr>
            <a:picLocks noChangeAspect="1"/>
          </p:cNvPicPr>
          <p:nvPr/>
        </p:nvPicPr>
        <p:blipFill>
          <a:blip r:embed="rId3"/>
          <a:stretch>
            <a:fillRect/>
          </a:stretch>
        </p:blipFill>
        <p:spPr>
          <a:xfrm>
            <a:off x="9163455" y="4869579"/>
            <a:ext cx="3024406" cy="1988421"/>
          </a:xfrm>
          <a:prstGeom prst="rect">
            <a:avLst/>
          </a:prstGeom>
        </p:spPr>
      </p:pic>
      <p:sp>
        <p:nvSpPr>
          <p:cNvPr id="6" name="TextBox 5">
            <a:extLst>
              <a:ext uri="{FF2B5EF4-FFF2-40B4-BE49-F238E27FC236}">
                <a16:creationId xmlns:a16="http://schemas.microsoft.com/office/drawing/2014/main" id="{772719D9-002F-B169-DB26-2D652AC7D560}"/>
              </a:ext>
            </a:extLst>
          </p:cNvPr>
          <p:cNvSpPr txBox="1"/>
          <p:nvPr/>
        </p:nvSpPr>
        <p:spPr>
          <a:xfrm>
            <a:off x="1327218" y="4523659"/>
            <a:ext cx="3186412" cy="1938992"/>
          </a:xfrm>
          <a:prstGeom prst="rect">
            <a:avLst/>
          </a:prstGeom>
          <a:solidFill>
            <a:schemeClr val="bg1">
              <a:lumMod val="95000"/>
            </a:schemeClr>
          </a:solidFill>
          <a:ln w="38100">
            <a:noFill/>
          </a:ln>
        </p:spPr>
        <p:txBody>
          <a:bodyPr wrap="square">
            <a:spAutoFit/>
          </a:bodyPr>
          <a:lstStyle/>
          <a:p>
            <a:pPr marL="457200" indent="-457200" algn="just">
              <a:buFont typeface="+mj-lt"/>
              <a:buAutoNum type="arabicPeriod"/>
            </a:pPr>
            <a:r>
              <a:rPr lang="en-US" sz="4000" b="1" dirty="0">
                <a:solidFill>
                  <a:srgbClr val="F18D08"/>
                </a:solidFill>
                <a:latin typeface="Myriad Pro" panose="020B0503030403020204"/>
              </a:rPr>
              <a:t>PREPARE</a:t>
            </a:r>
          </a:p>
          <a:p>
            <a:pPr marL="457200" indent="-457200" algn="just">
              <a:buFont typeface="+mj-lt"/>
              <a:buAutoNum type="arabicPeriod"/>
            </a:pPr>
            <a:r>
              <a:rPr lang="en-US" sz="4000" b="1" dirty="0">
                <a:solidFill>
                  <a:srgbClr val="F18D08"/>
                </a:solidFill>
                <a:latin typeface="Myriad Pro" panose="020B0503030403020204"/>
              </a:rPr>
              <a:t>SHARE</a:t>
            </a:r>
          </a:p>
          <a:p>
            <a:pPr marL="457200" indent="-457200" algn="just">
              <a:buFont typeface="+mj-lt"/>
              <a:buAutoNum type="arabicPeriod"/>
            </a:pPr>
            <a:r>
              <a:rPr lang="en-US" sz="4000" b="1" dirty="0">
                <a:solidFill>
                  <a:srgbClr val="F18D08"/>
                </a:solidFill>
                <a:latin typeface="Myriad Pro" panose="020B0503030403020204"/>
              </a:rPr>
              <a:t>SUPPORT</a:t>
            </a:r>
          </a:p>
        </p:txBody>
      </p:sp>
      <p:sp>
        <p:nvSpPr>
          <p:cNvPr id="2" name="TextBox 1">
            <a:extLst>
              <a:ext uri="{FF2B5EF4-FFF2-40B4-BE49-F238E27FC236}">
                <a16:creationId xmlns:a16="http://schemas.microsoft.com/office/drawing/2014/main" id="{2E6157A7-7C55-EB2D-EE47-93CD204F35A4}"/>
              </a:ext>
            </a:extLst>
          </p:cNvPr>
          <p:cNvSpPr txBox="1"/>
          <p:nvPr/>
        </p:nvSpPr>
        <p:spPr>
          <a:xfrm>
            <a:off x="5077838" y="5077656"/>
            <a:ext cx="6032353" cy="830997"/>
          </a:xfrm>
          <a:prstGeom prst="rect">
            <a:avLst/>
          </a:prstGeom>
          <a:solidFill>
            <a:schemeClr val="bg1">
              <a:lumMod val="95000"/>
            </a:schemeClr>
          </a:solidFill>
          <a:ln w="38100">
            <a:noFill/>
          </a:ln>
        </p:spPr>
        <p:txBody>
          <a:bodyPr wrap="square">
            <a:spAutoFit/>
          </a:bodyPr>
          <a:lstStyle/>
          <a:p>
            <a:pPr marL="457200" indent="-457200" algn="just">
              <a:buFont typeface="+mj-lt"/>
              <a:buAutoNum type="arabicPeriod"/>
            </a:pPr>
            <a:r>
              <a:rPr lang="en-US" sz="2400" b="1" dirty="0">
                <a:solidFill>
                  <a:srgbClr val="002060"/>
                </a:solidFill>
                <a:latin typeface="Myriad Pro" panose="020B0503030403020204"/>
              </a:rPr>
              <a:t>What might you say/do during each of the 3 steps?</a:t>
            </a:r>
            <a:endParaRPr lang="en-US" sz="2400" dirty="0">
              <a:solidFill>
                <a:srgbClr val="002060"/>
              </a:solidFill>
              <a:effectLst/>
              <a:latin typeface="Myriad Pro" panose="020B0503030403020204"/>
            </a:endParaRPr>
          </a:p>
        </p:txBody>
      </p:sp>
      <p:sp>
        <p:nvSpPr>
          <p:cNvPr id="5" name="TextBox 4">
            <a:extLst>
              <a:ext uri="{FF2B5EF4-FFF2-40B4-BE49-F238E27FC236}">
                <a16:creationId xmlns:a16="http://schemas.microsoft.com/office/drawing/2014/main" id="{D8746092-00CD-911C-338D-9F87FF68BDE6}"/>
              </a:ext>
            </a:extLst>
          </p:cNvPr>
          <p:cNvSpPr txBox="1"/>
          <p:nvPr/>
        </p:nvSpPr>
        <p:spPr>
          <a:xfrm>
            <a:off x="175862" y="3875333"/>
            <a:ext cx="11840276" cy="400110"/>
          </a:xfrm>
          <a:prstGeom prst="rect">
            <a:avLst/>
          </a:prstGeom>
          <a:solidFill>
            <a:schemeClr val="bg1">
              <a:lumMod val="95000"/>
            </a:schemeClr>
          </a:solidFill>
        </p:spPr>
        <p:txBody>
          <a:bodyPr wrap="square">
            <a:spAutoFit/>
          </a:bodyPr>
          <a:lstStyle/>
          <a:p>
            <a:pPr algn="ctr">
              <a:buClr>
                <a:srgbClr val="F18D08"/>
              </a:buClr>
            </a:pPr>
            <a:r>
              <a:rPr lang="en-US" sz="2000" b="1" dirty="0">
                <a:solidFill>
                  <a:srgbClr val="002060"/>
                </a:solidFill>
                <a:latin typeface="Myriad Pro Light" panose="020B0403030403020204"/>
              </a:rPr>
              <a:t>Consider the situation from the parents' perspective; what might they be thinking, feeling, saying and doing?</a:t>
            </a:r>
          </a:p>
        </p:txBody>
      </p:sp>
    </p:spTree>
    <p:extLst>
      <p:ext uri="{BB962C8B-B14F-4D97-AF65-F5344CB8AC3E}">
        <p14:creationId xmlns:p14="http://schemas.microsoft.com/office/powerpoint/2010/main" val="277817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773A0-4C46-418C-9236-EFCD6ABDF6A4}"/>
              </a:ext>
            </a:extLst>
          </p:cNvPr>
          <p:cNvSpPr>
            <a:spLocks noGrp="1"/>
          </p:cNvSpPr>
          <p:nvPr>
            <p:ph type="title"/>
          </p:nvPr>
        </p:nvSpPr>
        <p:spPr>
          <a:xfrm>
            <a:off x="447372" y="-200744"/>
            <a:ext cx="10972800" cy="1143000"/>
          </a:xfrm>
        </p:spPr>
        <p:txBody>
          <a:bodyPr/>
          <a:lstStyle/>
          <a:p>
            <a:r>
              <a:rPr lang="en-GB" sz="4000" b="1" dirty="0">
                <a:latin typeface="Myriad Pro Light"/>
              </a:rPr>
              <a:t>Breaking Unexpected News: Miscarriage</a:t>
            </a:r>
          </a:p>
        </p:txBody>
      </p:sp>
      <p:sp>
        <p:nvSpPr>
          <p:cNvPr id="5" name="TextBox 4">
            <a:extLst>
              <a:ext uri="{FF2B5EF4-FFF2-40B4-BE49-F238E27FC236}">
                <a16:creationId xmlns:a16="http://schemas.microsoft.com/office/drawing/2014/main" id="{23278AD9-7876-45BC-88DE-68D0A69C7B34}"/>
              </a:ext>
            </a:extLst>
          </p:cNvPr>
          <p:cNvSpPr txBox="1"/>
          <p:nvPr/>
        </p:nvSpPr>
        <p:spPr>
          <a:xfrm>
            <a:off x="56848" y="72524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rPr>
              <a:t>Step 1</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Prepare yourself and prepare the patient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b="1" dirty="0">
              <a:solidFill>
                <a:srgbClr val="002E67"/>
              </a:solidFill>
              <a:latin typeface="+mj-lt"/>
            </a:endParaRPr>
          </a:p>
        </p:txBody>
      </p:sp>
      <p:sp>
        <p:nvSpPr>
          <p:cNvPr id="6" name="TextBox 5">
            <a:extLst>
              <a:ext uri="{FF2B5EF4-FFF2-40B4-BE49-F238E27FC236}">
                <a16:creationId xmlns:a16="http://schemas.microsoft.com/office/drawing/2014/main" id="{5CF854F2-8A60-4084-82C7-312BB31602C7}"/>
              </a:ext>
            </a:extLst>
          </p:cNvPr>
          <p:cNvSpPr txBox="1"/>
          <p:nvPr/>
        </p:nvSpPr>
        <p:spPr>
          <a:xfrm>
            <a:off x="56848" y="2064532"/>
            <a:ext cx="3960000" cy="4554000"/>
          </a:xfrm>
          <a:prstGeom prst="rect">
            <a:avLst/>
          </a:prstGeom>
          <a:solidFill>
            <a:schemeClr val="bg1">
              <a:lumMod val="95000"/>
            </a:schemeClr>
          </a:solidFill>
          <a:ln>
            <a:noFill/>
          </a:ln>
        </p:spPr>
        <p:txBody>
          <a:bodyPr wrap="square" lIns="91440" tIns="45720" rIns="91440" bIns="45720" rtlCol="0" anchor="t">
            <a:spAutoFit/>
          </a:bodyPr>
          <a:lstStyle/>
          <a:p>
            <a:pPr>
              <a:defRPr/>
            </a:pPr>
            <a:r>
              <a:rPr kumimoji="0" lang="en-GB" sz="1600" b="1" i="0" u="none" strike="noStrike" kern="1200" cap="none" spc="0" normalizeH="0" baseline="0" noProof="0" dirty="0">
                <a:ln>
                  <a:noFill/>
                </a:ln>
                <a:solidFill>
                  <a:srgbClr val="002060"/>
                </a:solidFill>
                <a:effectLst/>
                <a:uLnTx/>
                <a:uFillTx/>
                <a:latin typeface="+mj-lt"/>
              </a:rPr>
              <a:t>Put down the probe – a behavioural cue indicating care &amp; engagement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dirty="0">
              <a:solidFill>
                <a:srgbClr val="002060"/>
              </a:solidFill>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rgbClr val="002060"/>
                </a:solidFill>
                <a:latin typeface="+mj-lt"/>
              </a:rPr>
              <a:t>Initiate the discussion: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i="1" u="none" strike="noStrike" kern="1200" cap="none" spc="0" normalizeH="0" baseline="0" noProof="0" dirty="0">
                <a:ln>
                  <a:noFill/>
                </a:ln>
                <a:solidFill>
                  <a:srgbClr val="1E95B8"/>
                </a:solidFill>
                <a:effectLst/>
                <a:uLnTx/>
                <a:uFillTx/>
                <a:latin typeface="+mj-lt"/>
              </a:rPr>
              <a:t>"Samira, John, I can see you were looking forward to this scan today...”</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i="1" dirty="0">
              <a:solidFill>
                <a:srgbClr val="1E95B8"/>
              </a:solidFill>
              <a:latin typeface="+mj-lt"/>
            </a:endParaRPr>
          </a:p>
          <a:p>
            <a:pPr lvl="0" fontAlgn="base">
              <a:spcBef>
                <a:spcPct val="0"/>
              </a:spcBef>
              <a:spcAft>
                <a:spcPct val="0"/>
              </a:spcAft>
              <a:defRPr/>
            </a:pPr>
            <a:r>
              <a:rPr lang="en-US" sz="1600" i="1" dirty="0">
                <a:solidFill>
                  <a:srgbClr val="1E95B8"/>
                </a:solidFill>
                <a:latin typeface="+mj-lt"/>
              </a:rPr>
              <a:t>“…but I need to share some information with you that might be difficult to hear. The findings of this scan are a bit different from what we hoped."</a:t>
            </a:r>
            <a:endParaRPr kumimoji="0" lang="en-US" sz="1600" i="1" u="none" strike="noStrike" kern="1200" cap="none" spc="0" normalizeH="0" baseline="0" noProof="0" dirty="0">
              <a:ln>
                <a:noFill/>
              </a:ln>
              <a:solidFill>
                <a:srgbClr val="1E95B8"/>
              </a:solidFill>
              <a:effectLst/>
              <a:uLnTx/>
              <a:uFillTx/>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i="1" u="none" strike="noStrike" kern="1200" cap="none" spc="0" normalizeH="0" baseline="0" noProof="0" dirty="0">
              <a:ln>
                <a:noFill/>
              </a:ln>
              <a:solidFill>
                <a:srgbClr val="002060"/>
              </a:solidFill>
              <a:effectLst/>
              <a:uLnTx/>
              <a:uFillTx/>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mj-lt"/>
              </a:rPr>
              <a:t>Listen attentively to their responses, allow them to express their thoughts and emotions without interruption.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i="1" u="none" strike="noStrike" kern="1200" cap="none" spc="0" normalizeH="0" baseline="0" noProof="0" dirty="0">
              <a:ln>
                <a:noFill/>
              </a:ln>
              <a:solidFill>
                <a:srgbClr val="002060"/>
              </a:solidFill>
              <a:effectLst/>
              <a:uLnTx/>
              <a:uFillTx/>
              <a:latin typeface="+mj-lt"/>
            </a:endParaRPr>
          </a:p>
        </p:txBody>
      </p:sp>
      <p:sp>
        <p:nvSpPr>
          <p:cNvPr id="7" name="TextBox 6">
            <a:extLst>
              <a:ext uri="{FF2B5EF4-FFF2-40B4-BE49-F238E27FC236}">
                <a16:creationId xmlns:a16="http://schemas.microsoft.com/office/drawing/2014/main" id="{3728F030-24E2-4601-8B51-F8C5B98FD9F0}"/>
              </a:ext>
            </a:extLst>
          </p:cNvPr>
          <p:cNvSpPr txBox="1"/>
          <p:nvPr/>
        </p:nvSpPr>
        <p:spPr>
          <a:xfrm>
            <a:off x="4092352" y="72524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ea typeface="ＭＳ Ｐゴシック" pitchFamily="34" charset="-128"/>
                <a:cs typeface="+mn-cs"/>
              </a:rPr>
              <a:t>Step 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Ensure parents readiness to hear the news and share the news (if/when appropriate)</a:t>
            </a:r>
          </a:p>
        </p:txBody>
      </p:sp>
      <p:sp>
        <p:nvSpPr>
          <p:cNvPr id="8" name="TextBox 7">
            <a:extLst>
              <a:ext uri="{FF2B5EF4-FFF2-40B4-BE49-F238E27FC236}">
                <a16:creationId xmlns:a16="http://schemas.microsoft.com/office/drawing/2014/main" id="{9B5E3BF0-8845-460A-A7FE-94CBEBC163F7}"/>
              </a:ext>
            </a:extLst>
          </p:cNvPr>
          <p:cNvSpPr txBox="1"/>
          <p:nvPr/>
        </p:nvSpPr>
        <p:spPr>
          <a:xfrm>
            <a:off x="4092352" y="2052959"/>
            <a:ext cx="3960000" cy="4554000"/>
          </a:xfrm>
          <a:prstGeom prst="rect">
            <a:avLst/>
          </a:prstGeom>
          <a:solidFill>
            <a:schemeClr val="bg1">
              <a:lumMod val="95000"/>
            </a:schemeClr>
          </a:solidFill>
          <a:ln>
            <a:noFill/>
          </a:ln>
        </p:spPr>
        <p:txBody>
          <a:bodyPr wrap="square" rtlCol="0">
            <a:spAutoFit/>
          </a:bodyPr>
          <a:lstStyle/>
          <a:p>
            <a:pPr lvl="0">
              <a:defRPr/>
            </a:pPr>
            <a:r>
              <a:rPr lang="en-US" sz="1600" b="1" dirty="0">
                <a:solidFill>
                  <a:srgbClr val="002060"/>
                </a:solidFill>
                <a:latin typeface="+mj-lt"/>
              </a:rPr>
              <a:t>Respectfully seek permission to share the news, assessing their readiness to receive the information.</a:t>
            </a:r>
          </a:p>
          <a:p>
            <a:pPr lvl="0">
              <a:defRPr/>
            </a:pPr>
            <a:endParaRPr lang="en-US" sz="700" dirty="0">
              <a:solidFill>
                <a:srgbClr val="002060"/>
              </a:solidFill>
              <a:highlight>
                <a:srgbClr val="FFFFFF"/>
              </a:highlight>
              <a:latin typeface="+mj-lt"/>
            </a:endParaRPr>
          </a:p>
          <a:p>
            <a:pPr lvl="0">
              <a:defRPr/>
            </a:pPr>
            <a:r>
              <a:rPr lang="en-US" sz="1600" i="1" dirty="0">
                <a:solidFill>
                  <a:srgbClr val="1E95B8"/>
                </a:solidFill>
                <a:latin typeface="+mj-lt"/>
              </a:rPr>
              <a:t>“I'm so sorry to have to discuss this with you, but the news may not be what you are expecting. Is it okay if we talk through the results of the scan now?“</a:t>
            </a:r>
          </a:p>
          <a:p>
            <a:pPr lvl="0">
              <a:defRPr/>
            </a:pPr>
            <a:endParaRPr lang="en-US" sz="1600" b="1" dirty="0">
              <a:solidFill>
                <a:srgbClr val="002060"/>
              </a:solidFill>
              <a:latin typeface="+mj-lt"/>
            </a:endParaRPr>
          </a:p>
          <a:p>
            <a:pPr lvl="0">
              <a:defRPr/>
            </a:pPr>
            <a:r>
              <a:rPr lang="en-US" sz="1600" b="1" dirty="0">
                <a:solidFill>
                  <a:srgbClr val="002060"/>
                </a:solidFill>
                <a:latin typeface="+mj-lt"/>
              </a:rPr>
              <a:t>Once consent is obtained, convey the news with compassion and clarity, </a:t>
            </a:r>
          </a:p>
          <a:p>
            <a:pPr lvl="0">
              <a:defRPr/>
            </a:pPr>
            <a:endParaRPr lang="en-US" sz="700" dirty="0">
              <a:solidFill>
                <a:srgbClr val="002060"/>
              </a:solidFill>
              <a:latin typeface="+mj-lt"/>
            </a:endParaRPr>
          </a:p>
          <a:p>
            <a:pPr lvl="0">
              <a:defRPr/>
            </a:pPr>
            <a:r>
              <a:rPr lang="en-US" sz="1600" i="1" dirty="0">
                <a:solidFill>
                  <a:srgbClr val="1E95B8"/>
                </a:solidFill>
                <a:latin typeface="+mj-lt"/>
              </a:rPr>
              <a:t>“I’m afraid there is no easy way to say this,  your baby doesn’t have a heartbeat; I am so sorry; your baby has died.“</a:t>
            </a:r>
          </a:p>
          <a:p>
            <a:pPr lvl="0">
              <a:defRPr/>
            </a:pPr>
            <a:endParaRPr lang="en-US" sz="700" i="1" dirty="0">
              <a:solidFill>
                <a:srgbClr val="002060"/>
              </a:solidFill>
              <a:latin typeface="+mj-lt"/>
            </a:endParaRPr>
          </a:p>
          <a:p>
            <a:pPr lvl="0">
              <a:defRPr/>
            </a:pPr>
            <a:r>
              <a:rPr lang="en-US" sz="1600" b="1" dirty="0">
                <a:solidFill>
                  <a:srgbClr val="002060"/>
                </a:solidFill>
                <a:latin typeface="+mj-lt"/>
              </a:rPr>
              <a:t>Allow time to process the information. Respond sensitively offering support and reassurance.</a:t>
            </a:r>
            <a:endParaRPr lang="en-US" sz="1600" i="1" dirty="0">
              <a:solidFill>
                <a:srgbClr val="002060"/>
              </a:solidFill>
              <a:latin typeface="+mj-lt"/>
            </a:endParaRPr>
          </a:p>
        </p:txBody>
      </p:sp>
      <p:sp>
        <p:nvSpPr>
          <p:cNvPr id="9" name="TextBox 8">
            <a:extLst>
              <a:ext uri="{FF2B5EF4-FFF2-40B4-BE49-F238E27FC236}">
                <a16:creationId xmlns:a16="http://schemas.microsoft.com/office/drawing/2014/main" id="{2FF9B275-A6F4-4CD2-8760-29D8B0B5635B}"/>
              </a:ext>
            </a:extLst>
          </p:cNvPr>
          <p:cNvSpPr txBox="1"/>
          <p:nvPr/>
        </p:nvSpPr>
        <p:spPr>
          <a:xfrm>
            <a:off x="8127856" y="72524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ea typeface="ＭＳ Ｐゴシック" pitchFamily="34" charset="-128"/>
                <a:cs typeface="+mn-cs"/>
              </a:rPr>
              <a:t>Step 3</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Check Understanding and Discuss Next Steps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2E67"/>
              </a:solidFill>
              <a:effectLst/>
              <a:uLnTx/>
              <a:uFillTx/>
              <a:latin typeface="+mj-lt"/>
              <a:ea typeface="ＭＳ Ｐゴシック" pitchFamily="34" charset="-128"/>
              <a:cs typeface="+mn-cs"/>
            </a:endParaRPr>
          </a:p>
        </p:txBody>
      </p:sp>
      <p:sp>
        <p:nvSpPr>
          <p:cNvPr id="10" name="TextBox 9">
            <a:extLst>
              <a:ext uri="{FF2B5EF4-FFF2-40B4-BE49-F238E27FC236}">
                <a16:creationId xmlns:a16="http://schemas.microsoft.com/office/drawing/2014/main" id="{7F6C86FB-7E66-4E80-ABA1-8FE89254A2B1}"/>
              </a:ext>
            </a:extLst>
          </p:cNvPr>
          <p:cNvSpPr txBox="1"/>
          <p:nvPr/>
        </p:nvSpPr>
        <p:spPr>
          <a:xfrm>
            <a:off x="8127856" y="2041389"/>
            <a:ext cx="3960000" cy="4555093"/>
          </a:xfrm>
          <a:prstGeom prst="rect">
            <a:avLst/>
          </a:prstGeom>
          <a:solidFill>
            <a:schemeClr val="bg1">
              <a:lumMod val="95000"/>
            </a:schemeClr>
          </a:solidFill>
          <a:ln>
            <a:noFill/>
          </a:ln>
        </p:spPr>
        <p:txBody>
          <a:bodyPr wrap="square" rtlCol="0">
            <a:spAutoFit/>
          </a:bodyPr>
          <a:lstStyle/>
          <a:p>
            <a:pPr lvl="0">
              <a:defRPr/>
            </a:pPr>
            <a:r>
              <a:rPr lang="en-US" sz="1600" b="1" dirty="0">
                <a:solidFill>
                  <a:srgbClr val="002060"/>
                </a:solidFill>
                <a:latin typeface="+mj-lt"/>
              </a:rPr>
              <a:t>After sharing the news, check their understanding and address any questions or concerns. </a:t>
            </a:r>
          </a:p>
          <a:p>
            <a:pPr lvl="0">
              <a:defRPr/>
            </a:pPr>
            <a:endParaRPr kumimoji="0" lang="en-US" sz="500" i="1" u="none" strike="noStrike" kern="1200" cap="none" spc="0" normalizeH="0" baseline="0" noProof="0" dirty="0">
              <a:ln>
                <a:noFill/>
              </a:ln>
              <a:solidFill>
                <a:srgbClr val="002060"/>
              </a:solidFill>
              <a:effectLst/>
              <a:uLnTx/>
              <a:uFillTx/>
              <a:latin typeface="+mj-lt"/>
            </a:endParaRPr>
          </a:p>
          <a:p>
            <a:pPr lvl="0">
              <a:defRPr/>
            </a:pPr>
            <a:r>
              <a:rPr lang="en-US" sz="1600" i="1" dirty="0">
                <a:solidFill>
                  <a:srgbClr val="1E95B8"/>
                </a:solidFill>
                <a:latin typeface="+mj-lt"/>
              </a:rPr>
              <a:t>"I know this news is incredibly difficult to process. Do you have any questions or is there's anything you'd like me to explain further?“</a:t>
            </a:r>
          </a:p>
          <a:p>
            <a:pPr lvl="0">
              <a:defRPr/>
            </a:pPr>
            <a:endParaRPr lang="en-US" sz="400" i="1" dirty="0">
              <a:solidFill>
                <a:srgbClr val="1E95B8"/>
              </a:solidFill>
              <a:latin typeface="+mj-lt"/>
            </a:endParaRPr>
          </a:p>
          <a:p>
            <a:pPr lvl="0">
              <a:defRPr/>
            </a:pPr>
            <a:r>
              <a:rPr lang="en-US" sz="1600" b="1" dirty="0">
                <a:solidFill>
                  <a:srgbClr val="002060"/>
                </a:solidFill>
                <a:latin typeface="+mj-lt"/>
              </a:rPr>
              <a:t>Engage in open dialogue to clarify information, validate emotions, and discuss next steps. </a:t>
            </a:r>
          </a:p>
          <a:p>
            <a:pPr lvl="0">
              <a:defRPr/>
            </a:pPr>
            <a:endParaRPr lang="en-US" sz="400" b="1" dirty="0">
              <a:solidFill>
                <a:srgbClr val="002060"/>
              </a:solidFill>
              <a:latin typeface="+mj-lt"/>
            </a:endParaRPr>
          </a:p>
          <a:p>
            <a:pPr lvl="0">
              <a:defRPr/>
            </a:pPr>
            <a:r>
              <a:rPr lang="en-US" sz="1600" i="1" dirty="0">
                <a:solidFill>
                  <a:srgbClr val="1E95B8"/>
                </a:solidFill>
                <a:latin typeface="+mj-lt"/>
              </a:rPr>
              <a:t>"We're here to support you through this. Would you like to talk about what happens next, or would you prefer to take some time to take it all in?“</a:t>
            </a:r>
          </a:p>
          <a:p>
            <a:pPr lvl="0">
              <a:defRPr/>
            </a:pPr>
            <a:endParaRPr lang="en-US" sz="400" i="1" dirty="0">
              <a:solidFill>
                <a:srgbClr val="1E95B8"/>
              </a:solidFill>
              <a:latin typeface="+mj-lt"/>
            </a:endParaRPr>
          </a:p>
          <a:p>
            <a:pPr lvl="0">
              <a:defRPr/>
            </a:pPr>
            <a:endParaRPr lang="en-US" sz="100" i="1" dirty="0">
              <a:solidFill>
                <a:srgbClr val="002060"/>
              </a:solidFill>
              <a:latin typeface="+mj-lt"/>
            </a:endParaRPr>
          </a:p>
          <a:p>
            <a:pPr>
              <a:defRPr/>
            </a:pPr>
            <a:r>
              <a:rPr lang="en-US" sz="1600" b="1" dirty="0">
                <a:solidFill>
                  <a:srgbClr val="002060"/>
                </a:solidFill>
                <a:latin typeface="Myriad Pro" panose="020B0503030403020204"/>
              </a:rPr>
              <a:t>Explore support options and develop a plan, ensuring they feel empowered and supported in their decisions.</a:t>
            </a:r>
            <a:endParaRPr lang="en-US" sz="1600" i="1" dirty="0">
              <a:solidFill>
                <a:srgbClr val="002060"/>
              </a:solidFill>
              <a:latin typeface="+mj-lt"/>
            </a:endParaRPr>
          </a:p>
        </p:txBody>
      </p:sp>
    </p:spTree>
    <p:extLst>
      <p:ext uri="{BB962C8B-B14F-4D97-AF65-F5344CB8AC3E}">
        <p14:creationId xmlns:p14="http://schemas.microsoft.com/office/powerpoint/2010/main" val="2929557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95365-136D-0D53-B153-458E21EC2ED5}"/>
            </a:ext>
          </a:extLst>
        </p:cNvPr>
        <p:cNvGrpSpPr/>
        <p:nvPr/>
      </p:nvGrpSpPr>
      <p:grpSpPr>
        <a:xfrm>
          <a:off x="0" y="0"/>
          <a:ext cx="0" cy="0"/>
          <a:chOff x="0" y="0"/>
          <a:chExt cx="0" cy="0"/>
        </a:xfrm>
      </p:grpSpPr>
      <p:sp>
        <p:nvSpPr>
          <p:cNvPr id="28" name="Title 4">
            <a:extLst>
              <a:ext uri="{FF2B5EF4-FFF2-40B4-BE49-F238E27FC236}">
                <a16:creationId xmlns:a16="http://schemas.microsoft.com/office/drawing/2014/main" id="{2F9A45F9-D867-A302-D537-280144EC6816}"/>
              </a:ext>
            </a:extLst>
          </p:cNvPr>
          <p:cNvSpPr>
            <a:spLocks noGrp="1"/>
          </p:cNvSpPr>
          <p:nvPr>
            <p:ph type="title"/>
          </p:nvPr>
        </p:nvSpPr>
        <p:spPr>
          <a:xfrm>
            <a:off x="352928" y="189953"/>
            <a:ext cx="10972800" cy="1561026"/>
          </a:xfrm>
        </p:spPr>
        <p:txBody>
          <a:bodyPr vert="horz" wrap="square" lIns="91440" tIns="45720" rIns="91440" bIns="45720" numCol="1" anchor="ctr" anchorCtr="0" compatLnSpc="1">
            <a:prstTxWarp prst="textNoShape">
              <a:avLst/>
            </a:prstTxWarp>
            <a:normAutofit/>
          </a:bodyPr>
          <a:lstStyle/>
          <a:p>
            <a:r>
              <a:rPr lang="en-US" sz="3600" b="1" dirty="0">
                <a:solidFill>
                  <a:srgbClr val="002060"/>
                </a:solidFill>
                <a:latin typeface="Myriad Pro" panose="020B0503030403020204"/>
              </a:rPr>
              <a:t>Breaking Uncertain news</a:t>
            </a:r>
            <a:br>
              <a:rPr lang="en-US" sz="3200" b="1" dirty="0">
                <a:solidFill>
                  <a:srgbClr val="002060"/>
                </a:solidFill>
                <a:latin typeface="Myriad Pro" panose="020B0503030403020204"/>
              </a:rPr>
            </a:br>
            <a:r>
              <a:rPr lang="en-US" sz="2800" b="1" dirty="0">
                <a:latin typeface="Myriad Pro" panose="020B0503030403020204"/>
              </a:rPr>
              <a:t>Case Study 2: Daisy and Sam</a:t>
            </a:r>
            <a:endParaRPr lang="en-US" sz="2800" dirty="0">
              <a:latin typeface="Myriad Pro" panose="020B0503030403020204"/>
            </a:endParaRPr>
          </a:p>
        </p:txBody>
      </p:sp>
      <p:sp>
        <p:nvSpPr>
          <p:cNvPr id="4" name="TextBox 3">
            <a:extLst>
              <a:ext uri="{FF2B5EF4-FFF2-40B4-BE49-F238E27FC236}">
                <a16:creationId xmlns:a16="http://schemas.microsoft.com/office/drawing/2014/main" id="{FF7CD99C-67C6-0E9A-3A5E-4200FE7C1996}"/>
              </a:ext>
            </a:extLst>
          </p:cNvPr>
          <p:cNvSpPr txBox="1"/>
          <p:nvPr/>
        </p:nvSpPr>
        <p:spPr>
          <a:xfrm>
            <a:off x="352928" y="1614794"/>
            <a:ext cx="11488552" cy="1631216"/>
          </a:xfrm>
          <a:prstGeom prst="rect">
            <a:avLst/>
          </a:prstGeom>
          <a:noFill/>
          <a:ln w="38100">
            <a:solidFill>
              <a:srgbClr val="1E95B8"/>
            </a:solidFill>
          </a:ln>
        </p:spPr>
        <p:txBody>
          <a:bodyPr wrap="square">
            <a:spAutoFit/>
          </a:bodyPr>
          <a:lstStyle/>
          <a:p>
            <a:pPr algn="just"/>
            <a:r>
              <a:rPr lang="en-US" sz="2000" b="1" dirty="0">
                <a:solidFill>
                  <a:srgbClr val="002060"/>
                </a:solidFill>
                <a:effectLst/>
                <a:latin typeface="Myriad Pro" panose="020B0503030403020204"/>
              </a:rPr>
              <a:t>Scenario: </a:t>
            </a:r>
            <a:r>
              <a:rPr lang="en-US" sz="2000" dirty="0">
                <a:solidFill>
                  <a:srgbClr val="002060"/>
                </a:solidFill>
                <a:effectLst/>
                <a:latin typeface="Myriad Pro" panose="020B0503030403020204"/>
              </a:rPr>
              <a:t>Daisy and Sam attend their 20-week scan with excitement, they are looking forward to finding out more about their baby. However, during the scan, the sonographer identifies an anomaly with the baby’s development. While the full extent of the issue isn’t immediately clear, there are concerns about the baby’s future. The sonographer needs to communicate the uncertainty of the situation while being empathetic and supportive.</a:t>
            </a:r>
          </a:p>
        </p:txBody>
      </p:sp>
      <p:pic>
        <p:nvPicPr>
          <p:cNvPr id="8" name="Picture 7">
            <a:extLst>
              <a:ext uri="{FF2B5EF4-FFF2-40B4-BE49-F238E27FC236}">
                <a16:creationId xmlns:a16="http://schemas.microsoft.com/office/drawing/2014/main" id="{7DDAB601-FF63-18B5-44F7-9EC534F3B162}"/>
              </a:ext>
            </a:extLst>
          </p:cNvPr>
          <p:cNvPicPr>
            <a:picLocks noChangeAspect="1"/>
          </p:cNvPicPr>
          <p:nvPr/>
        </p:nvPicPr>
        <p:blipFill>
          <a:blip r:embed="rId3"/>
          <a:stretch>
            <a:fillRect/>
          </a:stretch>
        </p:blipFill>
        <p:spPr>
          <a:xfrm>
            <a:off x="9163455" y="4869579"/>
            <a:ext cx="3024406" cy="1988421"/>
          </a:xfrm>
          <a:prstGeom prst="rect">
            <a:avLst/>
          </a:prstGeom>
        </p:spPr>
      </p:pic>
      <p:sp>
        <p:nvSpPr>
          <p:cNvPr id="6" name="TextBox 5">
            <a:extLst>
              <a:ext uri="{FF2B5EF4-FFF2-40B4-BE49-F238E27FC236}">
                <a16:creationId xmlns:a16="http://schemas.microsoft.com/office/drawing/2014/main" id="{0C43BBF7-4CC6-38AC-2114-9D15819CABBC}"/>
              </a:ext>
            </a:extLst>
          </p:cNvPr>
          <p:cNvSpPr txBox="1"/>
          <p:nvPr/>
        </p:nvSpPr>
        <p:spPr>
          <a:xfrm>
            <a:off x="1327218" y="4523659"/>
            <a:ext cx="3186412" cy="1938992"/>
          </a:xfrm>
          <a:prstGeom prst="rect">
            <a:avLst/>
          </a:prstGeom>
          <a:solidFill>
            <a:schemeClr val="bg1">
              <a:lumMod val="95000"/>
            </a:schemeClr>
          </a:solidFill>
          <a:ln w="38100">
            <a:noFill/>
          </a:ln>
        </p:spPr>
        <p:txBody>
          <a:bodyPr wrap="square">
            <a:spAutoFit/>
          </a:bodyPr>
          <a:lstStyle/>
          <a:p>
            <a:pPr marL="457200" indent="-457200" algn="just">
              <a:buFont typeface="+mj-lt"/>
              <a:buAutoNum type="arabicPeriod"/>
            </a:pPr>
            <a:r>
              <a:rPr lang="en-US" sz="4000" b="1" dirty="0">
                <a:solidFill>
                  <a:srgbClr val="F18D08"/>
                </a:solidFill>
                <a:latin typeface="Myriad Pro" panose="020B0503030403020204"/>
              </a:rPr>
              <a:t>PREPARE</a:t>
            </a:r>
          </a:p>
          <a:p>
            <a:pPr marL="457200" indent="-457200" algn="just">
              <a:buFont typeface="+mj-lt"/>
              <a:buAutoNum type="arabicPeriod"/>
            </a:pPr>
            <a:r>
              <a:rPr lang="en-US" sz="4000" b="1" dirty="0">
                <a:solidFill>
                  <a:srgbClr val="F18D08"/>
                </a:solidFill>
                <a:latin typeface="Myriad Pro" panose="020B0503030403020204"/>
              </a:rPr>
              <a:t>SHARE</a:t>
            </a:r>
          </a:p>
          <a:p>
            <a:pPr marL="457200" indent="-457200" algn="just">
              <a:buFont typeface="+mj-lt"/>
              <a:buAutoNum type="arabicPeriod"/>
            </a:pPr>
            <a:r>
              <a:rPr lang="en-US" sz="4000" b="1" dirty="0">
                <a:solidFill>
                  <a:srgbClr val="F18D08"/>
                </a:solidFill>
                <a:latin typeface="Myriad Pro" panose="020B0503030403020204"/>
              </a:rPr>
              <a:t>SUPPORT</a:t>
            </a:r>
          </a:p>
        </p:txBody>
      </p:sp>
      <p:sp>
        <p:nvSpPr>
          <p:cNvPr id="2" name="TextBox 1">
            <a:extLst>
              <a:ext uri="{FF2B5EF4-FFF2-40B4-BE49-F238E27FC236}">
                <a16:creationId xmlns:a16="http://schemas.microsoft.com/office/drawing/2014/main" id="{96923C7D-C087-435A-5441-E0EF234E165F}"/>
              </a:ext>
            </a:extLst>
          </p:cNvPr>
          <p:cNvSpPr txBox="1"/>
          <p:nvPr/>
        </p:nvSpPr>
        <p:spPr>
          <a:xfrm>
            <a:off x="5077838" y="5077656"/>
            <a:ext cx="6032353" cy="830997"/>
          </a:xfrm>
          <a:prstGeom prst="rect">
            <a:avLst/>
          </a:prstGeom>
          <a:solidFill>
            <a:schemeClr val="bg1">
              <a:lumMod val="95000"/>
            </a:schemeClr>
          </a:solidFill>
          <a:ln w="38100">
            <a:noFill/>
          </a:ln>
        </p:spPr>
        <p:txBody>
          <a:bodyPr wrap="square">
            <a:spAutoFit/>
          </a:bodyPr>
          <a:lstStyle/>
          <a:p>
            <a:pPr marL="457200" indent="-457200" algn="just">
              <a:buFont typeface="+mj-lt"/>
              <a:buAutoNum type="arabicPeriod"/>
            </a:pPr>
            <a:r>
              <a:rPr lang="en-US" sz="2400" b="1" dirty="0">
                <a:solidFill>
                  <a:srgbClr val="002060"/>
                </a:solidFill>
                <a:latin typeface="Myriad Pro" panose="020B0503030403020204"/>
              </a:rPr>
              <a:t>What might you say/do during each of the 3 steps?</a:t>
            </a:r>
            <a:endParaRPr lang="en-US" sz="2400" dirty="0">
              <a:solidFill>
                <a:srgbClr val="002060"/>
              </a:solidFill>
              <a:effectLst/>
              <a:latin typeface="Myriad Pro" panose="020B0503030403020204"/>
            </a:endParaRPr>
          </a:p>
        </p:txBody>
      </p:sp>
      <p:sp>
        <p:nvSpPr>
          <p:cNvPr id="5" name="TextBox 4">
            <a:extLst>
              <a:ext uri="{FF2B5EF4-FFF2-40B4-BE49-F238E27FC236}">
                <a16:creationId xmlns:a16="http://schemas.microsoft.com/office/drawing/2014/main" id="{0E2457B7-605E-6335-E9B3-93B594261FB2}"/>
              </a:ext>
            </a:extLst>
          </p:cNvPr>
          <p:cNvSpPr txBox="1"/>
          <p:nvPr/>
        </p:nvSpPr>
        <p:spPr>
          <a:xfrm>
            <a:off x="175862" y="3875333"/>
            <a:ext cx="11840276" cy="400110"/>
          </a:xfrm>
          <a:prstGeom prst="rect">
            <a:avLst/>
          </a:prstGeom>
          <a:solidFill>
            <a:schemeClr val="bg1">
              <a:lumMod val="95000"/>
            </a:schemeClr>
          </a:solidFill>
        </p:spPr>
        <p:txBody>
          <a:bodyPr wrap="square">
            <a:spAutoFit/>
          </a:bodyPr>
          <a:lstStyle/>
          <a:p>
            <a:pPr algn="ctr">
              <a:buClr>
                <a:srgbClr val="F18D08"/>
              </a:buClr>
            </a:pPr>
            <a:r>
              <a:rPr lang="en-US" sz="2000" b="1" dirty="0">
                <a:solidFill>
                  <a:srgbClr val="002060"/>
                </a:solidFill>
                <a:latin typeface="Myriad Pro Light" panose="020B0403030403020204"/>
              </a:rPr>
              <a:t>Consider the situation from the parents' perspective; what might they be thinking, feeling, saying and doing?</a:t>
            </a:r>
          </a:p>
        </p:txBody>
      </p:sp>
    </p:spTree>
    <p:extLst>
      <p:ext uri="{BB962C8B-B14F-4D97-AF65-F5344CB8AC3E}">
        <p14:creationId xmlns:p14="http://schemas.microsoft.com/office/powerpoint/2010/main" val="60999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88B3-9011-B0B3-284E-14D7C3E6148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06FB620D-AF9C-CE57-229E-116ECAF6DA35}"/>
              </a:ext>
            </a:extLst>
          </p:cNvPr>
          <p:cNvSpPr/>
          <p:nvPr/>
        </p:nvSpPr>
        <p:spPr>
          <a:xfrm>
            <a:off x="0" y="1217"/>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9900"/>
              </a:highlight>
            </a:endParaRPr>
          </a:p>
        </p:txBody>
      </p:sp>
      <p:grpSp>
        <p:nvGrpSpPr>
          <p:cNvPr id="14" name="Group 13">
            <a:extLst>
              <a:ext uri="{FF2B5EF4-FFF2-40B4-BE49-F238E27FC236}">
                <a16:creationId xmlns:a16="http://schemas.microsoft.com/office/drawing/2014/main" id="{1A972D54-C942-BC87-A611-98AF29573BCD}"/>
              </a:ext>
            </a:extLst>
          </p:cNvPr>
          <p:cNvGrpSpPr/>
          <p:nvPr/>
        </p:nvGrpSpPr>
        <p:grpSpPr>
          <a:xfrm>
            <a:off x="1034494" y="845548"/>
            <a:ext cx="4869025" cy="5621063"/>
            <a:chOff x="838200" y="1524688"/>
            <a:chExt cx="4869025" cy="5621063"/>
          </a:xfrm>
        </p:grpSpPr>
        <p:pic>
          <p:nvPicPr>
            <p:cNvPr id="4" name="Picture 3">
              <a:extLst>
                <a:ext uri="{FF2B5EF4-FFF2-40B4-BE49-F238E27FC236}">
                  <a16:creationId xmlns:a16="http://schemas.microsoft.com/office/drawing/2014/main" id="{B8119EBA-2F98-4BB8-CB1E-8BACFAE720A8}"/>
                </a:ext>
              </a:extLst>
            </p:cNvPr>
            <p:cNvPicPr>
              <a:picLocks noChangeAspect="1"/>
            </p:cNvPicPr>
            <p:nvPr/>
          </p:nvPicPr>
          <p:blipFill>
            <a:blip r:embed="rId3">
              <a:duotone>
                <a:prstClr val="black"/>
                <a:schemeClr val="tx2">
                  <a:tint val="45000"/>
                  <a:satMod val="400000"/>
                </a:schemeClr>
              </a:duotone>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2065305" y="1524688"/>
              <a:ext cx="2414814" cy="2969234"/>
            </a:xfrm>
            <a:prstGeom prst="rect">
              <a:avLst/>
            </a:prstGeom>
            <a:ln w="57150">
              <a:solidFill>
                <a:srgbClr val="1E95B8"/>
              </a:solidFill>
            </a:ln>
          </p:spPr>
        </p:pic>
        <p:sp>
          <p:nvSpPr>
            <p:cNvPr id="6" name="Title 1">
              <a:extLst>
                <a:ext uri="{FF2B5EF4-FFF2-40B4-BE49-F238E27FC236}">
                  <a16:creationId xmlns:a16="http://schemas.microsoft.com/office/drawing/2014/main" id="{C2FECD2B-FA95-075D-3AC9-7BF2061655F7}"/>
                </a:ext>
              </a:extLst>
            </p:cNvPr>
            <p:cNvSpPr txBox="1">
              <a:spLocks/>
            </p:cNvSpPr>
            <p:nvPr/>
          </p:nvSpPr>
          <p:spPr bwMode="auto">
            <a:xfrm>
              <a:off x="838200" y="4799661"/>
              <a:ext cx="4869025" cy="234609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lnSpc>
                  <a:spcPts val="2850"/>
                </a:lnSpc>
                <a:spcAft>
                  <a:spcPts val="1425"/>
                </a:spcAft>
              </a:pPr>
              <a:r>
                <a:rPr lang="en-GB" sz="3600" b="0" i="0" dirty="0">
                  <a:solidFill>
                    <a:srgbClr val="002060"/>
                  </a:solidFill>
                  <a:effectLst/>
                  <a:latin typeface="var(--td_default_google_font_2, 'Roboto', sans-serif)"/>
                </a:rPr>
                <a:t>Dr Una MacFadyen</a:t>
              </a:r>
            </a:p>
            <a:p>
              <a:pPr algn="ctr">
                <a:lnSpc>
                  <a:spcPts val="2850"/>
                </a:lnSpc>
                <a:spcAft>
                  <a:spcPts val="1425"/>
                </a:spcAft>
              </a:pPr>
              <a:r>
                <a:rPr lang="en-GB" sz="2400" b="0" i="0" dirty="0">
                  <a:solidFill>
                    <a:srgbClr val="002060"/>
                  </a:solidFill>
                  <a:effectLst/>
                  <a:latin typeface="var(--td_default_google_font_2, 'Roboto', sans-serif)"/>
                </a:rPr>
                <a:t>Consultant Paediatrician and Neonatologist (retired)  and </a:t>
              </a:r>
              <a:r>
                <a:rPr lang="en-GB" sz="2400" b="0" dirty="0">
                  <a:solidFill>
                    <a:srgbClr val="002060"/>
                  </a:solidFill>
                  <a:latin typeface="var(--td_default_google_font_2, 'Roboto', sans-serif)"/>
                </a:rPr>
                <a:t>Medical</a:t>
              </a:r>
              <a:r>
                <a:rPr lang="en-US" sz="2400" b="0" i="0" dirty="0">
                  <a:solidFill>
                    <a:srgbClr val="002060"/>
                  </a:solidFill>
                  <a:effectLst/>
                  <a:latin typeface="var(--td_default_google_font_2, 'Roboto', sans-serif)"/>
                </a:rPr>
                <a:t> Adviser to SOFT UK</a:t>
              </a:r>
              <a:r>
                <a:rPr lang="en-GB" sz="2400" b="0" i="0" dirty="0">
                  <a:solidFill>
                    <a:srgbClr val="002060"/>
                  </a:solidFill>
                  <a:effectLst/>
                  <a:latin typeface="var(--td_default_google_font_2, 'Roboto', sans-serif)"/>
                </a:rPr>
                <a:t>  </a:t>
              </a:r>
            </a:p>
          </p:txBody>
        </p:sp>
      </p:grpSp>
      <p:grpSp>
        <p:nvGrpSpPr>
          <p:cNvPr id="28" name="Group 27">
            <a:extLst>
              <a:ext uri="{FF2B5EF4-FFF2-40B4-BE49-F238E27FC236}">
                <a16:creationId xmlns:a16="http://schemas.microsoft.com/office/drawing/2014/main" id="{935E6AB1-E5DC-BFA0-758A-D279583F05BD}"/>
              </a:ext>
            </a:extLst>
          </p:cNvPr>
          <p:cNvGrpSpPr/>
          <p:nvPr/>
        </p:nvGrpSpPr>
        <p:grpSpPr>
          <a:xfrm>
            <a:off x="6426027" y="844782"/>
            <a:ext cx="4869025" cy="5630662"/>
            <a:chOff x="6239417" y="1516583"/>
            <a:chExt cx="4869025" cy="5630662"/>
          </a:xfrm>
        </p:grpSpPr>
        <p:sp>
          <p:nvSpPr>
            <p:cNvPr id="9" name="Title 1">
              <a:extLst>
                <a:ext uri="{FF2B5EF4-FFF2-40B4-BE49-F238E27FC236}">
                  <a16:creationId xmlns:a16="http://schemas.microsoft.com/office/drawing/2014/main" id="{8A47CEAD-24AF-C696-C26B-E2FC99019AFE}"/>
                </a:ext>
              </a:extLst>
            </p:cNvPr>
            <p:cNvSpPr txBox="1">
              <a:spLocks/>
            </p:cNvSpPr>
            <p:nvPr/>
          </p:nvSpPr>
          <p:spPr bwMode="auto">
            <a:xfrm>
              <a:off x="6239417" y="4801154"/>
              <a:ext cx="4869025" cy="234609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algn="ctr">
                <a:lnSpc>
                  <a:spcPts val="2850"/>
                </a:lnSpc>
                <a:spcAft>
                  <a:spcPts val="1425"/>
                </a:spcAft>
              </a:pPr>
              <a:r>
                <a:rPr lang="en-GB" sz="3600" b="0" i="0" dirty="0">
                  <a:solidFill>
                    <a:srgbClr val="002060"/>
                  </a:solidFill>
                  <a:effectLst/>
                  <a:latin typeface="var(--td_default_google_font_2, 'Roboto', sans-serif)"/>
                </a:rPr>
                <a:t>Kate Stanton </a:t>
              </a:r>
            </a:p>
            <a:p>
              <a:pPr algn="ctr">
                <a:lnSpc>
                  <a:spcPts val="2850"/>
                </a:lnSpc>
                <a:spcAft>
                  <a:spcPts val="1425"/>
                </a:spcAft>
              </a:pPr>
              <a:r>
                <a:rPr lang="en-GB" sz="2400" b="0" dirty="0">
                  <a:solidFill>
                    <a:srgbClr val="002060"/>
                  </a:solidFill>
                  <a:latin typeface="var(--td_default_google_font_2, 'Roboto', sans-serif)"/>
                </a:rPr>
                <a:t>Qualified Integrative Counsellor, Paediatric Nurse </a:t>
              </a:r>
              <a:r>
                <a:rPr lang="en-US" sz="2400" b="0" dirty="0">
                  <a:solidFill>
                    <a:srgbClr val="002060"/>
                  </a:solidFill>
                  <a:latin typeface="var(--td_default_google_font_2, 'Roboto', sans-serif)"/>
                </a:rPr>
                <a:t>(specialising in end-of-life care), and Sands Trainer</a:t>
              </a:r>
              <a:endParaRPr lang="en-GB" sz="2400" b="0" i="0" dirty="0">
                <a:solidFill>
                  <a:srgbClr val="002060"/>
                </a:solidFill>
                <a:effectLst/>
                <a:latin typeface="var(--td_default_google_font_2, 'Roboto', sans-serif)"/>
              </a:endParaRPr>
            </a:p>
          </p:txBody>
        </p:sp>
        <p:pic>
          <p:nvPicPr>
            <p:cNvPr id="27" name="Picture 26">
              <a:extLst>
                <a:ext uri="{FF2B5EF4-FFF2-40B4-BE49-F238E27FC236}">
                  <a16:creationId xmlns:a16="http://schemas.microsoft.com/office/drawing/2014/main" id="{BF78C517-64A6-819A-C408-C1D5C3D92A06}"/>
                </a:ext>
              </a:extLst>
            </p:cNvPr>
            <p:cNvPicPr>
              <a:picLocks noChangeAspect="1"/>
            </p:cNvPicPr>
            <p:nvPr/>
          </p:nvPicPr>
          <p:blipFill>
            <a:blip r:embed="rId5"/>
            <a:stretch>
              <a:fillRect/>
            </a:stretch>
          </p:blipFill>
          <p:spPr>
            <a:xfrm>
              <a:off x="7492980" y="1516583"/>
              <a:ext cx="2361899" cy="2970000"/>
            </a:xfrm>
            <a:prstGeom prst="rect">
              <a:avLst/>
            </a:prstGeom>
            <a:ln w="57150">
              <a:solidFill>
                <a:srgbClr val="1E95B8"/>
              </a:solidFill>
            </a:ln>
          </p:spPr>
        </p:pic>
      </p:grpSp>
    </p:spTree>
    <p:extLst>
      <p:ext uri="{BB962C8B-B14F-4D97-AF65-F5344CB8AC3E}">
        <p14:creationId xmlns:p14="http://schemas.microsoft.com/office/powerpoint/2010/main" val="378599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4F3CCE-BCC0-BD3C-8AC8-9AF1FC92E4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24728B-F73D-E193-0866-0CAD605A9CFC}"/>
              </a:ext>
            </a:extLst>
          </p:cNvPr>
          <p:cNvSpPr>
            <a:spLocks noGrp="1"/>
          </p:cNvSpPr>
          <p:nvPr>
            <p:ph type="title"/>
          </p:nvPr>
        </p:nvSpPr>
        <p:spPr>
          <a:xfrm>
            <a:off x="447372" y="-126100"/>
            <a:ext cx="10972800" cy="1143000"/>
          </a:xfrm>
        </p:spPr>
        <p:txBody>
          <a:bodyPr/>
          <a:lstStyle/>
          <a:p>
            <a:r>
              <a:rPr lang="en-GB" sz="4000" b="1" dirty="0">
                <a:latin typeface="Myriad Pro Light"/>
              </a:rPr>
              <a:t>Breaking uncertain news: Fetal Anomaly</a:t>
            </a:r>
          </a:p>
        </p:txBody>
      </p:sp>
      <p:sp>
        <p:nvSpPr>
          <p:cNvPr id="5" name="TextBox 4">
            <a:extLst>
              <a:ext uri="{FF2B5EF4-FFF2-40B4-BE49-F238E27FC236}">
                <a16:creationId xmlns:a16="http://schemas.microsoft.com/office/drawing/2014/main" id="{A2D946AB-6CD3-5F5F-FF82-E91918E5A0D4}"/>
              </a:ext>
            </a:extLst>
          </p:cNvPr>
          <p:cNvSpPr txBox="1"/>
          <p:nvPr/>
        </p:nvSpPr>
        <p:spPr>
          <a:xfrm>
            <a:off x="56848" y="109846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rPr>
              <a:t>Step 1</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Prepare yourself and prepare the patient</a:t>
            </a:r>
          </a:p>
          <a:p>
            <a:pPr marL="0" marR="0" lvl="0" indent="0" algn="ctr" defTabSz="914400" rtl="0" eaLnBrk="1" fontAlgn="base" latinLnBrk="0" hangingPunct="1">
              <a:lnSpc>
                <a:spcPct val="100000"/>
              </a:lnSpc>
              <a:spcBef>
                <a:spcPct val="0"/>
              </a:spcBef>
              <a:spcAft>
                <a:spcPct val="0"/>
              </a:spcAft>
              <a:buClrTx/>
              <a:buSzTx/>
              <a:buFontTx/>
              <a:buNone/>
              <a:tabLst/>
              <a:defRPr/>
            </a:pPr>
            <a:endParaRPr lang="en-US" b="1" dirty="0">
              <a:solidFill>
                <a:srgbClr val="002E67"/>
              </a:solidFill>
              <a:latin typeface="+mj-lt"/>
            </a:endParaRPr>
          </a:p>
        </p:txBody>
      </p:sp>
      <p:sp>
        <p:nvSpPr>
          <p:cNvPr id="6" name="TextBox 5">
            <a:extLst>
              <a:ext uri="{FF2B5EF4-FFF2-40B4-BE49-F238E27FC236}">
                <a16:creationId xmlns:a16="http://schemas.microsoft.com/office/drawing/2014/main" id="{C29F3604-8335-C72E-ED78-3189BFCB2F9E}"/>
              </a:ext>
            </a:extLst>
          </p:cNvPr>
          <p:cNvSpPr txBox="1"/>
          <p:nvPr/>
        </p:nvSpPr>
        <p:spPr>
          <a:xfrm>
            <a:off x="56848" y="2437755"/>
            <a:ext cx="3960000" cy="4276800"/>
          </a:xfrm>
          <a:prstGeom prst="rect">
            <a:avLst/>
          </a:prstGeom>
          <a:solidFill>
            <a:schemeClr val="bg1">
              <a:lumMod val="95000"/>
            </a:schemeClr>
          </a:solidFill>
          <a:ln>
            <a:noFill/>
          </a:ln>
        </p:spPr>
        <p:txBody>
          <a:bodyPr wrap="square" lIns="91440" tIns="45720" rIns="91440" bIns="45720" rtlCol="0" anchor="t">
            <a:spAutoFit/>
          </a:bodyPr>
          <a:lstStyle/>
          <a:p>
            <a:pPr>
              <a:defRPr/>
            </a:pPr>
            <a:r>
              <a:rPr kumimoji="0" lang="en-GB" sz="1600" b="1" i="0" u="none" strike="noStrike" kern="1200" cap="none" spc="0" normalizeH="0" baseline="0" noProof="0" dirty="0">
                <a:ln>
                  <a:noFill/>
                </a:ln>
                <a:solidFill>
                  <a:srgbClr val="002060"/>
                </a:solidFill>
                <a:effectLst/>
                <a:uLnTx/>
                <a:uFillTx/>
                <a:latin typeface="+mj-lt"/>
              </a:rPr>
              <a:t>Put down the probe – a behavioural cue indicating care &amp; engagement</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1600" b="1" dirty="0">
              <a:solidFill>
                <a:srgbClr val="002060"/>
              </a:solidFill>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600" b="1" dirty="0">
                <a:solidFill>
                  <a:srgbClr val="002060"/>
                </a:solidFill>
                <a:latin typeface="+mj-lt"/>
              </a:rPr>
              <a:t>Initiate the discussion:</a:t>
            </a:r>
          </a:p>
          <a:p>
            <a:pPr lvl="0" fontAlgn="base">
              <a:spcBef>
                <a:spcPct val="0"/>
              </a:spcBef>
              <a:spcAft>
                <a:spcPct val="0"/>
              </a:spcAft>
              <a:defRPr/>
            </a:pPr>
            <a:r>
              <a:rPr lang="en-US" sz="1600" i="1" dirty="0">
                <a:solidFill>
                  <a:srgbClr val="1E95B8"/>
                </a:solidFill>
                <a:latin typeface="+mj-lt"/>
              </a:rPr>
              <a:t>“Daisy, Sam, I know you’ve been looking forward to this scan, but unfortunately, I’ve found something that I need to discuss with you, and I want to be as clear as I can.”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i="1" u="none" strike="noStrike" kern="1200" cap="none" spc="0" normalizeH="0" baseline="0" noProof="0" dirty="0">
              <a:ln>
                <a:noFill/>
              </a:ln>
              <a:solidFill>
                <a:srgbClr val="002060"/>
              </a:solidFill>
              <a:effectLst/>
              <a:uLnTx/>
              <a:uFillTx/>
              <a:latin typeface="+mj-lt"/>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u="none" strike="noStrike" kern="1200" cap="none" spc="0" normalizeH="0" baseline="0" noProof="0" dirty="0">
                <a:ln>
                  <a:noFill/>
                </a:ln>
                <a:solidFill>
                  <a:srgbClr val="002060"/>
                </a:solidFill>
                <a:effectLst/>
                <a:uLnTx/>
                <a:uFillTx/>
                <a:latin typeface="+mj-lt"/>
              </a:rPr>
              <a:t>Listen attentively to their responses, allow them to express their thoughts and emotions without interruption.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i="1" u="none" strike="noStrike" kern="1200" cap="none" spc="0" normalizeH="0" baseline="0" noProof="0" dirty="0">
              <a:ln>
                <a:noFill/>
              </a:ln>
              <a:solidFill>
                <a:srgbClr val="002060"/>
              </a:solidFill>
              <a:effectLst/>
              <a:uLnTx/>
              <a:uFillTx/>
              <a:latin typeface="+mj-lt"/>
            </a:endParaRPr>
          </a:p>
        </p:txBody>
      </p:sp>
      <p:sp>
        <p:nvSpPr>
          <p:cNvPr id="7" name="TextBox 6">
            <a:extLst>
              <a:ext uri="{FF2B5EF4-FFF2-40B4-BE49-F238E27FC236}">
                <a16:creationId xmlns:a16="http://schemas.microsoft.com/office/drawing/2014/main" id="{E699844A-6816-013C-03A6-E1E4D3898BA1}"/>
              </a:ext>
            </a:extLst>
          </p:cNvPr>
          <p:cNvSpPr txBox="1"/>
          <p:nvPr/>
        </p:nvSpPr>
        <p:spPr>
          <a:xfrm>
            <a:off x="4092352" y="109846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ea typeface="ＭＳ Ｐゴシック" pitchFamily="34" charset="-128"/>
                <a:cs typeface="+mn-cs"/>
              </a:rPr>
              <a:t>Step 2</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Ensure parents readiness to hear the news and share the news (if/when appropriate)</a:t>
            </a:r>
          </a:p>
        </p:txBody>
      </p:sp>
      <p:sp>
        <p:nvSpPr>
          <p:cNvPr id="8" name="TextBox 7">
            <a:extLst>
              <a:ext uri="{FF2B5EF4-FFF2-40B4-BE49-F238E27FC236}">
                <a16:creationId xmlns:a16="http://schemas.microsoft.com/office/drawing/2014/main" id="{A17CBAA5-F208-BB73-3E0D-D7849E961D0D}"/>
              </a:ext>
            </a:extLst>
          </p:cNvPr>
          <p:cNvSpPr txBox="1"/>
          <p:nvPr/>
        </p:nvSpPr>
        <p:spPr>
          <a:xfrm>
            <a:off x="4092352" y="2426178"/>
            <a:ext cx="3960000" cy="4276800"/>
          </a:xfrm>
          <a:prstGeom prst="rect">
            <a:avLst/>
          </a:prstGeom>
          <a:solidFill>
            <a:schemeClr val="bg1">
              <a:lumMod val="95000"/>
            </a:schemeClr>
          </a:solidFill>
          <a:ln>
            <a:noFill/>
          </a:ln>
        </p:spPr>
        <p:txBody>
          <a:bodyPr wrap="square" rtlCol="0">
            <a:spAutoFit/>
          </a:bodyPr>
          <a:lstStyle/>
          <a:p>
            <a:pPr lvl="0">
              <a:defRPr/>
            </a:pPr>
            <a:r>
              <a:rPr lang="en-US" sz="1600" b="1" dirty="0">
                <a:solidFill>
                  <a:srgbClr val="002060"/>
                </a:solidFill>
                <a:latin typeface="+mj-lt"/>
              </a:rPr>
              <a:t>Respectfully seek permission to share the news, assessing their readiness to receive the information.</a:t>
            </a:r>
          </a:p>
          <a:p>
            <a:pPr lvl="0">
              <a:defRPr/>
            </a:pPr>
            <a:endParaRPr lang="en-US" sz="400" dirty="0">
              <a:solidFill>
                <a:srgbClr val="002060"/>
              </a:solidFill>
              <a:highlight>
                <a:srgbClr val="FFFFFF"/>
              </a:highlight>
              <a:latin typeface="+mj-lt"/>
            </a:endParaRPr>
          </a:p>
          <a:p>
            <a:pPr lvl="0">
              <a:defRPr/>
            </a:pPr>
            <a:r>
              <a:rPr lang="en-US" sz="1600" i="1" dirty="0">
                <a:solidFill>
                  <a:srgbClr val="1E95B8"/>
                </a:solidFill>
                <a:latin typeface="+mj-lt"/>
              </a:rPr>
              <a:t>“the results from the scan are a bit uncertain right now. Would it be okay if we talked about what I’ve seen so far?”</a:t>
            </a:r>
          </a:p>
          <a:p>
            <a:pPr lvl="0">
              <a:defRPr/>
            </a:pPr>
            <a:endParaRPr lang="en-US" sz="400" b="1" dirty="0">
              <a:solidFill>
                <a:srgbClr val="002060"/>
              </a:solidFill>
              <a:latin typeface="+mj-lt"/>
            </a:endParaRPr>
          </a:p>
          <a:p>
            <a:pPr lvl="0">
              <a:defRPr/>
            </a:pPr>
            <a:r>
              <a:rPr lang="en-US" sz="1600" b="1" dirty="0">
                <a:solidFill>
                  <a:srgbClr val="002060"/>
                </a:solidFill>
                <a:latin typeface="+mj-lt"/>
              </a:rPr>
              <a:t>Once consent is obtained, convey the news with compassion and clarity, </a:t>
            </a:r>
          </a:p>
          <a:p>
            <a:pPr lvl="0">
              <a:defRPr/>
            </a:pPr>
            <a:endParaRPr lang="en-US" sz="400" dirty="0">
              <a:solidFill>
                <a:srgbClr val="002060"/>
              </a:solidFill>
              <a:latin typeface="+mj-lt"/>
            </a:endParaRPr>
          </a:p>
          <a:p>
            <a:pPr lvl="0">
              <a:defRPr/>
            </a:pPr>
            <a:r>
              <a:rPr lang="en-US" sz="1600" i="1" dirty="0">
                <a:solidFill>
                  <a:srgbClr val="1E95B8"/>
                </a:solidFill>
                <a:latin typeface="+mj-lt"/>
              </a:rPr>
              <a:t>“I’m afraid there may be a concern with the baby’s development. At this stage, I’m not sure of the full extent, but I want to share what we know so far.“</a:t>
            </a:r>
          </a:p>
          <a:p>
            <a:pPr lvl="0">
              <a:defRPr/>
            </a:pPr>
            <a:endParaRPr lang="en-US" sz="400" i="1" dirty="0">
              <a:solidFill>
                <a:srgbClr val="002060"/>
              </a:solidFill>
              <a:latin typeface="+mj-lt"/>
            </a:endParaRPr>
          </a:p>
          <a:p>
            <a:pPr lvl="0">
              <a:defRPr/>
            </a:pPr>
            <a:r>
              <a:rPr lang="en-US" sz="1600" b="1" dirty="0">
                <a:solidFill>
                  <a:srgbClr val="002060"/>
                </a:solidFill>
                <a:latin typeface="+mj-lt"/>
              </a:rPr>
              <a:t>Allow time to process the information. Respond sensitively offering support and reassurance.</a:t>
            </a:r>
            <a:endParaRPr lang="en-US" sz="1600" i="1" dirty="0">
              <a:solidFill>
                <a:srgbClr val="002060"/>
              </a:solidFill>
              <a:latin typeface="+mj-lt"/>
            </a:endParaRPr>
          </a:p>
        </p:txBody>
      </p:sp>
      <p:sp>
        <p:nvSpPr>
          <p:cNvPr id="9" name="TextBox 8">
            <a:extLst>
              <a:ext uri="{FF2B5EF4-FFF2-40B4-BE49-F238E27FC236}">
                <a16:creationId xmlns:a16="http://schemas.microsoft.com/office/drawing/2014/main" id="{3432E134-3676-1661-3ACF-2F9D542EA4D8}"/>
              </a:ext>
            </a:extLst>
          </p:cNvPr>
          <p:cNvSpPr txBox="1"/>
          <p:nvPr/>
        </p:nvSpPr>
        <p:spPr>
          <a:xfrm>
            <a:off x="8127856" y="1098463"/>
            <a:ext cx="3960000" cy="1200329"/>
          </a:xfrm>
          <a:prstGeom prst="rect">
            <a:avLst/>
          </a:prstGeom>
          <a:solidFill>
            <a:schemeClr val="bg1">
              <a:lumMod val="95000"/>
            </a:schemeClr>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b="1" i="0" u="none" strike="noStrike" kern="1200" cap="none" spc="0" normalizeH="0" baseline="0" noProof="0" dirty="0">
                <a:ln>
                  <a:noFill/>
                </a:ln>
                <a:solidFill>
                  <a:srgbClr val="F18D08"/>
                </a:solidFill>
                <a:effectLst/>
                <a:uLnTx/>
                <a:uFillTx/>
                <a:latin typeface="+mj-lt"/>
                <a:ea typeface="ＭＳ Ｐゴシック" pitchFamily="34" charset="-128"/>
                <a:cs typeface="+mn-cs"/>
              </a:rPr>
              <a:t>Step 3</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1" dirty="0">
                <a:solidFill>
                  <a:srgbClr val="002E67"/>
                </a:solidFill>
                <a:latin typeface="+mj-lt"/>
              </a:rPr>
              <a:t>Check Understanding and Discuss Next Steps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rgbClr val="002E67"/>
              </a:solidFill>
              <a:effectLst/>
              <a:uLnTx/>
              <a:uFillTx/>
              <a:latin typeface="+mj-lt"/>
              <a:ea typeface="ＭＳ Ｐゴシック" pitchFamily="34" charset="-128"/>
              <a:cs typeface="+mn-cs"/>
            </a:endParaRPr>
          </a:p>
        </p:txBody>
      </p:sp>
      <p:sp>
        <p:nvSpPr>
          <p:cNvPr id="10" name="TextBox 9">
            <a:extLst>
              <a:ext uri="{FF2B5EF4-FFF2-40B4-BE49-F238E27FC236}">
                <a16:creationId xmlns:a16="http://schemas.microsoft.com/office/drawing/2014/main" id="{D2AA532B-75AE-022A-4586-9D567F84E099}"/>
              </a:ext>
            </a:extLst>
          </p:cNvPr>
          <p:cNvSpPr txBox="1"/>
          <p:nvPr/>
        </p:nvSpPr>
        <p:spPr>
          <a:xfrm>
            <a:off x="8127856" y="2414608"/>
            <a:ext cx="3960000" cy="4276800"/>
          </a:xfrm>
          <a:prstGeom prst="rect">
            <a:avLst/>
          </a:prstGeom>
          <a:solidFill>
            <a:schemeClr val="bg1">
              <a:lumMod val="95000"/>
            </a:schemeClr>
          </a:solidFill>
          <a:ln>
            <a:noFill/>
          </a:ln>
        </p:spPr>
        <p:txBody>
          <a:bodyPr wrap="square" rtlCol="0">
            <a:spAutoFit/>
          </a:bodyPr>
          <a:lstStyle/>
          <a:p>
            <a:pPr lvl="0">
              <a:defRPr/>
            </a:pPr>
            <a:r>
              <a:rPr lang="en-US" sz="1600" b="1" dirty="0">
                <a:solidFill>
                  <a:srgbClr val="002060"/>
                </a:solidFill>
                <a:latin typeface="+mj-lt"/>
              </a:rPr>
              <a:t>After sharing the news, Daisy and Sam’s understanding and address any questions or concerns they may have. </a:t>
            </a:r>
          </a:p>
          <a:p>
            <a:pPr lvl="0">
              <a:defRPr/>
            </a:pPr>
            <a:endParaRPr kumimoji="0" lang="en-US" sz="400" i="1" u="none" strike="noStrike" kern="1200" cap="none" spc="0" normalizeH="0" baseline="0" noProof="0" dirty="0">
              <a:ln>
                <a:noFill/>
              </a:ln>
              <a:solidFill>
                <a:srgbClr val="002060"/>
              </a:solidFill>
              <a:effectLst/>
              <a:uLnTx/>
              <a:uFillTx/>
              <a:latin typeface="+mj-lt"/>
            </a:endParaRPr>
          </a:p>
          <a:p>
            <a:pPr lvl="0">
              <a:defRPr/>
            </a:pPr>
            <a:r>
              <a:rPr lang="en-US" sz="1600" i="1" dirty="0">
                <a:solidFill>
                  <a:srgbClr val="1E95B8"/>
                </a:solidFill>
                <a:latin typeface="+mj-lt"/>
              </a:rPr>
              <a:t>“I know this news is difficult to take in. How are you feeling? Is there anything you would like me to explain further or any questions you have at this point?”</a:t>
            </a:r>
          </a:p>
          <a:p>
            <a:pPr lvl="0">
              <a:defRPr/>
            </a:pPr>
            <a:endParaRPr lang="en-US" sz="400" i="1" dirty="0">
              <a:solidFill>
                <a:srgbClr val="002060"/>
              </a:solidFill>
              <a:latin typeface="+mj-lt"/>
            </a:endParaRPr>
          </a:p>
          <a:p>
            <a:pPr lvl="0">
              <a:defRPr/>
            </a:pPr>
            <a:r>
              <a:rPr lang="en-US" sz="1600" i="1" dirty="0">
                <a:solidFill>
                  <a:srgbClr val="1E95B8"/>
                </a:solidFill>
                <a:latin typeface="+mj-lt"/>
              </a:rPr>
              <a:t>“We need to refer you for further tests and a detailed scan to get a clearer picture of what’s happening. Would you like to talk that, or would you prefer to take some time to process things?”</a:t>
            </a:r>
          </a:p>
          <a:p>
            <a:pPr lvl="0">
              <a:defRPr/>
            </a:pPr>
            <a:endParaRPr lang="en-US" sz="400" i="1" dirty="0">
              <a:solidFill>
                <a:srgbClr val="002060"/>
              </a:solidFill>
              <a:latin typeface="+mj-lt"/>
            </a:endParaRPr>
          </a:p>
          <a:p>
            <a:pPr>
              <a:defRPr/>
            </a:pPr>
            <a:r>
              <a:rPr lang="en-US" sz="1600" b="1" dirty="0">
                <a:solidFill>
                  <a:srgbClr val="002060"/>
                </a:solidFill>
                <a:latin typeface="Myriad Pro" panose="020B0503030403020204"/>
              </a:rPr>
              <a:t>Explore support options and develop a plan, ensuring they feel empowered and supported in their decisions.</a:t>
            </a:r>
            <a:endParaRPr lang="en-US" sz="1600" i="1" dirty="0">
              <a:solidFill>
                <a:srgbClr val="002060"/>
              </a:solidFill>
              <a:latin typeface="+mj-lt"/>
            </a:endParaRPr>
          </a:p>
        </p:txBody>
      </p:sp>
    </p:spTree>
    <p:extLst>
      <p:ext uri="{BB962C8B-B14F-4D97-AF65-F5344CB8AC3E}">
        <p14:creationId xmlns:p14="http://schemas.microsoft.com/office/powerpoint/2010/main" val="207862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89796B3-1435-48A2-AC11-0847C932AE2D}"/>
              </a:ext>
            </a:extLst>
          </p:cNvPr>
          <p:cNvSpPr txBox="1">
            <a:spLocks/>
          </p:cNvSpPr>
          <p:nvPr/>
        </p:nvSpPr>
        <p:spPr bwMode="auto">
          <a:xfrm>
            <a:off x="279863" y="-51585"/>
            <a:ext cx="9379376" cy="96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000" b="1" i="0" u="none" strike="noStrike" kern="1200" cap="none" spc="0" normalizeH="0" baseline="0" noProof="0" dirty="0">
                <a:ln>
                  <a:noFill/>
                </a:ln>
                <a:solidFill>
                  <a:srgbClr val="002E67"/>
                </a:solidFill>
                <a:effectLst/>
                <a:uLnTx/>
                <a:uFillTx/>
                <a:latin typeface="Myriad Pro" panose="020B0503030403020204"/>
              </a:rPr>
              <a:t>Managing reactions with empathy</a:t>
            </a:r>
          </a:p>
        </p:txBody>
      </p:sp>
      <p:grpSp>
        <p:nvGrpSpPr>
          <p:cNvPr id="18" name="Group 17">
            <a:extLst>
              <a:ext uri="{FF2B5EF4-FFF2-40B4-BE49-F238E27FC236}">
                <a16:creationId xmlns:a16="http://schemas.microsoft.com/office/drawing/2014/main" id="{734A676D-4529-EED5-6300-49CEA0904759}"/>
              </a:ext>
            </a:extLst>
          </p:cNvPr>
          <p:cNvGrpSpPr/>
          <p:nvPr/>
        </p:nvGrpSpPr>
        <p:grpSpPr>
          <a:xfrm>
            <a:off x="374867" y="2712341"/>
            <a:ext cx="5048598" cy="1585377"/>
            <a:chOff x="390909" y="2743174"/>
            <a:chExt cx="5048598" cy="1585377"/>
          </a:xfrm>
        </p:grpSpPr>
        <p:sp>
          <p:nvSpPr>
            <p:cNvPr id="4" name="TextBox 3">
              <a:extLst>
                <a:ext uri="{FF2B5EF4-FFF2-40B4-BE49-F238E27FC236}">
                  <a16:creationId xmlns:a16="http://schemas.microsoft.com/office/drawing/2014/main" id="{9A362A36-1F89-4AF3-95EE-9CE91D9F7F43}"/>
                </a:ext>
              </a:extLst>
            </p:cNvPr>
            <p:cNvSpPr txBox="1"/>
            <p:nvPr/>
          </p:nvSpPr>
          <p:spPr>
            <a:xfrm>
              <a:off x="390909" y="2743174"/>
              <a:ext cx="12009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18D08"/>
                  </a:solidFill>
                  <a:effectLst/>
                  <a:uLnTx/>
                  <a:uFillTx/>
                  <a:latin typeface="Myriad Pro" panose="020B0503030403020204"/>
                  <a:ea typeface="+mn-ea"/>
                  <a:cs typeface="+mn-cs"/>
                </a:rPr>
                <a:t>Silence</a:t>
              </a:r>
            </a:p>
          </p:txBody>
        </p:sp>
        <p:sp>
          <p:nvSpPr>
            <p:cNvPr id="5" name="Rounded Rectangular Callout 4">
              <a:extLst>
                <a:ext uri="{FF2B5EF4-FFF2-40B4-BE49-F238E27FC236}">
                  <a16:creationId xmlns:a16="http://schemas.microsoft.com/office/drawing/2014/main" id="{4E4DF9FF-8D36-4CDD-A349-746C75A21D33}"/>
                </a:ext>
              </a:extLst>
            </p:cNvPr>
            <p:cNvSpPr/>
            <p:nvPr/>
          </p:nvSpPr>
          <p:spPr>
            <a:xfrm>
              <a:off x="390909" y="3204839"/>
              <a:ext cx="5048598" cy="1123712"/>
            </a:xfrm>
            <a:prstGeom prst="wedgeRoundRectCallout">
              <a:avLst/>
            </a:prstGeom>
            <a:solidFill>
              <a:srgbClr val="1E95B8"/>
            </a:solid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000" i="1" dirty="0">
                  <a:solidFill>
                    <a:srgbClr val="FFFFFF"/>
                  </a:solidFill>
                  <a:latin typeface="Myriad Pro" panose="020B0503030403020204"/>
                </a:rPr>
                <a:t>“I notice you’re quiet. This news is a lot to take in—what can I do to support you right now?”</a:t>
              </a:r>
            </a:p>
          </p:txBody>
        </p:sp>
      </p:grpSp>
      <p:grpSp>
        <p:nvGrpSpPr>
          <p:cNvPr id="23" name="Group 22">
            <a:extLst>
              <a:ext uri="{FF2B5EF4-FFF2-40B4-BE49-F238E27FC236}">
                <a16:creationId xmlns:a16="http://schemas.microsoft.com/office/drawing/2014/main" id="{390CB808-49B0-34C3-B234-C0C09BA5BDFF}"/>
              </a:ext>
            </a:extLst>
          </p:cNvPr>
          <p:cNvGrpSpPr/>
          <p:nvPr/>
        </p:nvGrpSpPr>
        <p:grpSpPr>
          <a:xfrm>
            <a:off x="5666402" y="4625957"/>
            <a:ext cx="6245735" cy="1546122"/>
            <a:chOff x="2848781" y="4746175"/>
            <a:chExt cx="6525598" cy="1546122"/>
          </a:xfrm>
        </p:grpSpPr>
        <p:sp>
          <p:nvSpPr>
            <p:cNvPr id="11" name="TextBox 10">
              <a:extLst>
                <a:ext uri="{FF2B5EF4-FFF2-40B4-BE49-F238E27FC236}">
                  <a16:creationId xmlns:a16="http://schemas.microsoft.com/office/drawing/2014/main" id="{04120EE5-401F-42A5-911B-91EFC078A9E1}"/>
                </a:ext>
              </a:extLst>
            </p:cNvPr>
            <p:cNvSpPr txBox="1"/>
            <p:nvPr/>
          </p:nvSpPr>
          <p:spPr>
            <a:xfrm>
              <a:off x="2848781" y="4746175"/>
              <a:ext cx="57754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18D08"/>
                  </a:solidFill>
                  <a:effectLst/>
                  <a:uLnTx/>
                  <a:uFillTx/>
                  <a:latin typeface="Myriad Pro" panose="020B0503030403020204"/>
                  <a:ea typeface="+mn-ea"/>
                  <a:cs typeface="+mn-cs"/>
                </a:rPr>
                <a:t>Confusion or Lack of understanding  </a:t>
              </a:r>
            </a:p>
          </p:txBody>
        </p:sp>
        <p:sp>
          <p:nvSpPr>
            <p:cNvPr id="13" name="TextBox 12">
              <a:extLst>
                <a:ext uri="{FF2B5EF4-FFF2-40B4-BE49-F238E27FC236}">
                  <a16:creationId xmlns:a16="http://schemas.microsoft.com/office/drawing/2014/main" id="{FD582317-7991-4BBF-B267-895D318A4925}"/>
                </a:ext>
              </a:extLst>
            </p:cNvPr>
            <p:cNvSpPr txBox="1"/>
            <p:nvPr/>
          </p:nvSpPr>
          <p:spPr>
            <a:xfrm>
              <a:off x="2849705" y="5168585"/>
              <a:ext cx="6524674" cy="1123712"/>
            </a:xfrm>
            <a:prstGeom prst="wedgeRoundRectCallout">
              <a:avLst/>
            </a:prstGeom>
            <a:solidFill>
              <a:srgbClr val="1E95B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i="1" dirty="0">
                  <a:solidFill>
                    <a:schemeClr val="bg1"/>
                  </a:solidFill>
                  <a:latin typeface="Myriad Pro" panose="020B0503030403020204"/>
                </a:rPr>
                <a:t>“I’m sorry if I’m not explaining this clearly. Let me try another way…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chemeClr val="bg1">
                      <a:lumMod val="75000"/>
                    </a:schemeClr>
                  </a:solidFill>
                  <a:effectLst/>
                  <a:uLnTx/>
                  <a:uFillTx/>
                  <a:latin typeface="Myriad Pro" panose="020B0503030403020204"/>
                </a:rPr>
                <a:t>[offer an alternatively worded explanation]</a:t>
              </a:r>
              <a:r>
                <a:rPr kumimoji="0" lang="en-GB" sz="2000" b="0" i="0" u="none" strike="noStrike" kern="1200" cap="none" spc="0" normalizeH="0" baseline="0" noProof="0" dirty="0">
                  <a:ln>
                    <a:noFill/>
                  </a:ln>
                  <a:solidFill>
                    <a:schemeClr val="bg1"/>
                  </a:solidFill>
                  <a:effectLst/>
                  <a:uLnTx/>
                  <a:uFillTx/>
                  <a:latin typeface="Myriad Pro" panose="020B0503030403020204"/>
                </a:rPr>
                <a:t>”</a:t>
              </a:r>
            </a:p>
          </p:txBody>
        </p:sp>
      </p:grpSp>
      <p:grpSp>
        <p:nvGrpSpPr>
          <p:cNvPr id="21" name="Group 20">
            <a:extLst>
              <a:ext uri="{FF2B5EF4-FFF2-40B4-BE49-F238E27FC236}">
                <a16:creationId xmlns:a16="http://schemas.microsoft.com/office/drawing/2014/main" id="{99B5B3EF-399E-781D-A8FE-BD5F7862FA7B}"/>
              </a:ext>
            </a:extLst>
          </p:cNvPr>
          <p:cNvGrpSpPr/>
          <p:nvPr/>
        </p:nvGrpSpPr>
        <p:grpSpPr>
          <a:xfrm>
            <a:off x="279863" y="4576970"/>
            <a:ext cx="5048598" cy="1244858"/>
            <a:chOff x="6186901" y="2743174"/>
            <a:chExt cx="5048598" cy="1244858"/>
          </a:xfrm>
        </p:grpSpPr>
        <p:sp>
          <p:nvSpPr>
            <p:cNvPr id="6" name="TextBox 5">
              <a:extLst>
                <a:ext uri="{FF2B5EF4-FFF2-40B4-BE49-F238E27FC236}">
                  <a16:creationId xmlns:a16="http://schemas.microsoft.com/office/drawing/2014/main" id="{9EAB5199-B534-418F-9EBE-3C5905EA9CF8}"/>
                </a:ext>
              </a:extLst>
            </p:cNvPr>
            <p:cNvSpPr txBox="1"/>
            <p:nvPr/>
          </p:nvSpPr>
          <p:spPr>
            <a:xfrm>
              <a:off x="6186901" y="2743174"/>
              <a:ext cx="9282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18D08"/>
                  </a:solidFill>
                  <a:effectLst/>
                  <a:uLnTx/>
                  <a:uFillTx/>
                  <a:latin typeface="Myriad Pro" panose="020B0503030403020204"/>
                  <a:ea typeface="+mn-ea"/>
                  <a:cs typeface="+mn-cs"/>
                </a:rPr>
                <a:t>Tears</a:t>
              </a:r>
            </a:p>
          </p:txBody>
        </p:sp>
        <p:sp>
          <p:nvSpPr>
            <p:cNvPr id="14" name="Rounded Rectangular Callout 4">
              <a:extLst>
                <a:ext uri="{FF2B5EF4-FFF2-40B4-BE49-F238E27FC236}">
                  <a16:creationId xmlns:a16="http://schemas.microsoft.com/office/drawing/2014/main" id="{7B9B61D6-FBAD-49A8-9590-81708575D684}"/>
                </a:ext>
              </a:extLst>
            </p:cNvPr>
            <p:cNvSpPr/>
            <p:nvPr/>
          </p:nvSpPr>
          <p:spPr>
            <a:xfrm>
              <a:off x="6186901" y="3204839"/>
              <a:ext cx="5048598" cy="783193"/>
            </a:xfrm>
            <a:prstGeom prst="wedgeRoundRectCallout">
              <a:avLst/>
            </a:prstGeom>
            <a:solidFill>
              <a:srgbClr val="1E95B8"/>
            </a:solid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Myriad Pro" panose="020B0503030403020204"/>
                  <a:ea typeface="ＭＳ Ｐゴシック" pitchFamily="34" charset="-128"/>
                </a:rPr>
                <a:t>“Take your time. Would you like a moment alone, or should I call someone for you?”</a:t>
              </a:r>
            </a:p>
          </p:txBody>
        </p:sp>
      </p:grpSp>
      <p:grpSp>
        <p:nvGrpSpPr>
          <p:cNvPr id="16" name="Group 15">
            <a:extLst>
              <a:ext uri="{FF2B5EF4-FFF2-40B4-BE49-F238E27FC236}">
                <a16:creationId xmlns:a16="http://schemas.microsoft.com/office/drawing/2014/main" id="{6D6A060E-4260-AB7C-D675-339B0B6FDA18}"/>
              </a:ext>
            </a:extLst>
          </p:cNvPr>
          <p:cNvGrpSpPr/>
          <p:nvPr/>
        </p:nvGrpSpPr>
        <p:grpSpPr>
          <a:xfrm>
            <a:off x="7750276" y="853050"/>
            <a:ext cx="3907266" cy="1917033"/>
            <a:chOff x="7974864" y="771405"/>
            <a:chExt cx="3907266" cy="1917033"/>
          </a:xfrm>
        </p:grpSpPr>
        <p:sp>
          <p:nvSpPr>
            <p:cNvPr id="15" name="TextBox 14">
              <a:extLst>
                <a:ext uri="{FF2B5EF4-FFF2-40B4-BE49-F238E27FC236}">
                  <a16:creationId xmlns:a16="http://schemas.microsoft.com/office/drawing/2014/main" id="{9EB90E93-554B-4303-B200-3DFEC320CFFE}"/>
                </a:ext>
              </a:extLst>
            </p:cNvPr>
            <p:cNvSpPr txBox="1"/>
            <p:nvPr/>
          </p:nvSpPr>
          <p:spPr>
            <a:xfrm>
              <a:off x="7974864" y="771405"/>
              <a:ext cx="14542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18D08"/>
                  </a:solidFill>
                  <a:effectLst/>
                  <a:uLnTx/>
                  <a:uFillTx/>
                  <a:latin typeface="Myriad Pro" panose="020B0503030403020204"/>
                  <a:ea typeface="+mn-ea"/>
                  <a:cs typeface="+mn-cs"/>
                </a:rPr>
                <a:t>Disbelief</a:t>
              </a:r>
            </a:p>
          </p:txBody>
        </p:sp>
        <p:sp>
          <p:nvSpPr>
            <p:cNvPr id="17" name="TextBox 16">
              <a:extLst>
                <a:ext uri="{FF2B5EF4-FFF2-40B4-BE49-F238E27FC236}">
                  <a16:creationId xmlns:a16="http://schemas.microsoft.com/office/drawing/2014/main" id="{01F0CD63-0244-4D61-B719-6E9C6FFCE04D}"/>
                </a:ext>
              </a:extLst>
            </p:cNvPr>
            <p:cNvSpPr txBox="1"/>
            <p:nvPr/>
          </p:nvSpPr>
          <p:spPr>
            <a:xfrm>
              <a:off x="7974864" y="1224207"/>
              <a:ext cx="3907266" cy="1464231"/>
            </a:xfrm>
            <a:prstGeom prst="wedgeRoundRectCallout">
              <a:avLst/>
            </a:prstGeom>
            <a:solidFill>
              <a:srgbClr val="1E95B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FFFFFF"/>
                  </a:solidFill>
                  <a:effectLst/>
                  <a:uLnTx/>
                  <a:uFillTx/>
                  <a:latin typeface="Myriad Pro" panose="020B0503030403020204"/>
                </a:rPr>
                <a:t>“I know this isn’t what you expected to hear today. It’s completely understandable if it’s hard to take in.”</a:t>
              </a:r>
            </a:p>
          </p:txBody>
        </p:sp>
      </p:grpSp>
      <p:grpSp>
        <p:nvGrpSpPr>
          <p:cNvPr id="12" name="Group 11">
            <a:extLst>
              <a:ext uri="{FF2B5EF4-FFF2-40B4-BE49-F238E27FC236}">
                <a16:creationId xmlns:a16="http://schemas.microsoft.com/office/drawing/2014/main" id="{9F74CB0D-CC8B-1770-EFBC-38FE99210431}"/>
              </a:ext>
            </a:extLst>
          </p:cNvPr>
          <p:cNvGrpSpPr/>
          <p:nvPr/>
        </p:nvGrpSpPr>
        <p:grpSpPr>
          <a:xfrm>
            <a:off x="813799" y="820388"/>
            <a:ext cx="6244851" cy="1576455"/>
            <a:chOff x="1075854" y="695069"/>
            <a:chExt cx="5998838" cy="1842464"/>
          </a:xfrm>
        </p:grpSpPr>
        <p:sp>
          <p:nvSpPr>
            <p:cNvPr id="19" name="TextBox 18">
              <a:extLst>
                <a:ext uri="{FF2B5EF4-FFF2-40B4-BE49-F238E27FC236}">
                  <a16:creationId xmlns:a16="http://schemas.microsoft.com/office/drawing/2014/main" id="{B6ABFAB6-5CA0-4AD5-8B96-AEAA44EAE208}"/>
                </a:ext>
              </a:extLst>
            </p:cNvPr>
            <p:cNvSpPr txBox="1"/>
            <p:nvPr/>
          </p:nvSpPr>
          <p:spPr>
            <a:xfrm>
              <a:off x="1075854" y="695069"/>
              <a:ext cx="10663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18D08"/>
                  </a:solidFill>
                  <a:effectLst/>
                  <a:uLnTx/>
                  <a:uFillTx/>
                  <a:latin typeface="Myriad Pro" panose="020B0503030403020204"/>
                  <a:ea typeface="+mn-ea"/>
                  <a:cs typeface="+mn-cs"/>
                </a:rPr>
                <a:t>Anger</a:t>
              </a:r>
            </a:p>
          </p:txBody>
        </p:sp>
        <p:sp>
          <p:nvSpPr>
            <p:cNvPr id="20" name="TextBox 19">
              <a:extLst>
                <a:ext uri="{FF2B5EF4-FFF2-40B4-BE49-F238E27FC236}">
                  <a16:creationId xmlns:a16="http://schemas.microsoft.com/office/drawing/2014/main" id="{DF96BB13-B949-4C45-9049-6CB0FD73C739}"/>
                </a:ext>
              </a:extLst>
            </p:cNvPr>
            <p:cNvSpPr txBox="1"/>
            <p:nvPr/>
          </p:nvSpPr>
          <p:spPr>
            <a:xfrm>
              <a:off x="1075854" y="1224207"/>
              <a:ext cx="5998838" cy="1313326"/>
            </a:xfrm>
            <a:prstGeom prst="wedgeRoundRectCallout">
              <a:avLst/>
            </a:prstGeom>
            <a:solidFill>
              <a:srgbClr val="1E95B8"/>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i="1" u="none" strike="noStrike" kern="1200" cap="none" spc="0" normalizeH="0" baseline="0" noProof="0" dirty="0">
                  <a:ln>
                    <a:noFill/>
                  </a:ln>
                  <a:solidFill>
                    <a:srgbClr val="FFFFFF"/>
                  </a:solidFill>
                  <a:effectLst/>
                  <a:uLnTx/>
                  <a:uFillTx/>
                  <a:latin typeface="Myriad Pro" panose="020B0503030403020204"/>
                </a:rPr>
                <a:t>“I’m so sorry. This must be incredibly upsetting, and I wish I could tell you something different. Is there anything I can do to help right now?”</a:t>
              </a:r>
            </a:p>
          </p:txBody>
        </p:sp>
      </p:grpSp>
      <p:sp>
        <p:nvSpPr>
          <p:cNvPr id="22" name="TextBox 21">
            <a:extLst>
              <a:ext uri="{FF2B5EF4-FFF2-40B4-BE49-F238E27FC236}">
                <a16:creationId xmlns:a16="http://schemas.microsoft.com/office/drawing/2014/main" id="{7E887A21-BD2A-470D-9DAF-6AB5B866B971}"/>
              </a:ext>
            </a:extLst>
          </p:cNvPr>
          <p:cNvSpPr txBox="1"/>
          <p:nvPr/>
        </p:nvSpPr>
        <p:spPr>
          <a:xfrm>
            <a:off x="2063955" y="6171646"/>
            <a:ext cx="8064091" cy="577530"/>
          </a:xfrm>
          <a:prstGeom prst="rect">
            <a:avLst/>
          </a:prstGeom>
          <a:noFill/>
        </p:spPr>
        <p:txBody>
          <a:bodyPr wrap="square">
            <a:spAutoFit/>
          </a:bodyPr>
          <a:lstStyle/>
          <a:p>
            <a:pPr marL="176213" marR="0" lvl="0" indent="0" algn="ctr" defTabSz="914400" rtl="0" eaLnBrk="1" fontAlgn="auto" latinLnBrk="0" hangingPunct="1">
              <a:lnSpc>
                <a:spcPct val="150000"/>
              </a:lnSpc>
              <a:spcBef>
                <a:spcPts val="0"/>
              </a:spcBef>
              <a:spcAft>
                <a:spcPts val="300"/>
              </a:spcAft>
              <a:buClr>
                <a:srgbClr val="FF9900"/>
              </a:buClr>
              <a:buSzPct val="100000"/>
              <a:buFontTx/>
              <a:buNone/>
              <a:tabLst/>
              <a:defRPr/>
            </a:pPr>
            <a:r>
              <a:rPr lang="en-GB" altLang="en-US" sz="2400" b="1" dirty="0">
                <a:solidFill>
                  <a:srgbClr val="002E67"/>
                </a:solidFill>
                <a:latin typeface="Myriad Pro" panose="020B0503030403020204"/>
                <a:ea typeface="ＭＳ Ｐゴシック" pitchFamily="-111" charset="-128"/>
              </a:rPr>
              <a:t>Navigating awkward and </a:t>
            </a:r>
            <a:r>
              <a:rPr kumimoji="0" lang="en-GB" altLang="en-US" sz="2400" b="1" i="0" u="none" strike="noStrike" kern="1200" cap="none" spc="0" normalizeH="0" baseline="0" noProof="0" dirty="0">
                <a:ln>
                  <a:noFill/>
                </a:ln>
                <a:solidFill>
                  <a:srgbClr val="002E67"/>
                </a:solidFill>
                <a:effectLst/>
                <a:uLnTx/>
                <a:uFillTx/>
                <a:latin typeface="Myriad Pro" panose="020B0503030403020204"/>
                <a:ea typeface="ＭＳ Ｐゴシック" pitchFamily="-111" charset="-128"/>
              </a:rPr>
              <a:t>uncomfortable situations</a:t>
            </a:r>
          </a:p>
        </p:txBody>
      </p:sp>
      <p:sp>
        <p:nvSpPr>
          <p:cNvPr id="8" name="Rounded Rectangular Callout 4">
            <a:extLst>
              <a:ext uri="{FF2B5EF4-FFF2-40B4-BE49-F238E27FC236}">
                <a16:creationId xmlns:a16="http://schemas.microsoft.com/office/drawing/2014/main" id="{CFAC1302-2F3F-2C46-BFF9-3AE53A4476CA}"/>
              </a:ext>
            </a:extLst>
          </p:cNvPr>
          <p:cNvSpPr/>
          <p:nvPr/>
        </p:nvSpPr>
        <p:spPr>
          <a:xfrm>
            <a:off x="6521603" y="3185313"/>
            <a:ext cx="4859417" cy="1123712"/>
          </a:xfrm>
          <a:prstGeom prst="wedgeRoundRectCallout">
            <a:avLst/>
          </a:prstGeom>
          <a:solidFill>
            <a:srgbClr val="1E95B8"/>
          </a:solidFill>
        </p:spPr>
        <p:txBody>
          <a:bodyPr wrap="square" lIns="91440" tIns="45720" rIns="91440" bIns="4572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1" i="0" u="none" strike="noStrike" kern="1200" cap="none" spc="0" normalizeH="0" baseline="0" noProof="0" dirty="0">
                <a:ln>
                  <a:noFill/>
                </a:ln>
                <a:solidFill>
                  <a:schemeClr val="bg1">
                    <a:lumMod val="75000"/>
                  </a:schemeClr>
                </a:solidFill>
                <a:effectLst/>
                <a:uLnTx/>
                <a:uFillTx/>
                <a:latin typeface="Myriad Pro" panose="020B0503030403020204"/>
                <a:ea typeface="ＭＳ Ｐゴシック" pitchFamily="34" charset="-128"/>
              </a:rPr>
              <a:t>………..</a:t>
            </a:r>
          </a:p>
          <a:p>
            <a:pPr marL="0" marR="0" lvl="0" indent="0" algn="l" defTabSz="914400" rtl="0" eaLnBrk="1" fontAlgn="base" latinLnBrk="0" hangingPunct="1">
              <a:lnSpc>
                <a:spcPct val="100000"/>
              </a:lnSpc>
              <a:spcBef>
                <a:spcPct val="0"/>
              </a:spcBef>
              <a:spcAft>
                <a:spcPct val="0"/>
              </a:spcAft>
              <a:buClrTx/>
              <a:buSzTx/>
              <a:buFontTx/>
              <a:buNone/>
              <a:tabLst/>
              <a:defRPr/>
            </a:pPr>
            <a:r>
              <a:rPr lang="en-GB" sz="2000" b="1" dirty="0">
                <a:solidFill>
                  <a:schemeClr val="bg1">
                    <a:lumMod val="75000"/>
                  </a:schemeClr>
                </a:solidFill>
                <a:latin typeface="Myriad Pro" panose="020B0503030403020204"/>
              </a:rPr>
              <a:t>(don’t </a:t>
            </a:r>
            <a:r>
              <a:rPr lang="en-GB" sz="2000" b="1" i="1" dirty="0">
                <a:solidFill>
                  <a:schemeClr val="bg1">
                    <a:lumMod val="75000"/>
                  </a:schemeClr>
                </a:solidFill>
                <a:latin typeface="Myriad Pro" panose="020B0503030403020204"/>
              </a:rPr>
              <a:t>say</a:t>
            </a:r>
            <a:r>
              <a:rPr lang="en-GB" sz="2000" b="1" dirty="0">
                <a:solidFill>
                  <a:schemeClr val="bg1">
                    <a:lumMod val="75000"/>
                  </a:schemeClr>
                </a:solidFill>
                <a:latin typeface="Myriad Pro" panose="020B0503030403020204"/>
              </a:rPr>
              <a:t> anything – don’t feel pressured to fill the silence)</a:t>
            </a:r>
            <a:endParaRPr kumimoji="0" lang="en-GB" sz="2000" b="1" i="0" u="none" strike="noStrike" kern="1200" cap="none" spc="0" normalizeH="0" baseline="0" noProof="0" dirty="0">
              <a:ln>
                <a:noFill/>
              </a:ln>
              <a:solidFill>
                <a:schemeClr val="bg1">
                  <a:lumMod val="75000"/>
                </a:schemeClr>
              </a:solidFill>
              <a:effectLst/>
              <a:uLnTx/>
              <a:uFillTx/>
              <a:latin typeface="Myriad Pro" panose="020B0503030403020204"/>
              <a:ea typeface="ＭＳ Ｐゴシック" pitchFamily="34" charset="-128"/>
            </a:endParaRPr>
          </a:p>
        </p:txBody>
      </p:sp>
      <p:sp>
        <p:nvSpPr>
          <p:cNvPr id="9" name="TextBox 8">
            <a:extLst>
              <a:ext uri="{FF2B5EF4-FFF2-40B4-BE49-F238E27FC236}">
                <a16:creationId xmlns:a16="http://schemas.microsoft.com/office/drawing/2014/main" id="{06BDCB2D-032D-FCF0-1C2E-EBF015B25D1D}"/>
              </a:ext>
            </a:extLst>
          </p:cNvPr>
          <p:cNvSpPr txBox="1"/>
          <p:nvPr/>
        </p:nvSpPr>
        <p:spPr>
          <a:xfrm>
            <a:off x="5702268" y="3459984"/>
            <a:ext cx="5405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Myriad Pro" panose="020B0503030403020204"/>
                <a:ea typeface="+mn-ea"/>
              </a:rPr>
              <a:t>Or</a:t>
            </a:r>
            <a:endParaRPr kumimoji="0" lang="en-GB" sz="2400" b="1" i="0" u="none" strike="noStrike" kern="1200" cap="none" spc="0" normalizeH="0" baseline="0" noProof="0" dirty="0">
              <a:ln>
                <a:noFill/>
              </a:ln>
              <a:solidFill>
                <a:srgbClr val="002060"/>
              </a:solidFill>
              <a:effectLst/>
              <a:uLnTx/>
              <a:uFillTx/>
              <a:latin typeface="Myriad Pro" panose="020B0503030403020204"/>
              <a:ea typeface="+mn-ea"/>
            </a:endParaRPr>
          </a:p>
        </p:txBody>
      </p:sp>
    </p:spTree>
    <p:extLst>
      <p:ext uri="{BB962C8B-B14F-4D97-AF65-F5344CB8AC3E}">
        <p14:creationId xmlns:p14="http://schemas.microsoft.com/office/powerpoint/2010/main" val="371280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A90D0-6C37-20AD-031B-4B451068B023}"/>
              </a:ext>
            </a:extLst>
          </p:cNvPr>
          <p:cNvSpPr/>
          <p:nvPr/>
        </p:nvSpPr>
        <p:spPr>
          <a:xfrm>
            <a:off x="0" y="1"/>
            <a:ext cx="12192000" cy="6857999"/>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CC8FF70-9C22-0DC7-4606-E434F151A4E1}"/>
              </a:ext>
            </a:extLst>
          </p:cNvPr>
          <p:cNvSpPr txBox="1">
            <a:spLocks/>
          </p:cNvSpPr>
          <p:nvPr/>
        </p:nvSpPr>
        <p:spPr>
          <a:xfrm>
            <a:off x="909062" y="751113"/>
            <a:ext cx="10618909" cy="1814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r>
              <a:rPr lang="en-GB" sz="2800" b="1">
                <a:solidFill>
                  <a:schemeClr val="bg1"/>
                </a:solidFill>
                <a:latin typeface="Myriad Pro" panose="020B0503030403020204" pitchFamily="34" charset="0"/>
              </a:rPr>
              <a:t>Section 6</a:t>
            </a:r>
            <a:endParaRPr lang="en-GB" sz="4800" b="1">
              <a:solidFill>
                <a:schemeClr val="bg1"/>
              </a:solidFill>
              <a:latin typeface="Myriad Pro" panose="020B0503030403020204" pitchFamily="34" charset="0"/>
            </a:endParaRPr>
          </a:p>
          <a:p>
            <a:pPr algn="l"/>
            <a:r>
              <a:rPr lang="en-GB" sz="4800" b="1">
                <a:solidFill>
                  <a:schemeClr val="bg1"/>
                </a:solidFill>
                <a:latin typeface="Myriad Pro" panose="020B0503030403020204" pitchFamily="34" charset="0"/>
              </a:rPr>
              <a:t>Health professional wellbeing and self-care</a:t>
            </a:r>
            <a:endParaRPr lang="en-GB" sz="5400">
              <a:solidFill>
                <a:schemeClr val="bg1"/>
              </a:solidFill>
            </a:endParaRPr>
          </a:p>
        </p:txBody>
      </p:sp>
      <p:pic>
        <p:nvPicPr>
          <p:cNvPr id="6" name="Picture 5" descr="A picture containing text, clipart&#10;&#10;Description automatically generated">
            <a:extLst>
              <a:ext uri="{FF2B5EF4-FFF2-40B4-BE49-F238E27FC236}">
                <a16:creationId xmlns:a16="http://schemas.microsoft.com/office/drawing/2014/main" id="{1EDF8EB5-5637-2178-976F-E6BDB4C5F7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
        <p:nvSpPr>
          <p:cNvPr id="8" name="Content Placeholder 2">
            <a:extLst>
              <a:ext uri="{FF2B5EF4-FFF2-40B4-BE49-F238E27FC236}">
                <a16:creationId xmlns:a16="http://schemas.microsoft.com/office/drawing/2014/main" id="{05FC651D-9F27-5778-03B5-D468407A9606}"/>
              </a:ext>
            </a:extLst>
          </p:cNvPr>
          <p:cNvSpPr txBox="1">
            <a:spLocks/>
          </p:cNvSpPr>
          <p:nvPr/>
        </p:nvSpPr>
        <p:spPr>
          <a:xfrm>
            <a:off x="909062" y="2947567"/>
            <a:ext cx="11247121" cy="1960335"/>
          </a:xfrm>
          <a:prstGeom prst="rect">
            <a:avLst/>
          </a:prstGeom>
        </p:spPr>
        <p:txBody>
          <a:bodyPr wrap="square" anchor="t">
            <a:norm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marL="433020" indent="-541020">
              <a:lnSpc>
                <a:spcPct val="150000"/>
              </a:lnSpc>
              <a:spcBef>
                <a:spcPts val="72"/>
              </a:spcBef>
              <a:buClr>
                <a:schemeClr val="bg1"/>
              </a:buClr>
            </a:pPr>
            <a:r>
              <a:rPr lang="en-US" kern="0" dirty="0">
                <a:solidFill>
                  <a:schemeClr val="bg1"/>
                </a:solidFill>
                <a:latin typeface="Myriad Pro" panose="020B0503030403020204" pitchFamily="34" charset="0"/>
                <a:ea typeface="ＭＳ Ｐゴシック"/>
                <a:cs typeface="Calibri"/>
              </a:rPr>
              <a:t>Understanding compassioning fatigue and identifying emotional challenges</a:t>
            </a:r>
          </a:p>
          <a:p>
            <a:pPr marL="433020" indent="-541020">
              <a:lnSpc>
                <a:spcPct val="150000"/>
              </a:lnSpc>
              <a:spcBef>
                <a:spcPts val="72"/>
              </a:spcBef>
              <a:buClr>
                <a:schemeClr val="bg1"/>
              </a:buClr>
            </a:pPr>
            <a:r>
              <a:rPr lang="en-US" kern="0" dirty="0">
                <a:solidFill>
                  <a:schemeClr val="bg1"/>
                </a:solidFill>
                <a:latin typeface="Myriad Pro" panose="020B0503030403020204" pitchFamily="34" charset="0"/>
                <a:ea typeface="ＭＳ Ｐゴシック"/>
                <a:cs typeface="Calibri"/>
              </a:rPr>
              <a:t>Prioritising self-care</a:t>
            </a:r>
          </a:p>
          <a:p>
            <a:pPr marL="433020" indent="-541020">
              <a:lnSpc>
                <a:spcPct val="150000"/>
              </a:lnSpc>
              <a:spcBef>
                <a:spcPts val="72"/>
              </a:spcBef>
              <a:buClr>
                <a:schemeClr val="bg1"/>
              </a:buClr>
            </a:pPr>
            <a:r>
              <a:rPr lang="en-US" kern="0" dirty="0">
                <a:solidFill>
                  <a:schemeClr val="bg1"/>
                </a:solidFill>
                <a:latin typeface="Myriad Pro" panose="020B0503030403020204" pitchFamily="34" charset="0"/>
                <a:ea typeface="ＭＳ Ｐゴシック"/>
                <a:cs typeface="Calibri"/>
              </a:rPr>
              <a:t>Seeking support</a:t>
            </a:r>
          </a:p>
          <a:p>
            <a:pPr marL="433020" indent="-541020">
              <a:lnSpc>
                <a:spcPct val="150000"/>
              </a:lnSpc>
              <a:spcBef>
                <a:spcPts val="72"/>
              </a:spcBef>
              <a:buClr>
                <a:schemeClr val="bg1"/>
              </a:buClr>
            </a:pPr>
            <a:endParaRPr lang="en-GB" kern="0" dirty="0">
              <a:solidFill>
                <a:schemeClr val="bg1"/>
              </a:solidFill>
              <a:latin typeface="Myriad Pro" panose="020B0503030403020204" pitchFamily="34" charset="0"/>
              <a:ea typeface="ＭＳ Ｐゴシック"/>
              <a:cs typeface="Calibri"/>
            </a:endParaRPr>
          </a:p>
        </p:txBody>
      </p:sp>
    </p:spTree>
    <p:extLst>
      <p:ext uri="{BB962C8B-B14F-4D97-AF65-F5344CB8AC3E}">
        <p14:creationId xmlns:p14="http://schemas.microsoft.com/office/powerpoint/2010/main" val="323481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C96B9"/>
        </a:solidFill>
        <a:effectLst/>
      </p:bgPr>
    </p:bg>
    <p:spTree>
      <p:nvGrpSpPr>
        <p:cNvPr id="1" name=""/>
        <p:cNvGrpSpPr/>
        <p:nvPr/>
      </p:nvGrpSpPr>
      <p:grpSpPr>
        <a:xfrm>
          <a:off x="0" y="0"/>
          <a:ext cx="0" cy="0"/>
          <a:chOff x="0" y="0"/>
          <a:chExt cx="0" cy="0"/>
        </a:xfrm>
      </p:grpSpPr>
      <p:pic>
        <p:nvPicPr>
          <p:cNvPr id="1026" name="Picture 2" descr="Compassion fatigue is real. Here are its symptoms - The Washington Post">
            <a:extLst>
              <a:ext uri="{FF2B5EF4-FFF2-40B4-BE49-F238E27FC236}">
                <a16:creationId xmlns:a16="http://schemas.microsoft.com/office/drawing/2014/main" id="{0940459C-86CB-6334-503E-40D95AB84C2F}"/>
              </a:ext>
            </a:extLst>
          </p:cNvPr>
          <p:cNvPicPr>
            <a:picLocks noChangeAspect="1" noChangeArrowheads="1"/>
          </p:cNvPicPr>
          <p:nvPr/>
        </p:nvPicPr>
        <p:blipFill>
          <a:blip r:embed="rId3">
            <a:clrChange>
              <a:clrFrom>
                <a:srgbClr val="0185B6"/>
              </a:clrFrom>
              <a:clrTo>
                <a:srgbClr val="0185B6">
                  <a:alpha val="0"/>
                </a:srgbClr>
              </a:clrTo>
            </a:clrChange>
            <a:extLst>
              <a:ext uri="{28A0092B-C50C-407E-A947-70E740481C1C}">
                <a14:useLocalDpi xmlns:a14="http://schemas.microsoft.com/office/drawing/2010/main" val="0"/>
              </a:ext>
            </a:extLst>
          </a:blip>
          <a:srcRect/>
          <a:stretch>
            <a:fillRect/>
          </a:stretch>
        </p:blipFill>
        <p:spPr bwMode="auto">
          <a:xfrm>
            <a:off x="4531056" y="1750704"/>
            <a:ext cx="7660944" cy="51072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37E5C9D-9789-53DA-E63F-C2FA132A5F0F}"/>
              </a:ext>
            </a:extLst>
          </p:cNvPr>
          <p:cNvSpPr txBox="1"/>
          <p:nvPr/>
        </p:nvSpPr>
        <p:spPr>
          <a:xfrm>
            <a:off x="272954" y="368491"/>
            <a:ext cx="11518711" cy="2492990"/>
          </a:xfrm>
          <a:prstGeom prst="rect">
            <a:avLst/>
          </a:prstGeom>
          <a:noFill/>
        </p:spPr>
        <p:txBody>
          <a:bodyPr wrap="square" rtlCol="0">
            <a:spAutoFit/>
          </a:bodyPr>
          <a:lstStyle/>
          <a:p>
            <a:pPr algn="just"/>
            <a:r>
              <a:rPr lang="en-US" sz="3600" b="1" i="0">
                <a:solidFill>
                  <a:schemeClr val="bg1"/>
                </a:solidFill>
                <a:effectLst/>
                <a:latin typeface="+mj-lt"/>
              </a:rPr>
              <a:t>Compassion Fatigue</a:t>
            </a:r>
            <a:endParaRPr lang="en-US" sz="3200">
              <a:solidFill>
                <a:schemeClr val="bg1"/>
              </a:solidFill>
              <a:latin typeface="+mj-lt"/>
            </a:endParaRPr>
          </a:p>
          <a:p>
            <a:pPr algn="just"/>
            <a:endParaRPr lang="en-US" sz="700">
              <a:solidFill>
                <a:srgbClr val="002060"/>
              </a:solidFill>
              <a:latin typeface="+mj-lt"/>
            </a:endParaRPr>
          </a:p>
          <a:p>
            <a:pPr algn="just"/>
            <a:r>
              <a:rPr lang="en-US" sz="2800">
                <a:solidFill>
                  <a:srgbClr val="002060"/>
                </a:solidFill>
                <a:latin typeface="+mj-lt"/>
              </a:rPr>
              <a:t>A c</a:t>
            </a:r>
            <a:r>
              <a:rPr lang="en-US" sz="2800" b="0" i="0">
                <a:solidFill>
                  <a:srgbClr val="002060"/>
                </a:solidFill>
                <a:effectLst/>
                <a:latin typeface="+mj-lt"/>
              </a:rPr>
              <a:t>ondition that can affect individuals</a:t>
            </a:r>
            <a:r>
              <a:rPr lang="en-US" sz="2800">
                <a:solidFill>
                  <a:srgbClr val="002060"/>
                </a:solidFill>
                <a:latin typeface="+mj-lt"/>
              </a:rPr>
              <a:t> who are repeatedly exposed to the emotional and psychological distress of others, particularly those in caregiving professions. </a:t>
            </a:r>
          </a:p>
          <a:p>
            <a:pPr algn="just"/>
            <a:endParaRPr lang="en-GB" sz="2400">
              <a:solidFill>
                <a:srgbClr val="002060"/>
              </a:solidFill>
              <a:latin typeface="+mj-lt"/>
            </a:endParaRPr>
          </a:p>
        </p:txBody>
      </p:sp>
      <p:sp>
        <p:nvSpPr>
          <p:cNvPr id="3" name="TextBox 2">
            <a:extLst>
              <a:ext uri="{FF2B5EF4-FFF2-40B4-BE49-F238E27FC236}">
                <a16:creationId xmlns:a16="http://schemas.microsoft.com/office/drawing/2014/main" id="{64F32714-7BD4-BB0F-0562-43C7A64BCC80}"/>
              </a:ext>
            </a:extLst>
          </p:cNvPr>
          <p:cNvSpPr txBox="1"/>
          <p:nvPr/>
        </p:nvSpPr>
        <p:spPr>
          <a:xfrm>
            <a:off x="272954" y="3004655"/>
            <a:ext cx="6237028" cy="2585323"/>
          </a:xfrm>
          <a:prstGeom prst="rect">
            <a:avLst/>
          </a:prstGeom>
          <a:noFill/>
        </p:spPr>
        <p:txBody>
          <a:bodyPr wrap="square" rtlCol="0">
            <a:spAutoFit/>
          </a:bodyPr>
          <a:lstStyle/>
          <a:p>
            <a:r>
              <a:rPr lang="en-US" sz="3200" b="1" i="0">
                <a:solidFill>
                  <a:schemeClr val="bg1"/>
                </a:solidFill>
                <a:effectLst/>
                <a:latin typeface="+mj-lt"/>
              </a:rPr>
              <a:t>The key characteristics include: </a:t>
            </a:r>
          </a:p>
          <a:p>
            <a:endParaRPr lang="en-US" sz="1000" b="1" i="0">
              <a:solidFill>
                <a:srgbClr val="002060"/>
              </a:solidFill>
              <a:effectLst/>
              <a:latin typeface="+mj-lt"/>
            </a:endParaRPr>
          </a:p>
          <a:p>
            <a:pPr marL="342900" indent="-342900">
              <a:buAutoNum type="arabicPeriod"/>
            </a:pPr>
            <a:r>
              <a:rPr lang="en-US" sz="3200" i="0">
                <a:solidFill>
                  <a:srgbClr val="002060"/>
                </a:solidFill>
                <a:effectLst/>
                <a:latin typeface="+mj-lt"/>
              </a:rPr>
              <a:t>Emotional Exhaustion</a:t>
            </a:r>
          </a:p>
          <a:p>
            <a:pPr marL="342900" indent="-342900">
              <a:buAutoNum type="arabicPeriod"/>
            </a:pPr>
            <a:endParaRPr lang="en-US" sz="1200" i="0">
              <a:solidFill>
                <a:srgbClr val="002060"/>
              </a:solidFill>
              <a:effectLst/>
              <a:latin typeface="+mj-lt"/>
            </a:endParaRPr>
          </a:p>
          <a:p>
            <a:pPr marL="342900" indent="-342900">
              <a:buAutoNum type="arabicPeriod"/>
            </a:pPr>
            <a:r>
              <a:rPr lang="en-US" sz="3200" i="0">
                <a:solidFill>
                  <a:srgbClr val="002060"/>
                </a:solidFill>
                <a:effectLst/>
                <a:latin typeface="+mj-lt"/>
              </a:rPr>
              <a:t>Reduced Empathy </a:t>
            </a:r>
          </a:p>
          <a:p>
            <a:pPr marL="342900" indent="-342900">
              <a:buAutoNum type="arabicPeriod"/>
            </a:pPr>
            <a:endParaRPr lang="en-US" sz="1200" i="0">
              <a:solidFill>
                <a:srgbClr val="002060"/>
              </a:solidFill>
              <a:effectLst/>
              <a:latin typeface="+mj-lt"/>
            </a:endParaRPr>
          </a:p>
          <a:p>
            <a:pPr marL="342900" indent="-342900">
              <a:buAutoNum type="arabicPeriod"/>
            </a:pPr>
            <a:r>
              <a:rPr lang="en-US" sz="3200" i="0">
                <a:solidFill>
                  <a:srgbClr val="002060"/>
                </a:solidFill>
                <a:effectLst/>
                <a:latin typeface="+mj-lt"/>
              </a:rPr>
              <a:t>Decreased Resilience</a:t>
            </a:r>
            <a:endParaRPr lang="en-GB" sz="3200">
              <a:solidFill>
                <a:srgbClr val="002060"/>
              </a:solidFill>
              <a:latin typeface="+mj-lt"/>
            </a:endParaRPr>
          </a:p>
        </p:txBody>
      </p:sp>
      <p:pic>
        <p:nvPicPr>
          <p:cNvPr id="6" name="Picture 5">
            <a:extLst>
              <a:ext uri="{FF2B5EF4-FFF2-40B4-BE49-F238E27FC236}">
                <a16:creationId xmlns:a16="http://schemas.microsoft.com/office/drawing/2014/main" id="{3CD78CBF-33E4-B76C-8843-403EFC20B2A0}"/>
              </a:ext>
            </a:extLst>
          </p:cNvPr>
          <p:cNvPicPr>
            <a:picLocks noChangeAspect="1"/>
          </p:cNvPicPr>
          <p:nvPr/>
        </p:nvPicPr>
        <p:blipFill>
          <a:blip r:embed="rId4"/>
          <a:stretch>
            <a:fillRect/>
          </a:stretch>
        </p:blipFill>
        <p:spPr>
          <a:xfrm>
            <a:off x="10957513" y="6220003"/>
            <a:ext cx="1086002" cy="504895"/>
          </a:xfrm>
          <a:prstGeom prst="rect">
            <a:avLst/>
          </a:prstGeom>
        </p:spPr>
      </p:pic>
    </p:spTree>
    <p:extLst>
      <p:ext uri="{BB962C8B-B14F-4D97-AF65-F5344CB8AC3E}">
        <p14:creationId xmlns:p14="http://schemas.microsoft.com/office/powerpoint/2010/main" val="1353855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17A5DA-DB12-2382-5077-B643BD1BF7E7}"/>
              </a:ext>
            </a:extLst>
          </p:cNvPr>
          <p:cNvSpPr/>
          <p:nvPr/>
        </p:nvSpPr>
        <p:spPr>
          <a:xfrm>
            <a:off x="0" y="0"/>
            <a:ext cx="12192000" cy="6858000"/>
          </a:xfrm>
          <a:prstGeom prst="rect">
            <a:avLst/>
          </a:prstGeom>
          <a:solidFill>
            <a:srgbClr val="1E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9900"/>
              </a:highlight>
            </a:endParaRPr>
          </a:p>
        </p:txBody>
      </p:sp>
      <p:pic>
        <p:nvPicPr>
          <p:cNvPr id="6" name="Picture 5" descr="A picture containing text, clipart&#10;&#10;Description automatically generated">
            <a:extLst>
              <a:ext uri="{FF2B5EF4-FFF2-40B4-BE49-F238E27FC236}">
                <a16:creationId xmlns:a16="http://schemas.microsoft.com/office/drawing/2014/main" id="{24DE69C3-4449-67A2-69A7-50A423D93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pic>
        <p:nvPicPr>
          <p:cNvPr id="12" name="Picture 2" descr="6 Incentives for Heathcare Employees Who are Overworked - MTI Events">
            <a:extLst>
              <a:ext uri="{FF2B5EF4-FFF2-40B4-BE49-F238E27FC236}">
                <a16:creationId xmlns:a16="http://schemas.microsoft.com/office/drawing/2014/main" id="{8F04DF9C-DF24-73F1-BDA8-F3C5E3E7C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2531" y="1663974"/>
            <a:ext cx="1945202" cy="352190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308D9B5-5009-FE5F-BC74-54F273340918}"/>
              </a:ext>
            </a:extLst>
          </p:cNvPr>
          <p:cNvSpPr/>
          <p:nvPr/>
        </p:nvSpPr>
        <p:spPr>
          <a:xfrm>
            <a:off x="909064" y="1664948"/>
            <a:ext cx="7888096" cy="352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8D2B2AD0-B8FE-C6FB-BF64-681A5E14164E}"/>
              </a:ext>
            </a:extLst>
          </p:cNvPr>
          <p:cNvSpPr txBox="1">
            <a:spLocks/>
          </p:cNvSpPr>
          <p:nvPr/>
        </p:nvSpPr>
        <p:spPr>
          <a:xfrm>
            <a:off x="1242389" y="2339772"/>
            <a:ext cx="8166654" cy="1089227"/>
          </a:xfrm>
          <a:prstGeom prst="rect">
            <a:avLst/>
          </a:prstGeom>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168"/>
              </a:spcBef>
              <a:buClr>
                <a:schemeClr val="bg1"/>
              </a:buClr>
              <a:buNone/>
            </a:pPr>
            <a:r>
              <a:rPr lang="en-GB" sz="4400" kern="0">
                <a:solidFill>
                  <a:srgbClr val="002E68"/>
                </a:solidFill>
                <a:latin typeface="Myriad Pro Light" panose="020B0403030403020204" pitchFamily="34" charset="0"/>
                <a:ea typeface="ＭＳ Ｐゴシック"/>
                <a:cs typeface="Calibri"/>
              </a:rPr>
              <a:t>Identifying Emotional Challenges </a:t>
            </a:r>
          </a:p>
        </p:txBody>
      </p:sp>
      <p:sp>
        <p:nvSpPr>
          <p:cNvPr id="11" name="Content Placeholder 2">
            <a:extLst>
              <a:ext uri="{FF2B5EF4-FFF2-40B4-BE49-F238E27FC236}">
                <a16:creationId xmlns:a16="http://schemas.microsoft.com/office/drawing/2014/main" id="{E0A7780D-3ECA-2A13-FDF4-36DB1E29AD13}"/>
              </a:ext>
            </a:extLst>
          </p:cNvPr>
          <p:cNvSpPr txBox="1">
            <a:spLocks/>
          </p:cNvSpPr>
          <p:nvPr/>
        </p:nvSpPr>
        <p:spPr>
          <a:xfrm>
            <a:off x="1242389" y="1878661"/>
            <a:ext cx="4714461" cy="697791"/>
          </a:xfrm>
          <a:prstGeom prst="rect">
            <a:avLst/>
          </a:prstGeom>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lnSpc>
                <a:spcPct val="120000"/>
              </a:lnSpc>
              <a:buClr>
                <a:schemeClr val="bg1"/>
              </a:buClr>
              <a:buNone/>
            </a:pPr>
            <a:r>
              <a:rPr lang="en-GB" b="1" kern="0">
                <a:solidFill>
                  <a:srgbClr val="002E68"/>
                </a:solidFill>
                <a:ea typeface="ＭＳ Ｐゴシック"/>
                <a:cs typeface="Calibri"/>
              </a:rPr>
              <a:t>Group Activity</a:t>
            </a:r>
          </a:p>
        </p:txBody>
      </p:sp>
      <p:sp>
        <p:nvSpPr>
          <p:cNvPr id="9" name="Content Placeholder 2">
            <a:extLst>
              <a:ext uri="{FF2B5EF4-FFF2-40B4-BE49-F238E27FC236}">
                <a16:creationId xmlns:a16="http://schemas.microsoft.com/office/drawing/2014/main" id="{FDB776F9-9FDA-B274-DCC1-85DDC3F7855A}"/>
              </a:ext>
            </a:extLst>
          </p:cNvPr>
          <p:cNvSpPr txBox="1">
            <a:spLocks/>
          </p:cNvSpPr>
          <p:nvPr/>
        </p:nvSpPr>
        <p:spPr>
          <a:xfrm>
            <a:off x="1242389" y="3298574"/>
            <a:ext cx="7082593" cy="1256946"/>
          </a:xfrm>
          <a:prstGeom prst="rect">
            <a:avLst/>
          </a:prstGeom>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457200" indent="-457200">
              <a:spcBef>
                <a:spcPts val="1368"/>
              </a:spcBef>
              <a:buClr>
                <a:srgbClr val="003270"/>
              </a:buClr>
              <a:buFont typeface="+mj-lt"/>
              <a:buAutoNum type="arabicPeriod"/>
            </a:pPr>
            <a:r>
              <a:rPr lang="en-GB" sz="2000" kern="0">
                <a:solidFill>
                  <a:srgbClr val="002E68"/>
                </a:solidFill>
                <a:latin typeface="Myriad Pro Light" panose="020B0403030403020204" pitchFamily="34" charset="0"/>
                <a:ea typeface="ＭＳ Ｐゴシック"/>
                <a:cs typeface="Calibri"/>
              </a:rPr>
              <a:t>Personal reflection: Individually reflect on the emotional challenges you have encountered in your role. </a:t>
            </a:r>
          </a:p>
          <a:p>
            <a:pPr marL="457200" indent="-457200">
              <a:spcBef>
                <a:spcPts val="1368"/>
              </a:spcBef>
              <a:buClr>
                <a:srgbClr val="003270"/>
              </a:buClr>
              <a:buFont typeface="+mj-lt"/>
              <a:buAutoNum type="arabicPeriod"/>
            </a:pPr>
            <a:r>
              <a:rPr lang="en-GB" sz="2000" kern="0">
                <a:solidFill>
                  <a:srgbClr val="002E68"/>
                </a:solidFill>
                <a:latin typeface="Myriad Pro Light" panose="020B0403030403020204" pitchFamily="34" charset="0"/>
                <a:ea typeface="ＭＳ Ｐゴシック"/>
                <a:cs typeface="Calibri"/>
              </a:rPr>
              <a:t>Small group discussion: In small groups, share your  experiences, focus on common emotional challenges. </a:t>
            </a:r>
          </a:p>
          <a:p>
            <a:pPr marL="457200" indent="-457200">
              <a:spcBef>
                <a:spcPts val="1368"/>
              </a:spcBef>
              <a:buClr>
                <a:srgbClr val="003270"/>
              </a:buClr>
              <a:buFont typeface="+mj-lt"/>
              <a:buAutoNum type="arabicPeriod"/>
            </a:pPr>
            <a:endParaRPr lang="en-GB" sz="2000" kern="0">
              <a:solidFill>
                <a:srgbClr val="002E68"/>
              </a:solidFill>
              <a:latin typeface="Myriad Pro Light" panose="020B0403030403020204" pitchFamily="34" charset="0"/>
              <a:ea typeface="ＭＳ Ｐゴシック"/>
              <a:cs typeface="Calibri"/>
            </a:endParaRPr>
          </a:p>
        </p:txBody>
      </p:sp>
    </p:spTree>
    <p:extLst>
      <p:ext uri="{BB962C8B-B14F-4D97-AF65-F5344CB8AC3E}">
        <p14:creationId xmlns:p14="http://schemas.microsoft.com/office/powerpoint/2010/main" val="319210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14140-9225-4EC4-630C-B9D475616409}"/>
            </a:ext>
          </a:extLst>
        </p:cNvPr>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1E1C9FA3-598B-5CCA-88D6-0BC2F6AC97A3}"/>
              </a:ext>
            </a:extLst>
          </p:cNvPr>
          <p:cNvSpPr/>
          <p:nvPr/>
        </p:nvSpPr>
        <p:spPr>
          <a:xfrm>
            <a:off x="376220" y="471196"/>
            <a:ext cx="10440938" cy="5443221"/>
          </a:xfrm>
          <a:prstGeom prst="roundRect">
            <a:avLst/>
          </a:prstGeom>
          <a:solidFill>
            <a:schemeClr val="bg1">
              <a:lumMod val="85000"/>
              <a:alpha val="3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3d Model Airplane Oxygen Mask">
            <a:extLst>
              <a:ext uri="{FF2B5EF4-FFF2-40B4-BE49-F238E27FC236}">
                <a16:creationId xmlns:a16="http://schemas.microsoft.com/office/drawing/2014/main" id="{CF25471E-931C-72E6-9674-7B8635794BF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3818" r="35016"/>
          <a:stretch/>
        </p:blipFill>
        <p:spPr bwMode="auto">
          <a:xfrm rot="998980">
            <a:off x="7910499" y="899902"/>
            <a:ext cx="2707086" cy="458580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8C3B22-7BD2-657B-8DAD-8AAE588ED378}"/>
              </a:ext>
            </a:extLst>
          </p:cNvPr>
          <p:cNvSpPr txBox="1"/>
          <p:nvPr/>
        </p:nvSpPr>
        <p:spPr>
          <a:xfrm>
            <a:off x="776860" y="2367171"/>
            <a:ext cx="7589660" cy="2123658"/>
          </a:xfrm>
          <a:prstGeom prst="rect">
            <a:avLst/>
          </a:prstGeom>
          <a:noFill/>
        </p:spPr>
        <p:txBody>
          <a:bodyPr wrap="square">
            <a:spAutoFit/>
          </a:bodyPr>
          <a:lstStyle/>
          <a:p>
            <a:r>
              <a:rPr lang="en-US" sz="4400" dirty="0">
                <a:solidFill>
                  <a:srgbClr val="002060"/>
                </a:solidFill>
                <a:latin typeface="Myriad Pro" panose="020B0503030403020204"/>
              </a:rPr>
              <a:t>"Put your own oxygen mask on first, before helping others."</a:t>
            </a:r>
            <a:endParaRPr lang="en-GB" sz="4400" dirty="0">
              <a:solidFill>
                <a:srgbClr val="002060"/>
              </a:solidFill>
              <a:latin typeface="Myriad Pro" panose="020B0503030403020204"/>
            </a:endParaRPr>
          </a:p>
        </p:txBody>
      </p:sp>
      <p:sp>
        <p:nvSpPr>
          <p:cNvPr id="2" name="TextBox 1">
            <a:extLst>
              <a:ext uri="{FF2B5EF4-FFF2-40B4-BE49-F238E27FC236}">
                <a16:creationId xmlns:a16="http://schemas.microsoft.com/office/drawing/2014/main" id="{09807059-C4DE-E589-910D-3D8E5C8D6929}"/>
              </a:ext>
            </a:extLst>
          </p:cNvPr>
          <p:cNvSpPr txBox="1"/>
          <p:nvPr/>
        </p:nvSpPr>
        <p:spPr>
          <a:xfrm>
            <a:off x="776860" y="718253"/>
            <a:ext cx="7589660" cy="769441"/>
          </a:xfrm>
          <a:prstGeom prst="rect">
            <a:avLst/>
          </a:prstGeom>
          <a:noFill/>
        </p:spPr>
        <p:txBody>
          <a:bodyPr wrap="square">
            <a:spAutoFit/>
          </a:bodyPr>
          <a:lstStyle/>
          <a:p>
            <a:r>
              <a:rPr lang="en-US" sz="4400" dirty="0">
                <a:solidFill>
                  <a:srgbClr val="F18D08"/>
                </a:solidFill>
                <a:latin typeface="Myriad Pro" panose="020B0503030403020204"/>
              </a:rPr>
              <a:t>Prioritise self-care:</a:t>
            </a:r>
            <a:endParaRPr lang="en-GB" sz="4400" dirty="0">
              <a:solidFill>
                <a:srgbClr val="F18D08"/>
              </a:solidFill>
              <a:latin typeface="Myriad Pro" panose="020B0503030403020204"/>
            </a:endParaRPr>
          </a:p>
        </p:txBody>
      </p:sp>
    </p:spTree>
    <p:extLst>
      <p:ext uri="{BB962C8B-B14F-4D97-AF65-F5344CB8AC3E}">
        <p14:creationId xmlns:p14="http://schemas.microsoft.com/office/powerpoint/2010/main" val="316876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F2E08D-8852-C144-6ADF-0119B7B20FB7}"/>
              </a:ext>
            </a:extLst>
          </p:cNvPr>
          <p:cNvSpPr txBox="1"/>
          <p:nvPr/>
        </p:nvSpPr>
        <p:spPr>
          <a:xfrm>
            <a:off x="6705598" y="6334780"/>
            <a:ext cx="5486402" cy="523220"/>
          </a:xfrm>
          <a:prstGeom prst="rect">
            <a:avLst/>
          </a:prstGeom>
          <a:noFill/>
        </p:spPr>
        <p:txBody>
          <a:bodyPr wrap="square">
            <a:spAutoFit/>
          </a:bodyPr>
          <a:lstStyle/>
          <a:p>
            <a:r>
              <a:rPr lang="en-US" sz="1400" b="1">
                <a:solidFill>
                  <a:srgbClr val="3AAA34"/>
                </a:solidFill>
                <a:latin typeface="Myriad Pro" panose="020B0503030403020204"/>
                <a:ea typeface="Helvetica Neue Medium" panose="02000503000000020004" pitchFamily="2" charset="0"/>
                <a:cs typeface="Helvetica Neue Medium" panose="02000503000000020004" pitchFamily="2" charset="0"/>
              </a:rPr>
              <a:t>NBCP Toolkit </a:t>
            </a:r>
          </a:p>
          <a:p>
            <a:r>
              <a:rPr lang="en-GB" sz="1400">
                <a:latin typeface="Myriad Pro" panose="020B0503030403020204"/>
                <a:hlinkClick r:id="rId3"/>
              </a:rPr>
              <a:t>NBCP_Staff_Wellbeing_Resource_Toolkit.pdf (nbcpathway.org.uk)</a:t>
            </a:r>
            <a:endParaRPr lang="en-US" sz="1400" b="1">
              <a:latin typeface="Myriad Pro" panose="020B0503030403020204"/>
              <a:ea typeface="Helvetica Neue Light" panose="02000403000000020004" pitchFamily="2" charset="0"/>
            </a:endParaRPr>
          </a:p>
        </p:txBody>
      </p:sp>
      <p:pic>
        <p:nvPicPr>
          <p:cNvPr id="4" name="Picture 3">
            <a:extLst>
              <a:ext uri="{FF2B5EF4-FFF2-40B4-BE49-F238E27FC236}">
                <a16:creationId xmlns:a16="http://schemas.microsoft.com/office/drawing/2014/main" id="{57999C8C-81F9-8570-43E9-483744A2903A}"/>
              </a:ext>
            </a:extLst>
          </p:cNvPr>
          <p:cNvPicPr>
            <a:picLocks noChangeAspect="1"/>
          </p:cNvPicPr>
          <p:nvPr/>
        </p:nvPicPr>
        <p:blipFill rotWithShape="1">
          <a:blip r:embed="rId4"/>
          <a:srcRect l="1322"/>
          <a:stretch/>
        </p:blipFill>
        <p:spPr>
          <a:xfrm>
            <a:off x="7106442" y="1548905"/>
            <a:ext cx="5228242" cy="4322585"/>
          </a:xfrm>
          <a:prstGeom prst="rect">
            <a:avLst/>
          </a:prstGeom>
        </p:spPr>
      </p:pic>
      <p:pic>
        <p:nvPicPr>
          <p:cNvPr id="7" name="Picture 6">
            <a:extLst>
              <a:ext uri="{FF2B5EF4-FFF2-40B4-BE49-F238E27FC236}">
                <a16:creationId xmlns:a16="http://schemas.microsoft.com/office/drawing/2014/main" id="{634B2ED0-6511-D6AF-41ED-0D8DC95A8BCC}"/>
              </a:ext>
            </a:extLst>
          </p:cNvPr>
          <p:cNvPicPr>
            <a:picLocks noChangeAspect="1"/>
          </p:cNvPicPr>
          <p:nvPr/>
        </p:nvPicPr>
        <p:blipFill>
          <a:blip r:embed="rId5"/>
          <a:stretch>
            <a:fillRect/>
          </a:stretch>
        </p:blipFill>
        <p:spPr>
          <a:xfrm>
            <a:off x="243779" y="82276"/>
            <a:ext cx="5673613" cy="756482"/>
          </a:xfrm>
          <a:prstGeom prst="rect">
            <a:avLst/>
          </a:prstGeom>
        </p:spPr>
      </p:pic>
      <p:sp>
        <p:nvSpPr>
          <p:cNvPr id="8" name="TextBox 7">
            <a:extLst>
              <a:ext uri="{FF2B5EF4-FFF2-40B4-BE49-F238E27FC236}">
                <a16:creationId xmlns:a16="http://schemas.microsoft.com/office/drawing/2014/main" id="{FE409D4D-463B-D68D-53B1-5C07B57EB1B0}"/>
              </a:ext>
            </a:extLst>
          </p:cNvPr>
          <p:cNvSpPr txBox="1"/>
          <p:nvPr/>
        </p:nvSpPr>
        <p:spPr>
          <a:xfrm>
            <a:off x="265072" y="838758"/>
            <a:ext cx="6992978" cy="5770811"/>
          </a:xfrm>
          <a:prstGeom prst="rect">
            <a:avLst/>
          </a:prstGeom>
          <a:noFill/>
        </p:spPr>
        <p:txBody>
          <a:bodyPr wrap="square" rtlCol="0">
            <a:spAutoFit/>
          </a:bodyPr>
          <a:lstStyle/>
          <a:p>
            <a:r>
              <a:rPr lang="en-GB" sz="2800" b="1">
                <a:solidFill>
                  <a:srgbClr val="ABD18E"/>
                </a:solidFill>
                <a:effectLst/>
                <a:latin typeface="Myriad Pro" panose="020B0503030403020204"/>
                <a:ea typeface="Calibri" panose="020F0502020204030204" pitchFamily="34" charset="0"/>
              </a:rPr>
              <a:t>Psychological</a:t>
            </a:r>
            <a:r>
              <a:rPr lang="en-GB" sz="2800" b="1">
                <a:solidFill>
                  <a:srgbClr val="ABD18E"/>
                </a:solidFill>
                <a:latin typeface="Myriad Pro" panose="020B0503030403020204"/>
                <a:ea typeface="Calibri" panose="020F0502020204030204" pitchFamily="34" charset="0"/>
              </a:rPr>
              <a:t>:</a:t>
            </a:r>
            <a:endParaRPr lang="en-GB" sz="2800" b="1">
              <a:latin typeface="Myriad Pro" panose="020B0503030403020204"/>
              <a:ea typeface="Calibri" panose="020F0502020204030204" pitchFamily="34" charset="0"/>
            </a:endParaRPr>
          </a:p>
          <a:p>
            <a:r>
              <a:rPr lang="en-GB" sz="2400">
                <a:latin typeface="Myriad Pro" panose="020B0503030403020204"/>
                <a:ea typeface="Calibri" panose="020F0502020204030204" pitchFamily="34" charset="0"/>
              </a:rPr>
              <a:t>R</a:t>
            </a:r>
            <a:r>
              <a:rPr lang="en-GB" sz="2400">
                <a:effectLst/>
                <a:latin typeface="Myriad Pro" panose="020B0503030403020204"/>
                <a:ea typeface="Calibri" panose="020F0502020204030204" pitchFamily="34" charset="0"/>
              </a:rPr>
              <a:t>eflection, debriefing, counselling, journaling</a:t>
            </a:r>
          </a:p>
          <a:p>
            <a:endParaRPr lang="en-GB" sz="600" b="1">
              <a:effectLst/>
              <a:latin typeface="Myriad Pro" panose="020B0503030403020204"/>
              <a:ea typeface="Calibri" panose="020F0502020204030204" pitchFamily="34" charset="0"/>
            </a:endParaRPr>
          </a:p>
          <a:p>
            <a:r>
              <a:rPr lang="en-GB" sz="2800" b="1">
                <a:solidFill>
                  <a:srgbClr val="006766"/>
                </a:solidFill>
                <a:effectLst/>
                <a:latin typeface="Myriad Pro" panose="020B0503030403020204"/>
                <a:ea typeface="Calibri" panose="020F0502020204030204" pitchFamily="34" charset="0"/>
              </a:rPr>
              <a:t>Spiritual</a:t>
            </a:r>
            <a:r>
              <a:rPr lang="en-GB" sz="2800" b="1">
                <a:effectLst/>
                <a:latin typeface="Myriad Pro" panose="020B0503030403020204"/>
                <a:ea typeface="Calibri" panose="020F0502020204030204" pitchFamily="34" charset="0"/>
              </a:rPr>
              <a:t>:</a:t>
            </a:r>
            <a:endParaRPr lang="en-GB" sz="2800" b="1">
              <a:latin typeface="Myriad Pro" panose="020B0503030403020204"/>
              <a:ea typeface="Calibri" panose="020F0502020204030204" pitchFamily="34" charset="0"/>
            </a:endParaRPr>
          </a:p>
          <a:p>
            <a:r>
              <a:rPr lang="en-GB" sz="2400">
                <a:effectLst/>
                <a:latin typeface="Myriad Pro" panose="020B0503030403020204"/>
                <a:ea typeface="Calibri" panose="020F0502020204030204" pitchFamily="34" charset="0"/>
              </a:rPr>
              <a:t>Meditation, prayer, yoga</a:t>
            </a:r>
          </a:p>
          <a:p>
            <a:endParaRPr lang="en-GB" sz="600" b="1">
              <a:effectLst/>
              <a:latin typeface="Myriad Pro" panose="020B0503030403020204"/>
              <a:ea typeface="Calibri" panose="020F0502020204030204" pitchFamily="34" charset="0"/>
            </a:endParaRPr>
          </a:p>
          <a:p>
            <a:r>
              <a:rPr lang="en-GB" sz="2800" b="1">
                <a:solidFill>
                  <a:srgbClr val="C32C8F"/>
                </a:solidFill>
                <a:effectLst/>
                <a:latin typeface="Myriad Pro" panose="020B0503030403020204"/>
                <a:ea typeface="Calibri" panose="020F0502020204030204" pitchFamily="34" charset="0"/>
              </a:rPr>
              <a:t>Personal: </a:t>
            </a:r>
            <a:endParaRPr lang="en-GB" sz="2800" b="1">
              <a:solidFill>
                <a:srgbClr val="C32C8F"/>
              </a:solidFill>
              <a:latin typeface="Myriad Pro" panose="020B0503030403020204"/>
              <a:ea typeface="Calibri" panose="020F0502020204030204" pitchFamily="34" charset="0"/>
            </a:endParaRPr>
          </a:p>
          <a:p>
            <a:r>
              <a:rPr lang="en-GB" sz="2400">
                <a:latin typeface="Myriad Pro" panose="020B0503030403020204"/>
                <a:ea typeface="Calibri" panose="020F0502020204030204" pitchFamily="34" charset="0"/>
              </a:rPr>
              <a:t>S</a:t>
            </a:r>
            <a:r>
              <a:rPr lang="en-GB" sz="2400">
                <a:effectLst/>
                <a:latin typeface="Myriad Pro" panose="020B0503030403020204"/>
                <a:ea typeface="Calibri" panose="020F0502020204030204" pitchFamily="34" charset="0"/>
              </a:rPr>
              <a:t>pend time with loved ones, read, write, cook, put time and energy into hobbies</a:t>
            </a:r>
          </a:p>
          <a:p>
            <a:endParaRPr lang="en-GB" sz="700" b="1">
              <a:effectLst/>
              <a:latin typeface="Myriad Pro" panose="020B0503030403020204"/>
              <a:ea typeface="Calibri" panose="020F0502020204030204" pitchFamily="34" charset="0"/>
            </a:endParaRPr>
          </a:p>
          <a:p>
            <a:r>
              <a:rPr lang="en-GB" sz="2800" b="1">
                <a:solidFill>
                  <a:srgbClr val="92D050"/>
                </a:solidFill>
                <a:effectLst/>
                <a:latin typeface="Myriad Pro" panose="020B0503030403020204"/>
                <a:ea typeface="Calibri" panose="020F0502020204030204" pitchFamily="34" charset="0"/>
              </a:rPr>
              <a:t>Emotional:</a:t>
            </a:r>
            <a:endParaRPr lang="en-GB" sz="2800" b="1">
              <a:latin typeface="Myriad Pro" panose="020B0503030403020204"/>
              <a:ea typeface="Calibri" panose="020F0502020204030204" pitchFamily="34" charset="0"/>
            </a:endParaRPr>
          </a:p>
          <a:p>
            <a:r>
              <a:rPr lang="en-GB" sz="2400">
                <a:effectLst/>
                <a:latin typeface="Myriad Pro" panose="020B0503030403020204"/>
                <a:ea typeface="Calibri" panose="020F0502020204030204" pitchFamily="34" charset="0"/>
              </a:rPr>
              <a:t>Talking, crying, setting boundaries</a:t>
            </a:r>
          </a:p>
          <a:p>
            <a:endParaRPr lang="en-GB" sz="600" b="1">
              <a:effectLst/>
              <a:latin typeface="Myriad Pro" panose="020B0503030403020204"/>
              <a:ea typeface="Calibri" panose="020F0502020204030204" pitchFamily="34" charset="0"/>
            </a:endParaRPr>
          </a:p>
          <a:p>
            <a:pPr lvl="0">
              <a:buSzPts val="1000"/>
              <a:tabLst>
                <a:tab pos="457200" algn="l"/>
              </a:tabLst>
            </a:pPr>
            <a:r>
              <a:rPr lang="en-GB" sz="2800" b="1">
                <a:solidFill>
                  <a:srgbClr val="00B050"/>
                </a:solidFill>
                <a:effectLst/>
                <a:latin typeface="Myriad Pro" panose="020B0503030403020204"/>
                <a:ea typeface="Times New Roman" panose="02020603050405020304" pitchFamily="18" charset="0"/>
                <a:cs typeface="Times New Roman" panose="02020603050405020304" pitchFamily="18" charset="0"/>
              </a:rPr>
              <a:t>Physical:</a:t>
            </a:r>
            <a:endParaRPr lang="en-GB" sz="2800" b="1">
              <a:latin typeface="Myriad Pro" panose="020B0503030403020204"/>
              <a:ea typeface="Times New Roman" panose="02020603050405020304" pitchFamily="18" charset="0"/>
              <a:cs typeface="Times New Roman" panose="02020603050405020304" pitchFamily="18" charset="0"/>
            </a:endParaRPr>
          </a:p>
          <a:p>
            <a:pPr lvl="0">
              <a:buSzPts val="1000"/>
              <a:tabLst>
                <a:tab pos="457200" algn="l"/>
              </a:tabLst>
            </a:pPr>
            <a:r>
              <a:rPr lang="en-GB" sz="2400">
                <a:effectLst/>
                <a:latin typeface="Myriad Pro" panose="020B0503030403020204"/>
                <a:ea typeface="Times New Roman" panose="02020603050405020304" pitchFamily="18" charset="0"/>
                <a:cs typeface="Times New Roman" panose="02020603050405020304" pitchFamily="18" charset="0"/>
              </a:rPr>
              <a:t>Exercise, being outdoors, sleeping, eating well</a:t>
            </a:r>
          </a:p>
          <a:p>
            <a:pPr lvl="0">
              <a:buSzPts val="1000"/>
              <a:tabLst>
                <a:tab pos="457200" algn="l"/>
              </a:tabLst>
            </a:pPr>
            <a:endParaRPr lang="en-GB" sz="600" b="1">
              <a:latin typeface="Myriad Pro" panose="020B0503030403020204"/>
              <a:ea typeface="Times New Roman" panose="02020603050405020304" pitchFamily="18" charset="0"/>
              <a:cs typeface="Times New Roman" panose="02020603050405020304" pitchFamily="18" charset="0"/>
            </a:endParaRPr>
          </a:p>
          <a:p>
            <a:pPr lvl="0">
              <a:buSzPts val="1000"/>
              <a:tabLst>
                <a:tab pos="457200" algn="l"/>
              </a:tabLst>
            </a:pPr>
            <a:r>
              <a:rPr lang="en-GB" sz="2800" b="1">
                <a:solidFill>
                  <a:srgbClr val="3AAA34"/>
                </a:solidFill>
                <a:effectLst/>
                <a:latin typeface="Myriad Pro" panose="020B0503030403020204"/>
                <a:ea typeface="Times New Roman" panose="02020603050405020304" pitchFamily="18" charset="0"/>
                <a:cs typeface="Times New Roman" panose="02020603050405020304" pitchFamily="18" charset="0"/>
              </a:rPr>
              <a:t>﻿﻿Professional</a:t>
            </a:r>
            <a:r>
              <a:rPr lang="en-GB" sz="2800" b="1">
                <a:effectLst/>
                <a:latin typeface="Myriad Pro" panose="020B0503030403020204"/>
                <a:ea typeface="Times New Roman" panose="02020603050405020304" pitchFamily="18" charset="0"/>
                <a:cs typeface="Times New Roman" panose="02020603050405020304" pitchFamily="18" charset="0"/>
              </a:rPr>
              <a:t>:</a:t>
            </a:r>
          </a:p>
          <a:p>
            <a:pPr lvl="0">
              <a:buSzPts val="1000"/>
              <a:tabLst>
                <a:tab pos="457200" algn="l"/>
              </a:tabLst>
            </a:pPr>
            <a:r>
              <a:rPr lang="en-GB" sz="2400">
                <a:effectLst/>
                <a:latin typeface="Myriad Pro" panose="020B0503030403020204"/>
                <a:ea typeface="Times New Roman" panose="02020603050405020304" pitchFamily="18" charset="0"/>
                <a:cs typeface="Times New Roman" panose="02020603050405020304" pitchFamily="18" charset="0"/>
              </a:rPr>
              <a:t>Take holidays, ask for help, supervision</a:t>
            </a:r>
            <a:endParaRPr lang="en-GB" sz="2000">
              <a:latin typeface="Myriad Pro" panose="020B0503030403020204"/>
              <a:cs typeface="Times New Roman" panose="02020603050405020304" pitchFamily="18" charset="0"/>
            </a:endParaRPr>
          </a:p>
          <a:p>
            <a:pPr lvl="0">
              <a:buSzPts val="1000"/>
              <a:tabLst>
                <a:tab pos="457200" algn="l"/>
              </a:tabLst>
            </a:pPr>
            <a:endParaRPr lang="en-GB" sz="200">
              <a:latin typeface="Myriad Pro" panose="020B0503030403020204"/>
              <a:cs typeface="Times New Roman" panose="02020603050405020304" pitchFamily="18" charset="0"/>
            </a:endParaRPr>
          </a:p>
        </p:txBody>
      </p:sp>
      <p:pic>
        <p:nvPicPr>
          <p:cNvPr id="3" name="Picture 2">
            <a:extLst>
              <a:ext uri="{FF2B5EF4-FFF2-40B4-BE49-F238E27FC236}">
                <a16:creationId xmlns:a16="http://schemas.microsoft.com/office/drawing/2014/main" id="{9FE59344-55F3-1454-8B01-8136D5BA659A}"/>
              </a:ext>
            </a:extLst>
          </p:cNvPr>
          <p:cNvPicPr>
            <a:picLocks noChangeAspect="1"/>
          </p:cNvPicPr>
          <p:nvPr/>
        </p:nvPicPr>
        <p:blipFill>
          <a:blip r:embed="rId6"/>
          <a:stretch>
            <a:fillRect/>
          </a:stretch>
        </p:blipFill>
        <p:spPr>
          <a:xfrm>
            <a:off x="11130637" y="6115146"/>
            <a:ext cx="971686" cy="419158"/>
          </a:xfrm>
          <a:prstGeom prst="rect">
            <a:avLst/>
          </a:prstGeom>
        </p:spPr>
      </p:pic>
    </p:spTree>
    <p:extLst>
      <p:ext uri="{BB962C8B-B14F-4D97-AF65-F5344CB8AC3E}">
        <p14:creationId xmlns:p14="http://schemas.microsoft.com/office/powerpoint/2010/main" val="121694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15" end="1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B0686E1-0A6C-6855-A934-03C6B0E6046E}"/>
              </a:ext>
            </a:extLst>
          </p:cNvPr>
          <p:cNvSpPr>
            <a:spLocks noGrp="1"/>
          </p:cNvSpPr>
          <p:nvPr/>
        </p:nvSpPr>
        <p:spPr bwMode="auto">
          <a:xfrm>
            <a:off x="0" y="3583416"/>
            <a:ext cx="12058650" cy="168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1338" indent="-541338"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Myriad Pro Light" panose="020B0403030403020204" pitchFamily="34" charset="0"/>
                <a:ea typeface="ＭＳ Ｐゴシック" pitchFamily="-1" charset="-128"/>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3000" indent="-228600"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2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4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600" indent="-228600" algn="l" rtl="0" fontAlgn="base">
              <a:spcBef>
                <a:spcPct val="20000"/>
              </a:spcBef>
              <a:spcAft>
                <a:spcPct val="0"/>
              </a:spcAft>
              <a:buChar char="»"/>
              <a:defRPr sz="2000">
                <a:solidFill>
                  <a:srgbClr val="003399"/>
                </a:solidFill>
                <a:latin typeface="+mn-lt"/>
              </a:defRPr>
            </a:lvl6pPr>
            <a:lvl7pPr marL="2971800" indent="-228600" algn="l" rtl="0" fontAlgn="base">
              <a:spcBef>
                <a:spcPct val="20000"/>
              </a:spcBef>
              <a:spcAft>
                <a:spcPct val="0"/>
              </a:spcAft>
              <a:buChar char="»"/>
              <a:defRPr sz="2000">
                <a:solidFill>
                  <a:srgbClr val="003399"/>
                </a:solidFill>
                <a:latin typeface="+mn-lt"/>
              </a:defRPr>
            </a:lvl7pPr>
            <a:lvl8pPr marL="3429000" indent="-228600" algn="l" rtl="0" fontAlgn="base">
              <a:spcBef>
                <a:spcPct val="20000"/>
              </a:spcBef>
              <a:spcAft>
                <a:spcPct val="0"/>
              </a:spcAft>
              <a:buChar char="»"/>
              <a:defRPr sz="2000">
                <a:solidFill>
                  <a:srgbClr val="003399"/>
                </a:solidFill>
                <a:latin typeface="+mn-lt"/>
              </a:defRPr>
            </a:lvl8pPr>
            <a:lvl9pPr marL="3886200" indent="-228600" algn="l" rtl="0" fontAlgn="base">
              <a:spcBef>
                <a:spcPct val="20000"/>
              </a:spcBef>
              <a:spcAft>
                <a:spcPct val="0"/>
              </a:spcAft>
              <a:buChar char="»"/>
              <a:defRPr sz="2000">
                <a:solidFill>
                  <a:srgbClr val="003399"/>
                </a:solidFill>
                <a:latin typeface="+mn-lt"/>
              </a:defRPr>
            </a:lvl9pPr>
          </a:lstStyle>
          <a:p>
            <a:pPr marL="0" indent="0" algn="ctr">
              <a:buNone/>
            </a:pPr>
            <a:r>
              <a:rPr lang="en-GB" sz="4000">
                <a:solidFill>
                  <a:schemeClr val="accent4">
                    <a:lumMod val="75000"/>
                  </a:schemeClr>
                </a:solidFill>
                <a:latin typeface="Helvetica Neue Light" panose="02000403000000020004" pitchFamily="2" charset="0"/>
                <a:ea typeface="Helvetica Neue Light" panose="02000403000000020004" pitchFamily="2" charset="0"/>
                <a:cs typeface="Helvetica Neue" panose="02000503000000020004" pitchFamily="2" charset="0"/>
              </a:rPr>
              <a:t>Self-care commitment</a:t>
            </a:r>
          </a:p>
          <a:p>
            <a:pPr marL="0" indent="0" algn="ctr">
              <a:buNone/>
            </a:pPr>
            <a:r>
              <a:rPr lang="en-GB" sz="2400" b="1">
                <a:solidFill>
                  <a:srgbClr val="006766"/>
                </a:solidFill>
              </a:rPr>
              <a:t>Think of one thing that you know is good for your own wellbeing? </a:t>
            </a:r>
            <a:endParaRPr lang="en-GB" sz="1200" b="1">
              <a:solidFill>
                <a:srgbClr val="006766"/>
              </a:solidFill>
            </a:endParaRPr>
          </a:p>
          <a:p>
            <a:pPr marL="0" indent="0" algn="ctr">
              <a:buNone/>
            </a:pPr>
            <a:r>
              <a:rPr lang="en-GB" sz="2400">
                <a:solidFill>
                  <a:srgbClr val="006766"/>
                </a:solidFill>
              </a:rPr>
              <a:t>Make a </a:t>
            </a:r>
            <a:r>
              <a:rPr lang="en-US" sz="2400">
                <a:solidFill>
                  <a:srgbClr val="006766"/>
                </a:solidFill>
              </a:rPr>
              <a:t>personal commitment to yourself, for yourself.</a:t>
            </a:r>
            <a:endParaRPr lang="en-GB" sz="2400">
              <a:solidFill>
                <a:srgbClr val="006766"/>
              </a:solidFill>
            </a:endParaRPr>
          </a:p>
        </p:txBody>
      </p:sp>
      <p:pic>
        <p:nvPicPr>
          <p:cNvPr id="3" name="Graphic 4" descr="Badge Heart with solid fill">
            <a:extLst>
              <a:ext uri="{FF2B5EF4-FFF2-40B4-BE49-F238E27FC236}">
                <a16:creationId xmlns:a16="http://schemas.microsoft.com/office/drawing/2014/main" id="{E072A6E4-7427-4E6B-AA32-9D9B75796B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759423" y="1066090"/>
            <a:ext cx="2673153" cy="2673153"/>
          </a:xfrm>
          <a:prstGeom prst="rect">
            <a:avLst/>
          </a:prstGeom>
        </p:spPr>
      </p:pic>
      <p:sp>
        <p:nvSpPr>
          <p:cNvPr id="6" name="TextBox 5">
            <a:extLst>
              <a:ext uri="{FF2B5EF4-FFF2-40B4-BE49-F238E27FC236}">
                <a16:creationId xmlns:a16="http://schemas.microsoft.com/office/drawing/2014/main" id="{DE6B379F-2A9A-241E-7596-58A627118A94}"/>
              </a:ext>
            </a:extLst>
          </p:cNvPr>
          <p:cNvSpPr txBox="1"/>
          <p:nvPr/>
        </p:nvSpPr>
        <p:spPr>
          <a:xfrm>
            <a:off x="6553872" y="6082689"/>
            <a:ext cx="5486402" cy="523220"/>
          </a:xfrm>
          <a:prstGeom prst="rect">
            <a:avLst/>
          </a:prstGeom>
          <a:noFill/>
        </p:spPr>
        <p:txBody>
          <a:bodyPr wrap="square">
            <a:spAutoFit/>
          </a:bodyPr>
          <a:lstStyle/>
          <a:p>
            <a:r>
              <a:rPr lang="en-US" sz="1400" b="1" dirty="0">
                <a:solidFill>
                  <a:srgbClr val="3AAA34"/>
                </a:solidFill>
                <a:latin typeface="Myriad Pro" panose="020B0503030403020204"/>
                <a:ea typeface="Helvetica Neue Medium" panose="02000503000000020004" pitchFamily="2" charset="0"/>
                <a:cs typeface="Helvetica Neue Medium" panose="02000503000000020004" pitchFamily="2" charset="0"/>
              </a:rPr>
              <a:t>NBCP Toolkit </a:t>
            </a:r>
          </a:p>
          <a:p>
            <a:r>
              <a:rPr lang="en-GB" sz="1400" dirty="0">
                <a:hlinkClick r:id="rId5"/>
              </a:rPr>
              <a:t>NBCP_Staff_Wellbeing_Resource_Toolkit.pdf (nbcpathway.org.uk)</a:t>
            </a:r>
            <a:endParaRPr lang="en-US" sz="1400" b="1" dirty="0">
              <a:latin typeface="Myriad Pro" panose="020B0503030403020204"/>
              <a:ea typeface="Helvetica Neue Light" panose="02000403000000020004" pitchFamily="2" charset="0"/>
            </a:endParaRPr>
          </a:p>
        </p:txBody>
      </p:sp>
    </p:spTree>
    <p:extLst>
      <p:ext uri="{BB962C8B-B14F-4D97-AF65-F5344CB8AC3E}">
        <p14:creationId xmlns:p14="http://schemas.microsoft.com/office/powerpoint/2010/main" val="222730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A90D0-6C37-20AD-031B-4B451068B023}"/>
              </a:ext>
            </a:extLst>
          </p:cNvPr>
          <p:cNvSpPr/>
          <p:nvPr/>
        </p:nvSpPr>
        <p:spPr>
          <a:xfrm>
            <a:off x="0" y="1"/>
            <a:ext cx="12192000" cy="6857999"/>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CC8FF70-9C22-0DC7-4606-E434F151A4E1}"/>
              </a:ext>
            </a:extLst>
          </p:cNvPr>
          <p:cNvSpPr txBox="1">
            <a:spLocks/>
          </p:cNvSpPr>
          <p:nvPr/>
        </p:nvSpPr>
        <p:spPr>
          <a:xfrm>
            <a:off x="687184" y="1190158"/>
            <a:ext cx="7380708" cy="4993231"/>
          </a:xfrm>
          <a:prstGeom prst="rect">
            <a:avLst/>
          </a:prstGeom>
          <a:solidFill>
            <a:schemeClr val="bg1">
              <a:lumMod val="95000"/>
            </a:schemeClr>
          </a:solidFill>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Management</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Peer support</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Professional Supervision or Clinical Supervisor</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Employee Assistance Programs (EAPs)</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NHS Practitioner Health</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Society of Radiographers (</a:t>
            </a:r>
            <a:r>
              <a:rPr lang="en-US" sz="3800" dirty="0" err="1">
                <a:solidFill>
                  <a:srgbClr val="002060"/>
                </a:solidFill>
                <a:latin typeface="Myriad Pro" panose="020B0503030403020204" pitchFamily="34" charset="0"/>
              </a:rPr>
              <a:t>SoR</a:t>
            </a:r>
            <a:r>
              <a:rPr lang="en-US" sz="3800" dirty="0">
                <a:solidFill>
                  <a:srgbClr val="002060"/>
                </a:solidFill>
                <a:latin typeface="Myriad Pro" panose="020B0503030403020204" pitchFamily="34" charset="0"/>
              </a:rPr>
              <a:t>)</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Royal College of radiologists (RCR)</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Trade Unions</a:t>
            </a:r>
          </a:p>
          <a:p>
            <a:pPr marL="571500" indent="-571500" algn="l">
              <a:spcAft>
                <a:spcPts val="1200"/>
              </a:spcAft>
              <a:buClr>
                <a:srgbClr val="F18D08"/>
              </a:buClr>
              <a:buFont typeface="Webdings" panose="05030102010509060703" pitchFamily="18" charset="2"/>
              <a:buChar char=""/>
            </a:pPr>
            <a:r>
              <a:rPr lang="en-US" sz="3800" dirty="0">
                <a:solidFill>
                  <a:srgbClr val="002060"/>
                </a:solidFill>
                <a:latin typeface="Myriad Pro" panose="020B0503030403020204" pitchFamily="34" charset="0"/>
              </a:rPr>
              <a:t>Sands Helpline</a:t>
            </a:r>
          </a:p>
        </p:txBody>
      </p:sp>
      <p:pic>
        <p:nvPicPr>
          <p:cNvPr id="6" name="Picture 5" descr="A picture containing text, clipart&#10;&#10;Description automatically generated">
            <a:extLst>
              <a:ext uri="{FF2B5EF4-FFF2-40B4-BE49-F238E27FC236}">
                <a16:creationId xmlns:a16="http://schemas.microsoft.com/office/drawing/2014/main" id="{1EDF8EB5-5637-2178-976F-E6BDB4C5F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
        <p:nvSpPr>
          <p:cNvPr id="2" name="TextBox 1">
            <a:extLst>
              <a:ext uri="{FF2B5EF4-FFF2-40B4-BE49-F238E27FC236}">
                <a16:creationId xmlns:a16="http://schemas.microsoft.com/office/drawing/2014/main" id="{A8F8645B-2B82-2D86-ED48-71A5BDE37965}"/>
              </a:ext>
            </a:extLst>
          </p:cNvPr>
          <p:cNvSpPr txBox="1"/>
          <p:nvPr/>
        </p:nvSpPr>
        <p:spPr>
          <a:xfrm>
            <a:off x="687184" y="377571"/>
            <a:ext cx="5408816" cy="646331"/>
          </a:xfrm>
          <a:prstGeom prst="rect">
            <a:avLst/>
          </a:prstGeom>
          <a:noFill/>
        </p:spPr>
        <p:txBody>
          <a:bodyPr wrap="square" rtlCol="0">
            <a:spAutoFit/>
          </a:bodyPr>
          <a:lstStyle/>
          <a:p>
            <a:r>
              <a:rPr lang="en-US" sz="3600" b="1" dirty="0">
                <a:solidFill>
                  <a:srgbClr val="F18D08"/>
                </a:solidFill>
                <a:latin typeface="Myriad Pro" panose="020B0503030403020204"/>
              </a:rPr>
              <a:t>Seeking Support:</a:t>
            </a:r>
            <a:endParaRPr lang="en-GB" sz="3600" dirty="0">
              <a:solidFill>
                <a:srgbClr val="F18D08"/>
              </a:solidFill>
              <a:latin typeface="Myriad Pro" panose="020B0503030403020204"/>
            </a:endParaRPr>
          </a:p>
        </p:txBody>
      </p:sp>
    </p:spTree>
    <p:extLst>
      <p:ext uri="{BB962C8B-B14F-4D97-AF65-F5344CB8AC3E}">
        <p14:creationId xmlns:p14="http://schemas.microsoft.com/office/powerpoint/2010/main" val="192173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3169D2-CE76-552D-BC9C-040A3F41361F}"/>
              </a:ext>
            </a:extLst>
          </p:cNvPr>
          <p:cNvSpPr/>
          <p:nvPr/>
        </p:nvSpPr>
        <p:spPr>
          <a:xfrm>
            <a:off x="0" y="0"/>
            <a:ext cx="12192000" cy="6858000"/>
          </a:xfrm>
          <a:prstGeom prst="rect">
            <a:avLst/>
          </a:prstGeom>
          <a:solidFill>
            <a:srgbClr val="1C96B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Content Placeholder 2">
            <a:extLst>
              <a:ext uri="{FF2B5EF4-FFF2-40B4-BE49-F238E27FC236}">
                <a16:creationId xmlns:a16="http://schemas.microsoft.com/office/drawing/2014/main" id="{BB0686E1-0A6C-6855-A934-03C6B0E6046E}"/>
              </a:ext>
            </a:extLst>
          </p:cNvPr>
          <p:cNvSpPr>
            <a:spLocks noGrp="1"/>
          </p:cNvSpPr>
          <p:nvPr/>
        </p:nvSpPr>
        <p:spPr bwMode="auto">
          <a:xfrm>
            <a:off x="352148" y="344373"/>
            <a:ext cx="11487703" cy="6018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541338" indent="-541338" algn="l" rtl="0" eaLnBrk="0" fontAlgn="base" hangingPunct="0">
              <a:spcBef>
                <a:spcPct val="20000"/>
              </a:spcBef>
              <a:spcAft>
                <a:spcPct val="0"/>
              </a:spcAft>
              <a:buClr>
                <a:srgbClr val="F18D08"/>
              </a:buClr>
              <a:buFont typeface="Webdings" panose="05030102010509060703" pitchFamily="18" charset="2"/>
              <a:buChar char=""/>
              <a:defRPr sz="3200" baseline="0">
                <a:solidFill>
                  <a:srgbClr val="002E67"/>
                </a:solidFill>
                <a:latin typeface="Myriad Pro Light" panose="020B0403030403020204" pitchFamily="34" charset="0"/>
                <a:ea typeface="ＭＳ Ｐゴシック" pitchFamily="-1" charset="-128"/>
                <a:cs typeface="Calibri" panose="020F0502020204030204" pitchFamily="34" charset="0"/>
              </a:defRPr>
            </a:lvl1pPr>
            <a:lvl2pPr marL="742950" indent="-285750"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3000" indent="-228600"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2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400" indent="-228600"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600" indent="-228600" algn="l" rtl="0" fontAlgn="base">
              <a:spcBef>
                <a:spcPct val="20000"/>
              </a:spcBef>
              <a:spcAft>
                <a:spcPct val="0"/>
              </a:spcAft>
              <a:buChar char="»"/>
              <a:defRPr sz="2000">
                <a:solidFill>
                  <a:srgbClr val="003399"/>
                </a:solidFill>
                <a:latin typeface="+mn-lt"/>
              </a:defRPr>
            </a:lvl6pPr>
            <a:lvl7pPr marL="2971800" indent="-228600" algn="l" rtl="0" fontAlgn="base">
              <a:spcBef>
                <a:spcPct val="20000"/>
              </a:spcBef>
              <a:spcAft>
                <a:spcPct val="0"/>
              </a:spcAft>
              <a:buChar char="»"/>
              <a:defRPr sz="2000">
                <a:solidFill>
                  <a:srgbClr val="003399"/>
                </a:solidFill>
                <a:latin typeface="+mn-lt"/>
              </a:defRPr>
            </a:lvl7pPr>
            <a:lvl8pPr marL="3429000" indent="-228600" algn="l" rtl="0" fontAlgn="base">
              <a:spcBef>
                <a:spcPct val="20000"/>
              </a:spcBef>
              <a:spcAft>
                <a:spcPct val="0"/>
              </a:spcAft>
              <a:buChar char="»"/>
              <a:defRPr sz="2000">
                <a:solidFill>
                  <a:srgbClr val="003399"/>
                </a:solidFill>
                <a:latin typeface="+mn-lt"/>
              </a:defRPr>
            </a:lvl8pPr>
            <a:lvl9pPr marL="3886200" indent="-228600" algn="l" rtl="0" fontAlgn="base">
              <a:spcBef>
                <a:spcPct val="20000"/>
              </a:spcBef>
              <a:spcAft>
                <a:spcPct val="0"/>
              </a:spcAft>
              <a:buChar char="»"/>
              <a:defRPr sz="2000">
                <a:solidFill>
                  <a:srgbClr val="003399"/>
                </a:solidFill>
                <a:latin typeface="+mn-lt"/>
              </a:defRPr>
            </a:lvl9pPr>
          </a:lstStyle>
          <a:p>
            <a:pPr marL="0" indent="0">
              <a:buClr>
                <a:srgbClr val="002060"/>
              </a:buClr>
              <a:buNone/>
            </a:pPr>
            <a:r>
              <a:rPr lang="en-US" sz="4000" b="1" dirty="0">
                <a:solidFill>
                  <a:schemeClr val="bg1"/>
                </a:solidFill>
                <a:latin typeface="Myriad Pro" panose="020B0503030403020204"/>
              </a:rPr>
              <a:t>Self care and resilience:</a:t>
            </a:r>
          </a:p>
          <a:p>
            <a:pPr marL="0" indent="0">
              <a:buClr>
                <a:srgbClr val="002060"/>
              </a:buClr>
              <a:buNone/>
            </a:pPr>
            <a:r>
              <a:rPr lang="en-US" dirty="0">
                <a:solidFill>
                  <a:schemeClr val="tx1"/>
                </a:solidFill>
                <a:latin typeface="Myriad Pro" panose="020B0503030403020204"/>
              </a:rPr>
              <a:t>Supporting bereaved families presents significant challenges and may lead to compassion fatigue.</a:t>
            </a:r>
          </a:p>
          <a:p>
            <a:pPr marL="0" indent="0">
              <a:buClr>
                <a:srgbClr val="002060"/>
              </a:buClr>
              <a:buNone/>
            </a:pPr>
            <a:endParaRPr lang="en-US" sz="1000" dirty="0">
              <a:solidFill>
                <a:schemeClr val="bg1"/>
              </a:solidFill>
              <a:latin typeface="Myriad Pro" panose="020B0503030403020204"/>
            </a:endParaRPr>
          </a:p>
          <a:p>
            <a:pPr>
              <a:spcBef>
                <a:spcPts val="0"/>
              </a:spcBef>
              <a:buFontTx/>
              <a:buChar char="►"/>
            </a:pPr>
            <a:r>
              <a:rPr lang="en-US" dirty="0">
                <a:solidFill>
                  <a:schemeClr val="bg1"/>
                </a:solidFill>
                <a:latin typeface="Myriad Pro" panose="020B0503030403020204"/>
              </a:rPr>
              <a:t>Prioritise your own mental and physical well-being to enable effective support for others.</a:t>
            </a:r>
          </a:p>
          <a:p>
            <a:pPr>
              <a:spcBef>
                <a:spcPts val="0"/>
              </a:spcBef>
              <a:buClr>
                <a:srgbClr val="002060"/>
              </a:buClr>
              <a:buFont typeface="Arial" panose="020B0604020202020204" pitchFamily="34" charset="0"/>
              <a:buChar char="•"/>
            </a:pPr>
            <a:endParaRPr lang="en-US" sz="1000" dirty="0">
              <a:solidFill>
                <a:schemeClr val="bg1"/>
              </a:solidFill>
              <a:latin typeface="Myriad Pro" panose="020B0503030403020204"/>
            </a:endParaRPr>
          </a:p>
          <a:p>
            <a:pPr>
              <a:spcBef>
                <a:spcPts val="0"/>
              </a:spcBef>
              <a:buFontTx/>
              <a:buChar char="►"/>
            </a:pPr>
            <a:r>
              <a:rPr lang="en-US" dirty="0">
                <a:solidFill>
                  <a:schemeClr val="bg1"/>
                </a:solidFill>
                <a:latin typeface="Myriad Pro" panose="020B0503030403020204"/>
              </a:rPr>
              <a:t>Recognise and acknowledge your personal emotional challenges</a:t>
            </a:r>
          </a:p>
          <a:p>
            <a:pPr>
              <a:spcBef>
                <a:spcPts val="0"/>
              </a:spcBef>
              <a:buFontTx/>
              <a:buChar char="►"/>
            </a:pPr>
            <a:endParaRPr lang="en-US" sz="1000" dirty="0">
              <a:solidFill>
                <a:schemeClr val="bg1"/>
              </a:solidFill>
              <a:latin typeface="Myriad Pro" panose="020B0503030403020204"/>
            </a:endParaRPr>
          </a:p>
          <a:p>
            <a:pPr>
              <a:spcBef>
                <a:spcPts val="0"/>
              </a:spcBef>
              <a:buFontTx/>
              <a:buChar char="►"/>
            </a:pPr>
            <a:r>
              <a:rPr lang="en-US" dirty="0">
                <a:solidFill>
                  <a:schemeClr val="bg1"/>
                </a:solidFill>
                <a:latin typeface="Myriad Pro" panose="020B0503030403020204"/>
              </a:rPr>
              <a:t>Practice self-care and  be aware of what that looks like for you</a:t>
            </a:r>
          </a:p>
          <a:p>
            <a:pPr>
              <a:spcBef>
                <a:spcPts val="0"/>
              </a:spcBef>
              <a:buFontTx/>
              <a:buChar char="►"/>
            </a:pPr>
            <a:endParaRPr lang="en-US" sz="1000" dirty="0">
              <a:solidFill>
                <a:schemeClr val="bg1"/>
              </a:solidFill>
              <a:latin typeface="Myriad Pro" panose="020B0503030403020204"/>
            </a:endParaRPr>
          </a:p>
          <a:p>
            <a:pPr>
              <a:spcBef>
                <a:spcPts val="0"/>
              </a:spcBef>
              <a:buFontTx/>
              <a:buChar char="►"/>
            </a:pPr>
            <a:r>
              <a:rPr lang="en-US" dirty="0">
                <a:solidFill>
                  <a:schemeClr val="bg1"/>
                </a:solidFill>
                <a:latin typeface="Myriad Pro" panose="020B0503030403020204"/>
              </a:rPr>
              <a:t>Seek support when needed</a:t>
            </a:r>
          </a:p>
        </p:txBody>
      </p:sp>
      <p:pic>
        <p:nvPicPr>
          <p:cNvPr id="8" name="Picture 7">
            <a:extLst>
              <a:ext uri="{FF2B5EF4-FFF2-40B4-BE49-F238E27FC236}">
                <a16:creationId xmlns:a16="http://schemas.microsoft.com/office/drawing/2014/main" id="{2BB9ECD0-B791-D9DE-14DD-A8DD9D561248}"/>
              </a:ext>
            </a:extLst>
          </p:cNvPr>
          <p:cNvPicPr>
            <a:picLocks noChangeAspect="1"/>
          </p:cNvPicPr>
          <p:nvPr/>
        </p:nvPicPr>
        <p:blipFill>
          <a:blip r:embed="rId3"/>
          <a:stretch>
            <a:fillRect/>
          </a:stretch>
        </p:blipFill>
        <p:spPr>
          <a:xfrm>
            <a:off x="10957513" y="6220003"/>
            <a:ext cx="1086002" cy="504895"/>
          </a:xfrm>
          <a:prstGeom prst="rect">
            <a:avLst/>
          </a:prstGeom>
        </p:spPr>
      </p:pic>
    </p:spTree>
    <p:extLst>
      <p:ext uri="{BB962C8B-B14F-4D97-AF65-F5344CB8AC3E}">
        <p14:creationId xmlns:p14="http://schemas.microsoft.com/office/powerpoint/2010/main" val="120156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91F6A2-80D8-B4A6-7897-D09A883B4C5F}"/>
              </a:ext>
            </a:extLst>
          </p:cNvPr>
          <p:cNvSpPr/>
          <p:nvPr/>
        </p:nvSpPr>
        <p:spPr>
          <a:xfrm>
            <a:off x="0" y="1217"/>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FF9900"/>
              </a:highlight>
            </a:endParaRPr>
          </a:p>
        </p:txBody>
      </p:sp>
      <p:grpSp>
        <p:nvGrpSpPr>
          <p:cNvPr id="15" name="Group 14">
            <a:extLst>
              <a:ext uri="{FF2B5EF4-FFF2-40B4-BE49-F238E27FC236}">
                <a16:creationId xmlns:a16="http://schemas.microsoft.com/office/drawing/2014/main" id="{5C230A21-8E17-7036-BEF2-B108D9179B31}"/>
              </a:ext>
            </a:extLst>
          </p:cNvPr>
          <p:cNvGrpSpPr/>
          <p:nvPr/>
        </p:nvGrpSpPr>
        <p:grpSpPr>
          <a:xfrm>
            <a:off x="6052736" y="789559"/>
            <a:ext cx="5149455" cy="5219343"/>
            <a:chOff x="6015414" y="1274750"/>
            <a:chExt cx="5149455" cy="5219343"/>
          </a:xfrm>
        </p:grpSpPr>
        <p:grpSp>
          <p:nvGrpSpPr>
            <p:cNvPr id="11" name="Group 10">
              <a:extLst>
                <a:ext uri="{FF2B5EF4-FFF2-40B4-BE49-F238E27FC236}">
                  <a16:creationId xmlns:a16="http://schemas.microsoft.com/office/drawing/2014/main" id="{1681A807-8B41-AB3D-8810-1FB501264681}"/>
                </a:ext>
              </a:extLst>
            </p:cNvPr>
            <p:cNvGrpSpPr/>
            <p:nvPr/>
          </p:nvGrpSpPr>
          <p:grpSpPr>
            <a:xfrm>
              <a:off x="7967885" y="1274750"/>
              <a:ext cx="3196984" cy="4913260"/>
              <a:chOff x="8898139" y="1434082"/>
              <a:chExt cx="3196984" cy="4913260"/>
            </a:xfrm>
          </p:grpSpPr>
          <p:sp>
            <p:nvSpPr>
              <p:cNvPr id="10" name="Oval 2">
                <a:extLst>
                  <a:ext uri="{FF2B5EF4-FFF2-40B4-BE49-F238E27FC236}">
                    <a16:creationId xmlns:a16="http://schemas.microsoft.com/office/drawing/2014/main" id="{35889959-128A-C7A8-65FC-5F29914C6164}"/>
                  </a:ext>
                </a:extLst>
              </p:cNvPr>
              <p:cNvSpPr/>
              <p:nvPr/>
            </p:nvSpPr>
            <p:spPr>
              <a:xfrm>
                <a:off x="9834281" y="1551287"/>
                <a:ext cx="1095230" cy="1810225"/>
              </a:xfrm>
              <a:custGeom>
                <a:avLst/>
                <a:gdLst>
                  <a:gd name="connsiteX0" fmla="*/ 0 w 1637758"/>
                  <a:gd name="connsiteY0" fmla="*/ 1199061 h 2398122"/>
                  <a:gd name="connsiteX1" fmla="*/ 818879 w 1637758"/>
                  <a:gd name="connsiteY1" fmla="*/ 0 h 2398122"/>
                  <a:gd name="connsiteX2" fmla="*/ 1637758 w 1637758"/>
                  <a:gd name="connsiteY2" fmla="*/ 1199061 h 2398122"/>
                  <a:gd name="connsiteX3" fmla="*/ 818879 w 1637758"/>
                  <a:gd name="connsiteY3" fmla="*/ 2398122 h 2398122"/>
                  <a:gd name="connsiteX4" fmla="*/ 0 w 1637758"/>
                  <a:gd name="connsiteY4" fmla="*/ 1199061 h 2398122"/>
                  <a:gd name="connsiteX0" fmla="*/ 0 w 1488468"/>
                  <a:gd name="connsiteY0" fmla="*/ 1217735 h 2398148"/>
                  <a:gd name="connsiteX1" fmla="*/ 669589 w 1488468"/>
                  <a:gd name="connsiteY1" fmla="*/ 13 h 2398148"/>
                  <a:gd name="connsiteX2" fmla="*/ 1488468 w 1488468"/>
                  <a:gd name="connsiteY2" fmla="*/ 1199074 h 2398148"/>
                  <a:gd name="connsiteX3" fmla="*/ 669589 w 1488468"/>
                  <a:gd name="connsiteY3" fmla="*/ 2398135 h 2398148"/>
                  <a:gd name="connsiteX4" fmla="*/ 0 w 1488468"/>
                  <a:gd name="connsiteY4" fmla="*/ 1217735 h 2398148"/>
                  <a:gd name="connsiteX0" fmla="*/ 1077 w 1489545"/>
                  <a:gd name="connsiteY0" fmla="*/ 658627 h 1839035"/>
                  <a:gd name="connsiteX1" fmla="*/ 540038 w 1489545"/>
                  <a:gd name="connsiteY1" fmla="*/ 742 h 1839035"/>
                  <a:gd name="connsiteX2" fmla="*/ 1489545 w 1489545"/>
                  <a:gd name="connsiteY2" fmla="*/ 639966 h 1839035"/>
                  <a:gd name="connsiteX3" fmla="*/ 670666 w 1489545"/>
                  <a:gd name="connsiteY3" fmla="*/ 1839027 h 1839035"/>
                  <a:gd name="connsiteX4" fmla="*/ 1077 w 1489545"/>
                  <a:gd name="connsiteY4" fmla="*/ 658627 h 1839035"/>
                  <a:gd name="connsiteX0" fmla="*/ 1211 w 1489679"/>
                  <a:gd name="connsiteY0" fmla="*/ 827905 h 2008313"/>
                  <a:gd name="connsiteX1" fmla="*/ 540172 w 1489679"/>
                  <a:gd name="connsiteY1" fmla="*/ 170020 h 2008313"/>
                  <a:gd name="connsiteX2" fmla="*/ 1489679 w 1489679"/>
                  <a:gd name="connsiteY2" fmla="*/ 809244 h 2008313"/>
                  <a:gd name="connsiteX3" fmla="*/ 670800 w 1489679"/>
                  <a:gd name="connsiteY3" fmla="*/ 2008305 h 2008313"/>
                  <a:gd name="connsiteX4" fmla="*/ 1211 w 1489679"/>
                  <a:gd name="connsiteY4" fmla="*/ 827905 h 2008313"/>
                  <a:gd name="connsiteX0" fmla="*/ 1078 w 1489546"/>
                  <a:gd name="connsiteY0" fmla="*/ 669800 h 1850208"/>
                  <a:gd name="connsiteX1" fmla="*/ 540039 w 1489546"/>
                  <a:gd name="connsiteY1" fmla="*/ 11915 h 1850208"/>
                  <a:gd name="connsiteX2" fmla="*/ 1489546 w 1489546"/>
                  <a:gd name="connsiteY2" fmla="*/ 651139 h 1850208"/>
                  <a:gd name="connsiteX3" fmla="*/ 670667 w 1489546"/>
                  <a:gd name="connsiteY3" fmla="*/ 1850200 h 1850208"/>
                  <a:gd name="connsiteX4" fmla="*/ 1078 w 1489546"/>
                  <a:gd name="connsiteY4" fmla="*/ 669800 h 1850208"/>
                  <a:gd name="connsiteX0" fmla="*/ 1485 w 1489953"/>
                  <a:gd name="connsiteY0" fmla="*/ 975533 h 2155941"/>
                  <a:gd name="connsiteX1" fmla="*/ 540446 w 1489953"/>
                  <a:gd name="connsiteY1" fmla="*/ 317648 h 2155941"/>
                  <a:gd name="connsiteX2" fmla="*/ 1489953 w 1489953"/>
                  <a:gd name="connsiteY2" fmla="*/ 956872 h 2155941"/>
                  <a:gd name="connsiteX3" fmla="*/ 671074 w 1489953"/>
                  <a:gd name="connsiteY3" fmla="*/ 2155933 h 2155941"/>
                  <a:gd name="connsiteX4" fmla="*/ 1485 w 1489953"/>
                  <a:gd name="connsiteY4" fmla="*/ 975533 h 2155941"/>
                  <a:gd name="connsiteX0" fmla="*/ 7279 w 1495747"/>
                  <a:gd name="connsiteY0" fmla="*/ 1156651 h 2337059"/>
                  <a:gd name="connsiteX1" fmla="*/ 434272 w 1495747"/>
                  <a:gd name="connsiteY1" fmla="*/ 274831 h 2337059"/>
                  <a:gd name="connsiteX2" fmla="*/ 1495747 w 1495747"/>
                  <a:gd name="connsiteY2" fmla="*/ 1137990 h 2337059"/>
                  <a:gd name="connsiteX3" fmla="*/ 676868 w 1495747"/>
                  <a:gd name="connsiteY3" fmla="*/ 2337051 h 2337059"/>
                  <a:gd name="connsiteX4" fmla="*/ 7279 w 1495747"/>
                  <a:gd name="connsiteY4" fmla="*/ 1156651 h 2337059"/>
                  <a:gd name="connsiteX0" fmla="*/ 9082 w 1348260"/>
                  <a:gd name="connsiteY0" fmla="*/ 825896 h 2062331"/>
                  <a:gd name="connsiteX1" fmla="*/ 286785 w 1348260"/>
                  <a:gd name="connsiteY1" fmla="*/ 59 h 2062331"/>
                  <a:gd name="connsiteX2" fmla="*/ 1348260 w 1348260"/>
                  <a:gd name="connsiteY2" fmla="*/ 863218 h 2062331"/>
                  <a:gd name="connsiteX3" fmla="*/ 529381 w 1348260"/>
                  <a:gd name="connsiteY3" fmla="*/ 2062279 h 2062331"/>
                  <a:gd name="connsiteX4" fmla="*/ 9082 w 1348260"/>
                  <a:gd name="connsiteY4" fmla="*/ 825896 h 2062331"/>
                  <a:gd name="connsiteX0" fmla="*/ 15497 w 1354675"/>
                  <a:gd name="connsiteY0" fmla="*/ 825887 h 1486108"/>
                  <a:gd name="connsiteX1" fmla="*/ 293200 w 1354675"/>
                  <a:gd name="connsiteY1" fmla="*/ 50 h 1486108"/>
                  <a:gd name="connsiteX2" fmla="*/ 1354675 w 1354675"/>
                  <a:gd name="connsiteY2" fmla="*/ 863209 h 1486108"/>
                  <a:gd name="connsiteX3" fmla="*/ 647763 w 1354675"/>
                  <a:gd name="connsiteY3" fmla="*/ 1483772 h 1486108"/>
                  <a:gd name="connsiteX4" fmla="*/ 15497 w 1354675"/>
                  <a:gd name="connsiteY4" fmla="*/ 825887 h 1486108"/>
                  <a:gd name="connsiteX0" fmla="*/ 8083 w 1347261"/>
                  <a:gd name="connsiteY0" fmla="*/ 825892 h 1857085"/>
                  <a:gd name="connsiteX1" fmla="*/ 285786 w 1347261"/>
                  <a:gd name="connsiteY1" fmla="*/ 55 h 1857085"/>
                  <a:gd name="connsiteX2" fmla="*/ 1347261 w 1347261"/>
                  <a:gd name="connsiteY2" fmla="*/ 863214 h 1857085"/>
                  <a:gd name="connsiteX3" fmla="*/ 509720 w 1347261"/>
                  <a:gd name="connsiteY3" fmla="*/ 1857001 h 1857085"/>
                  <a:gd name="connsiteX4" fmla="*/ 8083 w 1347261"/>
                  <a:gd name="connsiteY4" fmla="*/ 825892 h 1857085"/>
                  <a:gd name="connsiteX0" fmla="*/ 8083 w 1366351"/>
                  <a:gd name="connsiteY0" fmla="*/ 825892 h 1879463"/>
                  <a:gd name="connsiteX1" fmla="*/ 285786 w 1366351"/>
                  <a:gd name="connsiteY1" fmla="*/ 55 h 1879463"/>
                  <a:gd name="connsiteX2" fmla="*/ 1347261 w 1366351"/>
                  <a:gd name="connsiteY2" fmla="*/ 863214 h 1879463"/>
                  <a:gd name="connsiteX3" fmla="*/ 884197 w 1366351"/>
                  <a:gd name="connsiteY3" fmla="*/ 1483026 h 1879463"/>
                  <a:gd name="connsiteX4" fmla="*/ 509720 w 1366351"/>
                  <a:gd name="connsiteY4" fmla="*/ 1857001 h 1879463"/>
                  <a:gd name="connsiteX5" fmla="*/ 8083 w 1366351"/>
                  <a:gd name="connsiteY5" fmla="*/ 825892 h 1879463"/>
                  <a:gd name="connsiteX0" fmla="*/ 5843 w 1345021"/>
                  <a:gd name="connsiteY0" fmla="*/ 948597 h 2002168"/>
                  <a:gd name="connsiteX1" fmla="*/ 283546 w 1345021"/>
                  <a:gd name="connsiteY1" fmla="*/ 122760 h 2002168"/>
                  <a:gd name="connsiteX2" fmla="*/ 1012586 w 1345021"/>
                  <a:gd name="connsiteY2" fmla="*/ 94172 h 2002168"/>
                  <a:gd name="connsiteX3" fmla="*/ 1345021 w 1345021"/>
                  <a:gd name="connsiteY3" fmla="*/ 985919 h 2002168"/>
                  <a:gd name="connsiteX4" fmla="*/ 881957 w 1345021"/>
                  <a:gd name="connsiteY4" fmla="*/ 1605731 h 2002168"/>
                  <a:gd name="connsiteX5" fmla="*/ 507480 w 1345021"/>
                  <a:gd name="connsiteY5" fmla="*/ 1979706 h 2002168"/>
                  <a:gd name="connsiteX6" fmla="*/ 5843 w 1345021"/>
                  <a:gd name="connsiteY6" fmla="*/ 948597 h 2002168"/>
                  <a:gd name="connsiteX0" fmla="*/ 5843 w 1270376"/>
                  <a:gd name="connsiteY0" fmla="*/ 948597 h 2002168"/>
                  <a:gd name="connsiteX1" fmla="*/ 283546 w 1270376"/>
                  <a:gd name="connsiteY1" fmla="*/ 122760 h 2002168"/>
                  <a:gd name="connsiteX2" fmla="*/ 1012586 w 1270376"/>
                  <a:gd name="connsiteY2" fmla="*/ 94172 h 2002168"/>
                  <a:gd name="connsiteX3" fmla="*/ 1270376 w 1270376"/>
                  <a:gd name="connsiteY3" fmla="*/ 1060564 h 2002168"/>
                  <a:gd name="connsiteX4" fmla="*/ 881957 w 1270376"/>
                  <a:gd name="connsiteY4" fmla="*/ 1605731 h 2002168"/>
                  <a:gd name="connsiteX5" fmla="*/ 507480 w 1270376"/>
                  <a:gd name="connsiteY5" fmla="*/ 1979706 h 2002168"/>
                  <a:gd name="connsiteX6" fmla="*/ 5843 w 1270376"/>
                  <a:gd name="connsiteY6" fmla="*/ 948597 h 2002168"/>
                  <a:gd name="connsiteX0" fmla="*/ 5843 w 1271743"/>
                  <a:gd name="connsiteY0" fmla="*/ 948597 h 1999174"/>
                  <a:gd name="connsiteX1" fmla="*/ 283546 w 1271743"/>
                  <a:gd name="connsiteY1" fmla="*/ 122760 h 1999174"/>
                  <a:gd name="connsiteX2" fmla="*/ 1012586 w 1271743"/>
                  <a:gd name="connsiteY2" fmla="*/ 94172 h 1999174"/>
                  <a:gd name="connsiteX3" fmla="*/ 1270376 w 1271743"/>
                  <a:gd name="connsiteY3" fmla="*/ 1060564 h 1999174"/>
                  <a:gd name="connsiteX4" fmla="*/ 1143215 w 1271743"/>
                  <a:gd name="connsiteY4" fmla="*/ 1437780 h 1999174"/>
                  <a:gd name="connsiteX5" fmla="*/ 881957 w 1271743"/>
                  <a:gd name="connsiteY5" fmla="*/ 1605731 h 1999174"/>
                  <a:gd name="connsiteX6" fmla="*/ 507480 w 1271743"/>
                  <a:gd name="connsiteY6" fmla="*/ 1979706 h 1999174"/>
                  <a:gd name="connsiteX7" fmla="*/ 5843 w 1271743"/>
                  <a:gd name="connsiteY7" fmla="*/ 948597 h 1999174"/>
                  <a:gd name="connsiteX0" fmla="*/ 5843 w 1271743"/>
                  <a:gd name="connsiteY0" fmla="*/ 948597 h 2024260"/>
                  <a:gd name="connsiteX1" fmla="*/ 283546 w 1271743"/>
                  <a:gd name="connsiteY1" fmla="*/ 122760 h 2024260"/>
                  <a:gd name="connsiteX2" fmla="*/ 1012586 w 1271743"/>
                  <a:gd name="connsiteY2" fmla="*/ 94172 h 2024260"/>
                  <a:gd name="connsiteX3" fmla="*/ 1270376 w 1271743"/>
                  <a:gd name="connsiteY3" fmla="*/ 1060564 h 2024260"/>
                  <a:gd name="connsiteX4" fmla="*/ 1143215 w 1271743"/>
                  <a:gd name="connsiteY4" fmla="*/ 1437780 h 2024260"/>
                  <a:gd name="connsiteX5" fmla="*/ 956602 w 1271743"/>
                  <a:gd name="connsiteY5" fmla="*/ 1792343 h 2024260"/>
                  <a:gd name="connsiteX6" fmla="*/ 507480 w 1271743"/>
                  <a:gd name="connsiteY6" fmla="*/ 1979706 h 2024260"/>
                  <a:gd name="connsiteX7" fmla="*/ 5843 w 1271743"/>
                  <a:gd name="connsiteY7" fmla="*/ 948597 h 2024260"/>
                  <a:gd name="connsiteX0" fmla="*/ 14894 w 1280794"/>
                  <a:gd name="connsiteY0" fmla="*/ 948597 h 1993295"/>
                  <a:gd name="connsiteX1" fmla="*/ 292597 w 1280794"/>
                  <a:gd name="connsiteY1" fmla="*/ 122760 h 1993295"/>
                  <a:gd name="connsiteX2" fmla="*/ 1021637 w 1280794"/>
                  <a:gd name="connsiteY2" fmla="*/ 94172 h 1993295"/>
                  <a:gd name="connsiteX3" fmla="*/ 1279427 w 1280794"/>
                  <a:gd name="connsiteY3" fmla="*/ 1060564 h 1993295"/>
                  <a:gd name="connsiteX4" fmla="*/ 1152266 w 1280794"/>
                  <a:gd name="connsiteY4" fmla="*/ 1437780 h 1993295"/>
                  <a:gd name="connsiteX5" fmla="*/ 965653 w 1280794"/>
                  <a:gd name="connsiteY5" fmla="*/ 1792343 h 1993295"/>
                  <a:gd name="connsiteX6" fmla="*/ 516531 w 1280794"/>
                  <a:gd name="connsiteY6" fmla="*/ 1979706 h 1993295"/>
                  <a:gd name="connsiteX7" fmla="*/ 88576 w 1280794"/>
                  <a:gd name="connsiteY7" fmla="*/ 1437780 h 1993295"/>
                  <a:gd name="connsiteX8" fmla="*/ 14894 w 1280794"/>
                  <a:gd name="connsiteY8" fmla="*/ 948597 h 1993295"/>
                  <a:gd name="connsiteX0" fmla="*/ 14894 w 1283026"/>
                  <a:gd name="connsiteY0" fmla="*/ 948597 h 1993295"/>
                  <a:gd name="connsiteX1" fmla="*/ 292597 w 1283026"/>
                  <a:gd name="connsiteY1" fmla="*/ 122760 h 1993295"/>
                  <a:gd name="connsiteX2" fmla="*/ 1021637 w 1283026"/>
                  <a:gd name="connsiteY2" fmla="*/ 94172 h 1993295"/>
                  <a:gd name="connsiteX3" fmla="*/ 1279427 w 1283026"/>
                  <a:gd name="connsiteY3" fmla="*/ 1060564 h 1993295"/>
                  <a:gd name="connsiteX4" fmla="*/ 1208249 w 1283026"/>
                  <a:gd name="connsiteY4" fmla="*/ 1456441 h 1993295"/>
                  <a:gd name="connsiteX5" fmla="*/ 965653 w 1283026"/>
                  <a:gd name="connsiteY5" fmla="*/ 1792343 h 1993295"/>
                  <a:gd name="connsiteX6" fmla="*/ 516531 w 1283026"/>
                  <a:gd name="connsiteY6" fmla="*/ 1979706 h 1993295"/>
                  <a:gd name="connsiteX7" fmla="*/ 88576 w 1283026"/>
                  <a:gd name="connsiteY7" fmla="*/ 1437780 h 1993295"/>
                  <a:gd name="connsiteX8" fmla="*/ 14894 w 1283026"/>
                  <a:gd name="connsiteY8" fmla="*/ 948597 h 1993295"/>
                  <a:gd name="connsiteX0" fmla="*/ 161 w 1268293"/>
                  <a:gd name="connsiteY0" fmla="*/ 948597 h 1995426"/>
                  <a:gd name="connsiteX1" fmla="*/ 277864 w 1268293"/>
                  <a:gd name="connsiteY1" fmla="*/ 122760 h 1995426"/>
                  <a:gd name="connsiteX2" fmla="*/ 1006904 w 1268293"/>
                  <a:gd name="connsiteY2" fmla="*/ 94172 h 1995426"/>
                  <a:gd name="connsiteX3" fmla="*/ 1264694 w 1268293"/>
                  <a:gd name="connsiteY3" fmla="*/ 1060564 h 1995426"/>
                  <a:gd name="connsiteX4" fmla="*/ 1193516 w 1268293"/>
                  <a:gd name="connsiteY4" fmla="*/ 1456441 h 1995426"/>
                  <a:gd name="connsiteX5" fmla="*/ 950920 w 1268293"/>
                  <a:gd name="connsiteY5" fmla="*/ 1792343 h 1995426"/>
                  <a:gd name="connsiteX6" fmla="*/ 501798 w 1268293"/>
                  <a:gd name="connsiteY6" fmla="*/ 1979706 h 1995426"/>
                  <a:gd name="connsiteX7" fmla="*/ 241794 w 1268293"/>
                  <a:gd name="connsiteY7" fmla="*/ 1400457 h 1995426"/>
                  <a:gd name="connsiteX8" fmla="*/ 161 w 1268293"/>
                  <a:gd name="connsiteY8" fmla="*/ 948597 h 1995426"/>
                  <a:gd name="connsiteX0" fmla="*/ 15452 w 1078311"/>
                  <a:gd name="connsiteY0" fmla="*/ 968300 h 1996468"/>
                  <a:gd name="connsiteX1" fmla="*/ 87882 w 1078311"/>
                  <a:gd name="connsiteY1" fmla="*/ 123802 h 1996468"/>
                  <a:gd name="connsiteX2" fmla="*/ 816922 w 1078311"/>
                  <a:gd name="connsiteY2" fmla="*/ 95214 h 1996468"/>
                  <a:gd name="connsiteX3" fmla="*/ 1074712 w 1078311"/>
                  <a:gd name="connsiteY3" fmla="*/ 1061606 h 1996468"/>
                  <a:gd name="connsiteX4" fmla="*/ 1003534 w 1078311"/>
                  <a:gd name="connsiteY4" fmla="*/ 1457483 h 1996468"/>
                  <a:gd name="connsiteX5" fmla="*/ 760938 w 1078311"/>
                  <a:gd name="connsiteY5" fmla="*/ 1793385 h 1996468"/>
                  <a:gd name="connsiteX6" fmla="*/ 311816 w 1078311"/>
                  <a:gd name="connsiteY6" fmla="*/ 1980748 h 1996468"/>
                  <a:gd name="connsiteX7" fmla="*/ 51812 w 1078311"/>
                  <a:gd name="connsiteY7" fmla="*/ 1401499 h 1996468"/>
                  <a:gd name="connsiteX8" fmla="*/ 15452 w 1078311"/>
                  <a:gd name="connsiteY8" fmla="*/ 968300 h 1996468"/>
                  <a:gd name="connsiteX0" fmla="*/ 1187 w 1120029"/>
                  <a:gd name="connsiteY0" fmla="*/ 948597 h 1995427"/>
                  <a:gd name="connsiteX1" fmla="*/ 129600 w 1120029"/>
                  <a:gd name="connsiteY1" fmla="*/ 122761 h 1995427"/>
                  <a:gd name="connsiteX2" fmla="*/ 858640 w 1120029"/>
                  <a:gd name="connsiteY2" fmla="*/ 94173 h 1995427"/>
                  <a:gd name="connsiteX3" fmla="*/ 1116430 w 1120029"/>
                  <a:gd name="connsiteY3" fmla="*/ 1060565 h 1995427"/>
                  <a:gd name="connsiteX4" fmla="*/ 1045252 w 1120029"/>
                  <a:gd name="connsiteY4" fmla="*/ 1456442 h 1995427"/>
                  <a:gd name="connsiteX5" fmla="*/ 802656 w 1120029"/>
                  <a:gd name="connsiteY5" fmla="*/ 1792344 h 1995427"/>
                  <a:gd name="connsiteX6" fmla="*/ 353534 w 1120029"/>
                  <a:gd name="connsiteY6" fmla="*/ 1979707 h 1995427"/>
                  <a:gd name="connsiteX7" fmla="*/ 93530 w 1120029"/>
                  <a:gd name="connsiteY7" fmla="*/ 1400458 h 1995427"/>
                  <a:gd name="connsiteX8" fmla="*/ 1187 w 1120029"/>
                  <a:gd name="connsiteY8" fmla="*/ 948597 h 1995427"/>
                  <a:gd name="connsiteX0" fmla="*/ 357 w 1175182"/>
                  <a:gd name="connsiteY0" fmla="*/ 928903 h 1994394"/>
                  <a:gd name="connsiteX1" fmla="*/ 184753 w 1175182"/>
                  <a:gd name="connsiteY1" fmla="*/ 121728 h 1994394"/>
                  <a:gd name="connsiteX2" fmla="*/ 913793 w 1175182"/>
                  <a:gd name="connsiteY2" fmla="*/ 93140 h 1994394"/>
                  <a:gd name="connsiteX3" fmla="*/ 1171583 w 1175182"/>
                  <a:gd name="connsiteY3" fmla="*/ 1059532 h 1994394"/>
                  <a:gd name="connsiteX4" fmla="*/ 1100405 w 1175182"/>
                  <a:gd name="connsiteY4" fmla="*/ 1455409 h 1994394"/>
                  <a:gd name="connsiteX5" fmla="*/ 857809 w 1175182"/>
                  <a:gd name="connsiteY5" fmla="*/ 1791311 h 1994394"/>
                  <a:gd name="connsiteX6" fmla="*/ 408687 w 1175182"/>
                  <a:gd name="connsiteY6" fmla="*/ 1978674 h 1994394"/>
                  <a:gd name="connsiteX7" fmla="*/ 148683 w 1175182"/>
                  <a:gd name="connsiteY7" fmla="*/ 1399425 h 1994394"/>
                  <a:gd name="connsiteX8" fmla="*/ 357 w 1175182"/>
                  <a:gd name="connsiteY8" fmla="*/ 928903 h 1994394"/>
                  <a:gd name="connsiteX0" fmla="*/ 45181 w 1220006"/>
                  <a:gd name="connsiteY0" fmla="*/ 928903 h 1994394"/>
                  <a:gd name="connsiteX1" fmla="*/ 229577 w 1220006"/>
                  <a:gd name="connsiteY1" fmla="*/ 121728 h 1994394"/>
                  <a:gd name="connsiteX2" fmla="*/ 958617 w 1220006"/>
                  <a:gd name="connsiteY2" fmla="*/ 93140 h 1994394"/>
                  <a:gd name="connsiteX3" fmla="*/ 1216407 w 1220006"/>
                  <a:gd name="connsiteY3" fmla="*/ 1059532 h 1994394"/>
                  <a:gd name="connsiteX4" fmla="*/ 1145229 w 1220006"/>
                  <a:gd name="connsiteY4" fmla="*/ 1455409 h 1994394"/>
                  <a:gd name="connsiteX5" fmla="*/ 902633 w 1220006"/>
                  <a:gd name="connsiteY5" fmla="*/ 1791311 h 1994394"/>
                  <a:gd name="connsiteX6" fmla="*/ 453511 w 1220006"/>
                  <a:gd name="connsiteY6" fmla="*/ 1978674 h 1994394"/>
                  <a:gd name="connsiteX7" fmla="*/ 193507 w 1220006"/>
                  <a:gd name="connsiteY7" fmla="*/ 1399425 h 1994394"/>
                  <a:gd name="connsiteX8" fmla="*/ 45181 w 1220006"/>
                  <a:gd name="connsiteY8" fmla="*/ 928903 h 1994394"/>
                  <a:gd name="connsiteX0" fmla="*/ 54246 w 1173088"/>
                  <a:gd name="connsiteY0" fmla="*/ 909216 h 1993369"/>
                  <a:gd name="connsiteX1" fmla="*/ 182659 w 1173088"/>
                  <a:gd name="connsiteY1" fmla="*/ 120703 h 1993369"/>
                  <a:gd name="connsiteX2" fmla="*/ 911699 w 1173088"/>
                  <a:gd name="connsiteY2" fmla="*/ 92115 h 1993369"/>
                  <a:gd name="connsiteX3" fmla="*/ 1169489 w 1173088"/>
                  <a:gd name="connsiteY3" fmla="*/ 1058507 h 1993369"/>
                  <a:gd name="connsiteX4" fmla="*/ 1098311 w 1173088"/>
                  <a:gd name="connsiteY4" fmla="*/ 1454384 h 1993369"/>
                  <a:gd name="connsiteX5" fmla="*/ 855715 w 1173088"/>
                  <a:gd name="connsiteY5" fmla="*/ 1790286 h 1993369"/>
                  <a:gd name="connsiteX6" fmla="*/ 406593 w 1173088"/>
                  <a:gd name="connsiteY6" fmla="*/ 1977649 h 1993369"/>
                  <a:gd name="connsiteX7" fmla="*/ 146589 w 1173088"/>
                  <a:gd name="connsiteY7" fmla="*/ 1398400 h 1993369"/>
                  <a:gd name="connsiteX8" fmla="*/ 54246 w 1173088"/>
                  <a:gd name="connsiteY8" fmla="*/ 909216 h 1993369"/>
                  <a:gd name="connsiteX0" fmla="*/ 54246 w 1170143"/>
                  <a:gd name="connsiteY0" fmla="*/ 909216 h 1993369"/>
                  <a:gd name="connsiteX1" fmla="*/ 182659 w 1170143"/>
                  <a:gd name="connsiteY1" fmla="*/ 120703 h 1993369"/>
                  <a:gd name="connsiteX2" fmla="*/ 911699 w 1170143"/>
                  <a:gd name="connsiteY2" fmla="*/ 92115 h 1993369"/>
                  <a:gd name="connsiteX3" fmla="*/ 1169489 w 1170143"/>
                  <a:gd name="connsiteY3" fmla="*/ 1058507 h 1993369"/>
                  <a:gd name="connsiteX4" fmla="*/ 949022 w 1170143"/>
                  <a:gd name="connsiteY4" fmla="*/ 1454384 h 1993369"/>
                  <a:gd name="connsiteX5" fmla="*/ 855715 w 1170143"/>
                  <a:gd name="connsiteY5" fmla="*/ 1790286 h 1993369"/>
                  <a:gd name="connsiteX6" fmla="*/ 406593 w 1170143"/>
                  <a:gd name="connsiteY6" fmla="*/ 1977649 h 1993369"/>
                  <a:gd name="connsiteX7" fmla="*/ 146589 w 1170143"/>
                  <a:gd name="connsiteY7" fmla="*/ 1398400 h 1993369"/>
                  <a:gd name="connsiteX8" fmla="*/ 54246 w 1170143"/>
                  <a:gd name="connsiteY8" fmla="*/ 909216 h 1993369"/>
                  <a:gd name="connsiteX0" fmla="*/ 54246 w 1169951"/>
                  <a:gd name="connsiteY0" fmla="*/ 909216 h 1993369"/>
                  <a:gd name="connsiteX1" fmla="*/ 182659 w 1169951"/>
                  <a:gd name="connsiteY1" fmla="*/ 120703 h 1993369"/>
                  <a:gd name="connsiteX2" fmla="*/ 911699 w 1169951"/>
                  <a:gd name="connsiteY2" fmla="*/ 92115 h 1993369"/>
                  <a:gd name="connsiteX3" fmla="*/ 1169489 w 1169951"/>
                  <a:gd name="connsiteY3" fmla="*/ 1058507 h 1993369"/>
                  <a:gd name="connsiteX4" fmla="*/ 949022 w 1169951"/>
                  <a:gd name="connsiteY4" fmla="*/ 1454384 h 1993369"/>
                  <a:gd name="connsiteX5" fmla="*/ 855715 w 1169951"/>
                  <a:gd name="connsiteY5" fmla="*/ 1790286 h 1993369"/>
                  <a:gd name="connsiteX6" fmla="*/ 406593 w 1169951"/>
                  <a:gd name="connsiteY6" fmla="*/ 1977649 h 1993369"/>
                  <a:gd name="connsiteX7" fmla="*/ 146589 w 1169951"/>
                  <a:gd name="connsiteY7" fmla="*/ 1398400 h 1993369"/>
                  <a:gd name="connsiteX8" fmla="*/ 54246 w 1169951"/>
                  <a:gd name="connsiteY8" fmla="*/ 909216 h 1993369"/>
                  <a:gd name="connsiteX0" fmla="*/ 54246 w 1039825"/>
                  <a:gd name="connsiteY0" fmla="*/ 909216 h 1993369"/>
                  <a:gd name="connsiteX1" fmla="*/ 182659 w 1039825"/>
                  <a:gd name="connsiteY1" fmla="*/ 120703 h 1993369"/>
                  <a:gd name="connsiteX2" fmla="*/ 911699 w 1039825"/>
                  <a:gd name="connsiteY2" fmla="*/ 92115 h 1993369"/>
                  <a:gd name="connsiteX3" fmla="*/ 1038861 w 1039825"/>
                  <a:gd name="connsiteY3" fmla="*/ 853234 h 1993369"/>
                  <a:gd name="connsiteX4" fmla="*/ 949022 w 1039825"/>
                  <a:gd name="connsiteY4" fmla="*/ 1454384 h 1993369"/>
                  <a:gd name="connsiteX5" fmla="*/ 855715 w 1039825"/>
                  <a:gd name="connsiteY5" fmla="*/ 1790286 h 1993369"/>
                  <a:gd name="connsiteX6" fmla="*/ 406593 w 1039825"/>
                  <a:gd name="connsiteY6" fmla="*/ 1977649 h 1993369"/>
                  <a:gd name="connsiteX7" fmla="*/ 146589 w 1039825"/>
                  <a:gd name="connsiteY7" fmla="*/ 1398400 h 1993369"/>
                  <a:gd name="connsiteX8" fmla="*/ 54246 w 1039825"/>
                  <a:gd name="connsiteY8" fmla="*/ 909216 h 1993369"/>
                  <a:gd name="connsiteX0" fmla="*/ 54246 w 1039825"/>
                  <a:gd name="connsiteY0" fmla="*/ 909216 h 1993369"/>
                  <a:gd name="connsiteX1" fmla="*/ 182659 w 1039825"/>
                  <a:gd name="connsiteY1" fmla="*/ 120703 h 1993369"/>
                  <a:gd name="connsiteX2" fmla="*/ 911699 w 1039825"/>
                  <a:gd name="connsiteY2" fmla="*/ 92115 h 1993369"/>
                  <a:gd name="connsiteX3" fmla="*/ 1038861 w 1039825"/>
                  <a:gd name="connsiteY3" fmla="*/ 853234 h 1993369"/>
                  <a:gd name="connsiteX4" fmla="*/ 949022 w 1039825"/>
                  <a:gd name="connsiteY4" fmla="*/ 1454384 h 1993369"/>
                  <a:gd name="connsiteX5" fmla="*/ 855715 w 1039825"/>
                  <a:gd name="connsiteY5" fmla="*/ 1790286 h 1993369"/>
                  <a:gd name="connsiteX6" fmla="*/ 406593 w 1039825"/>
                  <a:gd name="connsiteY6" fmla="*/ 1977649 h 1993369"/>
                  <a:gd name="connsiteX7" fmla="*/ 146589 w 1039825"/>
                  <a:gd name="connsiteY7" fmla="*/ 1398400 h 1993369"/>
                  <a:gd name="connsiteX8" fmla="*/ 54246 w 1039825"/>
                  <a:gd name="connsiteY8" fmla="*/ 909216 h 1993369"/>
                  <a:gd name="connsiteX0" fmla="*/ 54246 w 1039825"/>
                  <a:gd name="connsiteY0" fmla="*/ 909216 h 1993369"/>
                  <a:gd name="connsiteX1" fmla="*/ 182659 w 1039825"/>
                  <a:gd name="connsiteY1" fmla="*/ 120703 h 1993369"/>
                  <a:gd name="connsiteX2" fmla="*/ 911699 w 1039825"/>
                  <a:gd name="connsiteY2" fmla="*/ 92115 h 1993369"/>
                  <a:gd name="connsiteX3" fmla="*/ 1038861 w 1039825"/>
                  <a:gd name="connsiteY3" fmla="*/ 853234 h 1993369"/>
                  <a:gd name="connsiteX4" fmla="*/ 949022 w 1039825"/>
                  <a:gd name="connsiteY4" fmla="*/ 1454384 h 1993369"/>
                  <a:gd name="connsiteX5" fmla="*/ 855715 w 1039825"/>
                  <a:gd name="connsiteY5" fmla="*/ 1790286 h 1993369"/>
                  <a:gd name="connsiteX6" fmla="*/ 406593 w 1039825"/>
                  <a:gd name="connsiteY6" fmla="*/ 1977649 h 1993369"/>
                  <a:gd name="connsiteX7" fmla="*/ 146589 w 1039825"/>
                  <a:gd name="connsiteY7" fmla="*/ 1398400 h 1993369"/>
                  <a:gd name="connsiteX8" fmla="*/ 54246 w 1039825"/>
                  <a:gd name="connsiteY8" fmla="*/ 909216 h 1993369"/>
                  <a:gd name="connsiteX0" fmla="*/ 4746 w 990325"/>
                  <a:gd name="connsiteY0" fmla="*/ 887834 h 1971987"/>
                  <a:gd name="connsiteX1" fmla="*/ 25903 w 990325"/>
                  <a:gd name="connsiteY1" fmla="*/ 445464 h 1971987"/>
                  <a:gd name="connsiteX2" fmla="*/ 133159 w 990325"/>
                  <a:gd name="connsiteY2" fmla="*/ 99321 h 1971987"/>
                  <a:gd name="connsiteX3" fmla="*/ 862199 w 990325"/>
                  <a:gd name="connsiteY3" fmla="*/ 70733 h 1971987"/>
                  <a:gd name="connsiteX4" fmla="*/ 989361 w 990325"/>
                  <a:gd name="connsiteY4" fmla="*/ 831852 h 1971987"/>
                  <a:gd name="connsiteX5" fmla="*/ 899522 w 990325"/>
                  <a:gd name="connsiteY5" fmla="*/ 1433002 h 1971987"/>
                  <a:gd name="connsiteX6" fmla="*/ 806215 w 990325"/>
                  <a:gd name="connsiteY6" fmla="*/ 1768904 h 1971987"/>
                  <a:gd name="connsiteX7" fmla="*/ 357093 w 990325"/>
                  <a:gd name="connsiteY7" fmla="*/ 1956267 h 1971987"/>
                  <a:gd name="connsiteX8" fmla="*/ 97089 w 990325"/>
                  <a:gd name="connsiteY8" fmla="*/ 1377018 h 1971987"/>
                  <a:gd name="connsiteX9" fmla="*/ 4746 w 990325"/>
                  <a:gd name="connsiteY9" fmla="*/ 887834 h 1971987"/>
                  <a:gd name="connsiteX0" fmla="*/ 4746 w 990325"/>
                  <a:gd name="connsiteY0" fmla="*/ 887834 h 1971987"/>
                  <a:gd name="connsiteX1" fmla="*/ 25903 w 990325"/>
                  <a:gd name="connsiteY1" fmla="*/ 445464 h 1971987"/>
                  <a:gd name="connsiteX2" fmla="*/ 133159 w 990325"/>
                  <a:gd name="connsiteY2" fmla="*/ 99321 h 1971987"/>
                  <a:gd name="connsiteX3" fmla="*/ 862199 w 990325"/>
                  <a:gd name="connsiteY3" fmla="*/ 70733 h 1971987"/>
                  <a:gd name="connsiteX4" fmla="*/ 989361 w 990325"/>
                  <a:gd name="connsiteY4" fmla="*/ 831852 h 1971987"/>
                  <a:gd name="connsiteX5" fmla="*/ 899522 w 990325"/>
                  <a:gd name="connsiteY5" fmla="*/ 1283713 h 1971987"/>
                  <a:gd name="connsiteX6" fmla="*/ 806215 w 990325"/>
                  <a:gd name="connsiteY6" fmla="*/ 1768904 h 1971987"/>
                  <a:gd name="connsiteX7" fmla="*/ 357093 w 990325"/>
                  <a:gd name="connsiteY7" fmla="*/ 1956267 h 1971987"/>
                  <a:gd name="connsiteX8" fmla="*/ 97089 w 990325"/>
                  <a:gd name="connsiteY8" fmla="*/ 1377018 h 1971987"/>
                  <a:gd name="connsiteX9" fmla="*/ 4746 w 990325"/>
                  <a:gd name="connsiteY9" fmla="*/ 887834 h 1971987"/>
                  <a:gd name="connsiteX0" fmla="*/ 4746 w 991115"/>
                  <a:gd name="connsiteY0" fmla="*/ 887834 h 1971987"/>
                  <a:gd name="connsiteX1" fmla="*/ 25903 w 991115"/>
                  <a:gd name="connsiteY1" fmla="*/ 445464 h 1971987"/>
                  <a:gd name="connsiteX2" fmla="*/ 133159 w 991115"/>
                  <a:gd name="connsiteY2" fmla="*/ 99321 h 1971987"/>
                  <a:gd name="connsiteX3" fmla="*/ 862199 w 991115"/>
                  <a:gd name="connsiteY3" fmla="*/ 70733 h 1971987"/>
                  <a:gd name="connsiteX4" fmla="*/ 989361 w 991115"/>
                  <a:gd name="connsiteY4" fmla="*/ 831852 h 1971987"/>
                  <a:gd name="connsiteX5" fmla="*/ 899522 w 991115"/>
                  <a:gd name="connsiteY5" fmla="*/ 1283713 h 1971987"/>
                  <a:gd name="connsiteX6" fmla="*/ 806215 w 991115"/>
                  <a:gd name="connsiteY6" fmla="*/ 1768904 h 1971987"/>
                  <a:gd name="connsiteX7" fmla="*/ 357093 w 991115"/>
                  <a:gd name="connsiteY7" fmla="*/ 1956267 h 1971987"/>
                  <a:gd name="connsiteX8" fmla="*/ 97089 w 991115"/>
                  <a:gd name="connsiteY8" fmla="*/ 1377018 h 1971987"/>
                  <a:gd name="connsiteX9" fmla="*/ 4746 w 991115"/>
                  <a:gd name="connsiteY9" fmla="*/ 887834 h 1971987"/>
                  <a:gd name="connsiteX0" fmla="*/ 4746 w 991115"/>
                  <a:gd name="connsiteY0" fmla="*/ 887834 h 1971987"/>
                  <a:gd name="connsiteX1" fmla="*/ 25903 w 991115"/>
                  <a:gd name="connsiteY1" fmla="*/ 445464 h 1971987"/>
                  <a:gd name="connsiteX2" fmla="*/ 133159 w 991115"/>
                  <a:gd name="connsiteY2" fmla="*/ 99321 h 1971987"/>
                  <a:gd name="connsiteX3" fmla="*/ 862199 w 991115"/>
                  <a:gd name="connsiteY3" fmla="*/ 70733 h 1971987"/>
                  <a:gd name="connsiteX4" fmla="*/ 989361 w 991115"/>
                  <a:gd name="connsiteY4" fmla="*/ 775868 h 1971987"/>
                  <a:gd name="connsiteX5" fmla="*/ 899522 w 991115"/>
                  <a:gd name="connsiteY5" fmla="*/ 1283713 h 1971987"/>
                  <a:gd name="connsiteX6" fmla="*/ 806215 w 991115"/>
                  <a:gd name="connsiteY6" fmla="*/ 1768904 h 1971987"/>
                  <a:gd name="connsiteX7" fmla="*/ 357093 w 991115"/>
                  <a:gd name="connsiteY7" fmla="*/ 1956267 h 1971987"/>
                  <a:gd name="connsiteX8" fmla="*/ 97089 w 991115"/>
                  <a:gd name="connsiteY8" fmla="*/ 1377018 h 1971987"/>
                  <a:gd name="connsiteX9" fmla="*/ 4746 w 991115"/>
                  <a:gd name="connsiteY9" fmla="*/ 887834 h 1971987"/>
                  <a:gd name="connsiteX0" fmla="*/ 4746 w 1027812"/>
                  <a:gd name="connsiteY0" fmla="*/ 887834 h 1971987"/>
                  <a:gd name="connsiteX1" fmla="*/ 25903 w 1027812"/>
                  <a:gd name="connsiteY1" fmla="*/ 445464 h 1971987"/>
                  <a:gd name="connsiteX2" fmla="*/ 133159 w 1027812"/>
                  <a:gd name="connsiteY2" fmla="*/ 99321 h 1971987"/>
                  <a:gd name="connsiteX3" fmla="*/ 862199 w 1027812"/>
                  <a:gd name="connsiteY3" fmla="*/ 70733 h 1971987"/>
                  <a:gd name="connsiteX4" fmla="*/ 1026684 w 1027812"/>
                  <a:gd name="connsiteY4" fmla="*/ 719885 h 1971987"/>
                  <a:gd name="connsiteX5" fmla="*/ 899522 w 1027812"/>
                  <a:gd name="connsiteY5" fmla="*/ 1283713 h 1971987"/>
                  <a:gd name="connsiteX6" fmla="*/ 806215 w 1027812"/>
                  <a:gd name="connsiteY6" fmla="*/ 1768904 h 1971987"/>
                  <a:gd name="connsiteX7" fmla="*/ 357093 w 1027812"/>
                  <a:gd name="connsiteY7" fmla="*/ 1956267 h 1971987"/>
                  <a:gd name="connsiteX8" fmla="*/ 97089 w 1027812"/>
                  <a:gd name="connsiteY8" fmla="*/ 1377018 h 1971987"/>
                  <a:gd name="connsiteX9" fmla="*/ 4746 w 1027812"/>
                  <a:gd name="connsiteY9" fmla="*/ 887834 h 1971987"/>
                  <a:gd name="connsiteX0" fmla="*/ 4746 w 1027812"/>
                  <a:gd name="connsiteY0" fmla="*/ 887834 h 1971987"/>
                  <a:gd name="connsiteX1" fmla="*/ 25903 w 1027812"/>
                  <a:gd name="connsiteY1" fmla="*/ 445464 h 1971987"/>
                  <a:gd name="connsiteX2" fmla="*/ 133159 w 1027812"/>
                  <a:gd name="connsiteY2" fmla="*/ 99321 h 1971987"/>
                  <a:gd name="connsiteX3" fmla="*/ 862199 w 1027812"/>
                  <a:gd name="connsiteY3" fmla="*/ 70733 h 1971987"/>
                  <a:gd name="connsiteX4" fmla="*/ 1026684 w 1027812"/>
                  <a:gd name="connsiteY4" fmla="*/ 719885 h 1971987"/>
                  <a:gd name="connsiteX5" fmla="*/ 899522 w 1027812"/>
                  <a:gd name="connsiteY5" fmla="*/ 1283713 h 1971987"/>
                  <a:gd name="connsiteX6" fmla="*/ 806215 w 1027812"/>
                  <a:gd name="connsiteY6" fmla="*/ 1768904 h 1971987"/>
                  <a:gd name="connsiteX7" fmla="*/ 357093 w 1027812"/>
                  <a:gd name="connsiteY7" fmla="*/ 1956267 h 1971987"/>
                  <a:gd name="connsiteX8" fmla="*/ 97089 w 1027812"/>
                  <a:gd name="connsiteY8" fmla="*/ 1377018 h 1971987"/>
                  <a:gd name="connsiteX9" fmla="*/ 4746 w 1027812"/>
                  <a:gd name="connsiteY9" fmla="*/ 887834 h 1971987"/>
                  <a:gd name="connsiteX0" fmla="*/ 72334 w 1095400"/>
                  <a:gd name="connsiteY0" fmla="*/ 887834 h 1971987"/>
                  <a:gd name="connsiteX1" fmla="*/ 183 w 1095400"/>
                  <a:gd name="connsiteY1" fmla="*/ 576093 h 1971987"/>
                  <a:gd name="connsiteX2" fmla="*/ 93491 w 1095400"/>
                  <a:gd name="connsiteY2" fmla="*/ 445464 h 1971987"/>
                  <a:gd name="connsiteX3" fmla="*/ 200747 w 1095400"/>
                  <a:gd name="connsiteY3" fmla="*/ 99321 h 1971987"/>
                  <a:gd name="connsiteX4" fmla="*/ 929787 w 1095400"/>
                  <a:gd name="connsiteY4" fmla="*/ 70733 h 1971987"/>
                  <a:gd name="connsiteX5" fmla="*/ 1094272 w 1095400"/>
                  <a:gd name="connsiteY5" fmla="*/ 719885 h 1971987"/>
                  <a:gd name="connsiteX6" fmla="*/ 967110 w 1095400"/>
                  <a:gd name="connsiteY6" fmla="*/ 1283713 h 1971987"/>
                  <a:gd name="connsiteX7" fmla="*/ 873803 w 1095400"/>
                  <a:gd name="connsiteY7" fmla="*/ 1768904 h 1971987"/>
                  <a:gd name="connsiteX8" fmla="*/ 424681 w 1095400"/>
                  <a:gd name="connsiteY8" fmla="*/ 1956267 h 1971987"/>
                  <a:gd name="connsiteX9" fmla="*/ 164677 w 1095400"/>
                  <a:gd name="connsiteY9" fmla="*/ 1377018 h 1971987"/>
                  <a:gd name="connsiteX10" fmla="*/ 72334 w 1095400"/>
                  <a:gd name="connsiteY10" fmla="*/ 887834 h 1971987"/>
                  <a:gd name="connsiteX0" fmla="*/ 72334 w 1095400"/>
                  <a:gd name="connsiteY0" fmla="*/ 887834 h 1840483"/>
                  <a:gd name="connsiteX1" fmla="*/ 183 w 1095400"/>
                  <a:gd name="connsiteY1" fmla="*/ 576093 h 1840483"/>
                  <a:gd name="connsiteX2" fmla="*/ 93491 w 1095400"/>
                  <a:gd name="connsiteY2" fmla="*/ 445464 h 1840483"/>
                  <a:gd name="connsiteX3" fmla="*/ 200747 w 1095400"/>
                  <a:gd name="connsiteY3" fmla="*/ 99321 h 1840483"/>
                  <a:gd name="connsiteX4" fmla="*/ 929787 w 1095400"/>
                  <a:gd name="connsiteY4" fmla="*/ 70733 h 1840483"/>
                  <a:gd name="connsiteX5" fmla="*/ 1094272 w 1095400"/>
                  <a:gd name="connsiteY5" fmla="*/ 719885 h 1840483"/>
                  <a:gd name="connsiteX6" fmla="*/ 967110 w 1095400"/>
                  <a:gd name="connsiteY6" fmla="*/ 1283713 h 1840483"/>
                  <a:gd name="connsiteX7" fmla="*/ 873803 w 1095400"/>
                  <a:gd name="connsiteY7" fmla="*/ 1768904 h 1840483"/>
                  <a:gd name="connsiteX8" fmla="*/ 368698 w 1095400"/>
                  <a:gd name="connsiteY8" fmla="*/ 1788316 h 1840483"/>
                  <a:gd name="connsiteX9" fmla="*/ 164677 w 1095400"/>
                  <a:gd name="connsiteY9" fmla="*/ 1377018 h 1840483"/>
                  <a:gd name="connsiteX10" fmla="*/ 72334 w 1095400"/>
                  <a:gd name="connsiteY10" fmla="*/ 887834 h 1840483"/>
                  <a:gd name="connsiteX0" fmla="*/ 72334 w 1095400"/>
                  <a:gd name="connsiteY0" fmla="*/ 887834 h 1810225"/>
                  <a:gd name="connsiteX1" fmla="*/ 183 w 1095400"/>
                  <a:gd name="connsiteY1" fmla="*/ 576093 h 1810225"/>
                  <a:gd name="connsiteX2" fmla="*/ 93491 w 1095400"/>
                  <a:gd name="connsiteY2" fmla="*/ 445464 h 1810225"/>
                  <a:gd name="connsiteX3" fmla="*/ 200747 w 1095400"/>
                  <a:gd name="connsiteY3" fmla="*/ 99321 h 1810225"/>
                  <a:gd name="connsiteX4" fmla="*/ 929787 w 1095400"/>
                  <a:gd name="connsiteY4" fmla="*/ 70733 h 1810225"/>
                  <a:gd name="connsiteX5" fmla="*/ 1094272 w 1095400"/>
                  <a:gd name="connsiteY5" fmla="*/ 719885 h 1810225"/>
                  <a:gd name="connsiteX6" fmla="*/ 967110 w 1095400"/>
                  <a:gd name="connsiteY6" fmla="*/ 1283713 h 1810225"/>
                  <a:gd name="connsiteX7" fmla="*/ 817820 w 1095400"/>
                  <a:gd name="connsiteY7" fmla="*/ 1694259 h 1810225"/>
                  <a:gd name="connsiteX8" fmla="*/ 368698 w 1095400"/>
                  <a:gd name="connsiteY8" fmla="*/ 1788316 h 1810225"/>
                  <a:gd name="connsiteX9" fmla="*/ 164677 w 1095400"/>
                  <a:gd name="connsiteY9" fmla="*/ 1377018 h 1810225"/>
                  <a:gd name="connsiteX10" fmla="*/ 72334 w 1095400"/>
                  <a:gd name="connsiteY10" fmla="*/ 887834 h 1810225"/>
                  <a:gd name="connsiteX0" fmla="*/ 72336 w 1095402"/>
                  <a:gd name="connsiteY0" fmla="*/ 887834 h 1810225"/>
                  <a:gd name="connsiteX1" fmla="*/ 185 w 1095402"/>
                  <a:gd name="connsiteY1" fmla="*/ 576093 h 1810225"/>
                  <a:gd name="connsiteX2" fmla="*/ 93493 w 1095402"/>
                  <a:gd name="connsiteY2" fmla="*/ 445464 h 1810225"/>
                  <a:gd name="connsiteX3" fmla="*/ 200749 w 1095402"/>
                  <a:gd name="connsiteY3" fmla="*/ 99321 h 1810225"/>
                  <a:gd name="connsiteX4" fmla="*/ 929789 w 1095402"/>
                  <a:gd name="connsiteY4" fmla="*/ 70733 h 1810225"/>
                  <a:gd name="connsiteX5" fmla="*/ 1094274 w 1095402"/>
                  <a:gd name="connsiteY5" fmla="*/ 719885 h 1810225"/>
                  <a:gd name="connsiteX6" fmla="*/ 967112 w 1095402"/>
                  <a:gd name="connsiteY6" fmla="*/ 1283713 h 1810225"/>
                  <a:gd name="connsiteX7" fmla="*/ 817822 w 1095402"/>
                  <a:gd name="connsiteY7" fmla="*/ 1694259 h 1810225"/>
                  <a:gd name="connsiteX8" fmla="*/ 368700 w 1095402"/>
                  <a:gd name="connsiteY8" fmla="*/ 1788316 h 1810225"/>
                  <a:gd name="connsiteX9" fmla="*/ 164679 w 1095402"/>
                  <a:gd name="connsiteY9" fmla="*/ 1377018 h 1810225"/>
                  <a:gd name="connsiteX10" fmla="*/ 168135 w 1095402"/>
                  <a:gd name="connsiteY10" fmla="*/ 1098607 h 1810225"/>
                  <a:gd name="connsiteX11" fmla="*/ 72336 w 1095402"/>
                  <a:gd name="connsiteY11" fmla="*/ 887834 h 1810225"/>
                  <a:gd name="connsiteX0" fmla="*/ 72336 w 1095230"/>
                  <a:gd name="connsiteY0" fmla="*/ 887834 h 1810225"/>
                  <a:gd name="connsiteX1" fmla="*/ 185 w 1095230"/>
                  <a:gd name="connsiteY1" fmla="*/ 576093 h 1810225"/>
                  <a:gd name="connsiteX2" fmla="*/ 93493 w 1095230"/>
                  <a:gd name="connsiteY2" fmla="*/ 445464 h 1810225"/>
                  <a:gd name="connsiteX3" fmla="*/ 200749 w 1095230"/>
                  <a:gd name="connsiteY3" fmla="*/ 99321 h 1810225"/>
                  <a:gd name="connsiteX4" fmla="*/ 929789 w 1095230"/>
                  <a:gd name="connsiteY4" fmla="*/ 70733 h 1810225"/>
                  <a:gd name="connsiteX5" fmla="*/ 1094274 w 1095230"/>
                  <a:gd name="connsiteY5" fmla="*/ 719885 h 1810225"/>
                  <a:gd name="connsiteX6" fmla="*/ 948451 w 1095230"/>
                  <a:gd name="connsiteY6" fmla="*/ 1190407 h 1810225"/>
                  <a:gd name="connsiteX7" fmla="*/ 817822 w 1095230"/>
                  <a:gd name="connsiteY7" fmla="*/ 1694259 h 1810225"/>
                  <a:gd name="connsiteX8" fmla="*/ 368700 w 1095230"/>
                  <a:gd name="connsiteY8" fmla="*/ 1788316 h 1810225"/>
                  <a:gd name="connsiteX9" fmla="*/ 164679 w 1095230"/>
                  <a:gd name="connsiteY9" fmla="*/ 1377018 h 1810225"/>
                  <a:gd name="connsiteX10" fmla="*/ 168135 w 1095230"/>
                  <a:gd name="connsiteY10" fmla="*/ 1098607 h 1810225"/>
                  <a:gd name="connsiteX11" fmla="*/ 72336 w 1095230"/>
                  <a:gd name="connsiteY11" fmla="*/ 887834 h 181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5230" h="1810225">
                    <a:moveTo>
                      <a:pt x="72336" y="887834"/>
                    </a:moveTo>
                    <a:cubicBezTo>
                      <a:pt x="44344" y="800748"/>
                      <a:pt x="-3341" y="649821"/>
                      <a:pt x="185" y="576093"/>
                    </a:cubicBezTo>
                    <a:cubicBezTo>
                      <a:pt x="3711" y="502365"/>
                      <a:pt x="66286" y="537366"/>
                      <a:pt x="93493" y="445464"/>
                    </a:cubicBezTo>
                    <a:cubicBezTo>
                      <a:pt x="120700" y="353562"/>
                      <a:pt x="61366" y="161776"/>
                      <a:pt x="200749" y="99321"/>
                    </a:cubicBezTo>
                    <a:cubicBezTo>
                      <a:pt x="340132" y="36866"/>
                      <a:pt x="752877" y="-73127"/>
                      <a:pt x="929789" y="70733"/>
                    </a:cubicBezTo>
                    <a:cubicBezTo>
                      <a:pt x="1106701" y="214593"/>
                      <a:pt x="1081833" y="505281"/>
                      <a:pt x="1094274" y="719885"/>
                    </a:cubicBezTo>
                    <a:cubicBezTo>
                      <a:pt x="1106715" y="934489"/>
                      <a:pt x="994527" y="856950"/>
                      <a:pt x="948451" y="1190407"/>
                    </a:cubicBezTo>
                    <a:cubicBezTo>
                      <a:pt x="883715" y="1281268"/>
                      <a:pt x="914447" y="1594607"/>
                      <a:pt x="817822" y="1694259"/>
                    </a:cubicBezTo>
                    <a:cubicBezTo>
                      <a:pt x="721197" y="1793911"/>
                      <a:pt x="477557" y="1841189"/>
                      <a:pt x="368700" y="1788316"/>
                    </a:cubicBezTo>
                    <a:cubicBezTo>
                      <a:pt x="259843" y="1735443"/>
                      <a:pt x="207437" y="1491970"/>
                      <a:pt x="164679" y="1377018"/>
                    </a:cubicBezTo>
                    <a:cubicBezTo>
                      <a:pt x="121921" y="1262067"/>
                      <a:pt x="183526" y="1180138"/>
                      <a:pt x="168135" y="1098607"/>
                    </a:cubicBezTo>
                    <a:cubicBezTo>
                      <a:pt x="152745" y="1017076"/>
                      <a:pt x="100328" y="974920"/>
                      <a:pt x="72336" y="887834"/>
                    </a:cubicBezTo>
                    <a:close/>
                  </a:path>
                </a:pathLst>
              </a:custGeom>
              <a:solidFill>
                <a:srgbClr val="C7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97588B1A-D768-7358-8467-97799A9371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98139" y="1434082"/>
                <a:ext cx="3196984" cy="4913260"/>
              </a:xfrm>
              <a:prstGeom prst="rect">
                <a:avLst/>
              </a:prstGeom>
            </p:spPr>
          </p:pic>
        </p:grpSp>
        <p:grpSp>
          <p:nvGrpSpPr>
            <p:cNvPr id="12" name="Group 11">
              <a:extLst>
                <a:ext uri="{FF2B5EF4-FFF2-40B4-BE49-F238E27FC236}">
                  <a16:creationId xmlns:a16="http://schemas.microsoft.com/office/drawing/2014/main" id="{D81F1C28-BD5B-F252-53BE-22BAA4353139}"/>
                </a:ext>
              </a:extLst>
            </p:cNvPr>
            <p:cNvGrpSpPr/>
            <p:nvPr/>
          </p:nvGrpSpPr>
          <p:grpSpPr>
            <a:xfrm>
              <a:off x="6015414" y="1536866"/>
              <a:ext cx="3842417" cy="4957227"/>
              <a:chOff x="5432893" y="859578"/>
              <a:chExt cx="3842417" cy="4957227"/>
            </a:xfrm>
          </p:grpSpPr>
          <p:sp>
            <p:nvSpPr>
              <p:cNvPr id="5" name="Oval 2">
                <a:extLst>
                  <a:ext uri="{FF2B5EF4-FFF2-40B4-BE49-F238E27FC236}">
                    <a16:creationId xmlns:a16="http://schemas.microsoft.com/office/drawing/2014/main" id="{0446A612-D37B-C5E9-46E2-E466336B22F5}"/>
                  </a:ext>
                </a:extLst>
              </p:cNvPr>
              <p:cNvSpPr/>
              <p:nvPr/>
            </p:nvSpPr>
            <p:spPr>
              <a:xfrm>
                <a:off x="6541779" y="1097833"/>
                <a:ext cx="1302504" cy="1971874"/>
              </a:xfrm>
              <a:custGeom>
                <a:avLst/>
                <a:gdLst>
                  <a:gd name="connsiteX0" fmla="*/ 0 w 1637758"/>
                  <a:gd name="connsiteY0" fmla="*/ 1199061 h 2398122"/>
                  <a:gd name="connsiteX1" fmla="*/ 818879 w 1637758"/>
                  <a:gd name="connsiteY1" fmla="*/ 0 h 2398122"/>
                  <a:gd name="connsiteX2" fmla="*/ 1637758 w 1637758"/>
                  <a:gd name="connsiteY2" fmla="*/ 1199061 h 2398122"/>
                  <a:gd name="connsiteX3" fmla="*/ 818879 w 1637758"/>
                  <a:gd name="connsiteY3" fmla="*/ 2398122 h 2398122"/>
                  <a:gd name="connsiteX4" fmla="*/ 0 w 1637758"/>
                  <a:gd name="connsiteY4" fmla="*/ 1199061 h 2398122"/>
                  <a:gd name="connsiteX0" fmla="*/ 0 w 1488468"/>
                  <a:gd name="connsiteY0" fmla="*/ 1217735 h 2398148"/>
                  <a:gd name="connsiteX1" fmla="*/ 669589 w 1488468"/>
                  <a:gd name="connsiteY1" fmla="*/ 13 h 2398148"/>
                  <a:gd name="connsiteX2" fmla="*/ 1488468 w 1488468"/>
                  <a:gd name="connsiteY2" fmla="*/ 1199074 h 2398148"/>
                  <a:gd name="connsiteX3" fmla="*/ 669589 w 1488468"/>
                  <a:gd name="connsiteY3" fmla="*/ 2398135 h 2398148"/>
                  <a:gd name="connsiteX4" fmla="*/ 0 w 1488468"/>
                  <a:gd name="connsiteY4" fmla="*/ 1217735 h 2398148"/>
                  <a:gd name="connsiteX0" fmla="*/ 1077 w 1489545"/>
                  <a:gd name="connsiteY0" fmla="*/ 658627 h 1839035"/>
                  <a:gd name="connsiteX1" fmla="*/ 540038 w 1489545"/>
                  <a:gd name="connsiteY1" fmla="*/ 742 h 1839035"/>
                  <a:gd name="connsiteX2" fmla="*/ 1489545 w 1489545"/>
                  <a:gd name="connsiteY2" fmla="*/ 639966 h 1839035"/>
                  <a:gd name="connsiteX3" fmla="*/ 670666 w 1489545"/>
                  <a:gd name="connsiteY3" fmla="*/ 1839027 h 1839035"/>
                  <a:gd name="connsiteX4" fmla="*/ 1077 w 1489545"/>
                  <a:gd name="connsiteY4" fmla="*/ 658627 h 1839035"/>
                  <a:gd name="connsiteX0" fmla="*/ 1211 w 1489679"/>
                  <a:gd name="connsiteY0" fmla="*/ 827905 h 2008313"/>
                  <a:gd name="connsiteX1" fmla="*/ 540172 w 1489679"/>
                  <a:gd name="connsiteY1" fmla="*/ 170020 h 2008313"/>
                  <a:gd name="connsiteX2" fmla="*/ 1489679 w 1489679"/>
                  <a:gd name="connsiteY2" fmla="*/ 809244 h 2008313"/>
                  <a:gd name="connsiteX3" fmla="*/ 670800 w 1489679"/>
                  <a:gd name="connsiteY3" fmla="*/ 2008305 h 2008313"/>
                  <a:gd name="connsiteX4" fmla="*/ 1211 w 1489679"/>
                  <a:gd name="connsiteY4" fmla="*/ 827905 h 2008313"/>
                  <a:gd name="connsiteX0" fmla="*/ 1078 w 1489546"/>
                  <a:gd name="connsiteY0" fmla="*/ 669800 h 1850208"/>
                  <a:gd name="connsiteX1" fmla="*/ 540039 w 1489546"/>
                  <a:gd name="connsiteY1" fmla="*/ 11915 h 1850208"/>
                  <a:gd name="connsiteX2" fmla="*/ 1489546 w 1489546"/>
                  <a:gd name="connsiteY2" fmla="*/ 651139 h 1850208"/>
                  <a:gd name="connsiteX3" fmla="*/ 670667 w 1489546"/>
                  <a:gd name="connsiteY3" fmla="*/ 1850200 h 1850208"/>
                  <a:gd name="connsiteX4" fmla="*/ 1078 w 1489546"/>
                  <a:gd name="connsiteY4" fmla="*/ 669800 h 1850208"/>
                  <a:gd name="connsiteX0" fmla="*/ 1485 w 1489953"/>
                  <a:gd name="connsiteY0" fmla="*/ 975533 h 2155941"/>
                  <a:gd name="connsiteX1" fmla="*/ 540446 w 1489953"/>
                  <a:gd name="connsiteY1" fmla="*/ 317648 h 2155941"/>
                  <a:gd name="connsiteX2" fmla="*/ 1489953 w 1489953"/>
                  <a:gd name="connsiteY2" fmla="*/ 956872 h 2155941"/>
                  <a:gd name="connsiteX3" fmla="*/ 671074 w 1489953"/>
                  <a:gd name="connsiteY3" fmla="*/ 2155933 h 2155941"/>
                  <a:gd name="connsiteX4" fmla="*/ 1485 w 1489953"/>
                  <a:gd name="connsiteY4" fmla="*/ 975533 h 2155941"/>
                  <a:gd name="connsiteX0" fmla="*/ 7279 w 1495747"/>
                  <a:gd name="connsiteY0" fmla="*/ 1156651 h 2337059"/>
                  <a:gd name="connsiteX1" fmla="*/ 434272 w 1495747"/>
                  <a:gd name="connsiteY1" fmla="*/ 274831 h 2337059"/>
                  <a:gd name="connsiteX2" fmla="*/ 1495747 w 1495747"/>
                  <a:gd name="connsiteY2" fmla="*/ 1137990 h 2337059"/>
                  <a:gd name="connsiteX3" fmla="*/ 676868 w 1495747"/>
                  <a:gd name="connsiteY3" fmla="*/ 2337051 h 2337059"/>
                  <a:gd name="connsiteX4" fmla="*/ 7279 w 1495747"/>
                  <a:gd name="connsiteY4" fmla="*/ 1156651 h 2337059"/>
                  <a:gd name="connsiteX0" fmla="*/ 9082 w 1348260"/>
                  <a:gd name="connsiteY0" fmla="*/ 825896 h 2062331"/>
                  <a:gd name="connsiteX1" fmla="*/ 286785 w 1348260"/>
                  <a:gd name="connsiteY1" fmla="*/ 59 h 2062331"/>
                  <a:gd name="connsiteX2" fmla="*/ 1348260 w 1348260"/>
                  <a:gd name="connsiteY2" fmla="*/ 863218 h 2062331"/>
                  <a:gd name="connsiteX3" fmla="*/ 529381 w 1348260"/>
                  <a:gd name="connsiteY3" fmla="*/ 2062279 h 2062331"/>
                  <a:gd name="connsiteX4" fmla="*/ 9082 w 1348260"/>
                  <a:gd name="connsiteY4" fmla="*/ 825896 h 2062331"/>
                  <a:gd name="connsiteX0" fmla="*/ 15497 w 1354675"/>
                  <a:gd name="connsiteY0" fmla="*/ 825887 h 1486108"/>
                  <a:gd name="connsiteX1" fmla="*/ 293200 w 1354675"/>
                  <a:gd name="connsiteY1" fmla="*/ 50 h 1486108"/>
                  <a:gd name="connsiteX2" fmla="*/ 1354675 w 1354675"/>
                  <a:gd name="connsiteY2" fmla="*/ 863209 h 1486108"/>
                  <a:gd name="connsiteX3" fmla="*/ 647763 w 1354675"/>
                  <a:gd name="connsiteY3" fmla="*/ 1483772 h 1486108"/>
                  <a:gd name="connsiteX4" fmla="*/ 15497 w 1354675"/>
                  <a:gd name="connsiteY4" fmla="*/ 825887 h 1486108"/>
                  <a:gd name="connsiteX0" fmla="*/ 8083 w 1347261"/>
                  <a:gd name="connsiteY0" fmla="*/ 825892 h 1857085"/>
                  <a:gd name="connsiteX1" fmla="*/ 285786 w 1347261"/>
                  <a:gd name="connsiteY1" fmla="*/ 55 h 1857085"/>
                  <a:gd name="connsiteX2" fmla="*/ 1347261 w 1347261"/>
                  <a:gd name="connsiteY2" fmla="*/ 863214 h 1857085"/>
                  <a:gd name="connsiteX3" fmla="*/ 509720 w 1347261"/>
                  <a:gd name="connsiteY3" fmla="*/ 1857001 h 1857085"/>
                  <a:gd name="connsiteX4" fmla="*/ 8083 w 1347261"/>
                  <a:gd name="connsiteY4" fmla="*/ 825892 h 1857085"/>
                  <a:gd name="connsiteX0" fmla="*/ 8083 w 1366351"/>
                  <a:gd name="connsiteY0" fmla="*/ 825892 h 1879463"/>
                  <a:gd name="connsiteX1" fmla="*/ 285786 w 1366351"/>
                  <a:gd name="connsiteY1" fmla="*/ 55 h 1879463"/>
                  <a:gd name="connsiteX2" fmla="*/ 1347261 w 1366351"/>
                  <a:gd name="connsiteY2" fmla="*/ 863214 h 1879463"/>
                  <a:gd name="connsiteX3" fmla="*/ 884197 w 1366351"/>
                  <a:gd name="connsiteY3" fmla="*/ 1483026 h 1879463"/>
                  <a:gd name="connsiteX4" fmla="*/ 509720 w 1366351"/>
                  <a:gd name="connsiteY4" fmla="*/ 1857001 h 1879463"/>
                  <a:gd name="connsiteX5" fmla="*/ 8083 w 1366351"/>
                  <a:gd name="connsiteY5" fmla="*/ 825892 h 1879463"/>
                  <a:gd name="connsiteX0" fmla="*/ 5843 w 1345021"/>
                  <a:gd name="connsiteY0" fmla="*/ 948597 h 2002168"/>
                  <a:gd name="connsiteX1" fmla="*/ 283546 w 1345021"/>
                  <a:gd name="connsiteY1" fmla="*/ 122760 h 2002168"/>
                  <a:gd name="connsiteX2" fmla="*/ 1012586 w 1345021"/>
                  <a:gd name="connsiteY2" fmla="*/ 94172 h 2002168"/>
                  <a:gd name="connsiteX3" fmla="*/ 1345021 w 1345021"/>
                  <a:gd name="connsiteY3" fmla="*/ 985919 h 2002168"/>
                  <a:gd name="connsiteX4" fmla="*/ 881957 w 1345021"/>
                  <a:gd name="connsiteY4" fmla="*/ 1605731 h 2002168"/>
                  <a:gd name="connsiteX5" fmla="*/ 507480 w 1345021"/>
                  <a:gd name="connsiteY5" fmla="*/ 1979706 h 2002168"/>
                  <a:gd name="connsiteX6" fmla="*/ 5843 w 1345021"/>
                  <a:gd name="connsiteY6" fmla="*/ 948597 h 2002168"/>
                  <a:gd name="connsiteX0" fmla="*/ 5843 w 1270376"/>
                  <a:gd name="connsiteY0" fmla="*/ 948597 h 2002168"/>
                  <a:gd name="connsiteX1" fmla="*/ 283546 w 1270376"/>
                  <a:gd name="connsiteY1" fmla="*/ 122760 h 2002168"/>
                  <a:gd name="connsiteX2" fmla="*/ 1012586 w 1270376"/>
                  <a:gd name="connsiteY2" fmla="*/ 94172 h 2002168"/>
                  <a:gd name="connsiteX3" fmla="*/ 1270376 w 1270376"/>
                  <a:gd name="connsiteY3" fmla="*/ 1060564 h 2002168"/>
                  <a:gd name="connsiteX4" fmla="*/ 881957 w 1270376"/>
                  <a:gd name="connsiteY4" fmla="*/ 1605731 h 2002168"/>
                  <a:gd name="connsiteX5" fmla="*/ 507480 w 1270376"/>
                  <a:gd name="connsiteY5" fmla="*/ 1979706 h 2002168"/>
                  <a:gd name="connsiteX6" fmla="*/ 5843 w 1270376"/>
                  <a:gd name="connsiteY6" fmla="*/ 948597 h 2002168"/>
                  <a:gd name="connsiteX0" fmla="*/ 5843 w 1271743"/>
                  <a:gd name="connsiteY0" fmla="*/ 948597 h 1999174"/>
                  <a:gd name="connsiteX1" fmla="*/ 283546 w 1271743"/>
                  <a:gd name="connsiteY1" fmla="*/ 122760 h 1999174"/>
                  <a:gd name="connsiteX2" fmla="*/ 1012586 w 1271743"/>
                  <a:gd name="connsiteY2" fmla="*/ 94172 h 1999174"/>
                  <a:gd name="connsiteX3" fmla="*/ 1270376 w 1271743"/>
                  <a:gd name="connsiteY3" fmla="*/ 1060564 h 1999174"/>
                  <a:gd name="connsiteX4" fmla="*/ 1143215 w 1271743"/>
                  <a:gd name="connsiteY4" fmla="*/ 1437780 h 1999174"/>
                  <a:gd name="connsiteX5" fmla="*/ 881957 w 1271743"/>
                  <a:gd name="connsiteY5" fmla="*/ 1605731 h 1999174"/>
                  <a:gd name="connsiteX6" fmla="*/ 507480 w 1271743"/>
                  <a:gd name="connsiteY6" fmla="*/ 1979706 h 1999174"/>
                  <a:gd name="connsiteX7" fmla="*/ 5843 w 1271743"/>
                  <a:gd name="connsiteY7" fmla="*/ 948597 h 1999174"/>
                  <a:gd name="connsiteX0" fmla="*/ 5843 w 1271743"/>
                  <a:gd name="connsiteY0" fmla="*/ 948597 h 2024260"/>
                  <a:gd name="connsiteX1" fmla="*/ 283546 w 1271743"/>
                  <a:gd name="connsiteY1" fmla="*/ 122760 h 2024260"/>
                  <a:gd name="connsiteX2" fmla="*/ 1012586 w 1271743"/>
                  <a:gd name="connsiteY2" fmla="*/ 94172 h 2024260"/>
                  <a:gd name="connsiteX3" fmla="*/ 1270376 w 1271743"/>
                  <a:gd name="connsiteY3" fmla="*/ 1060564 h 2024260"/>
                  <a:gd name="connsiteX4" fmla="*/ 1143215 w 1271743"/>
                  <a:gd name="connsiteY4" fmla="*/ 1437780 h 2024260"/>
                  <a:gd name="connsiteX5" fmla="*/ 956602 w 1271743"/>
                  <a:gd name="connsiteY5" fmla="*/ 1792343 h 2024260"/>
                  <a:gd name="connsiteX6" fmla="*/ 507480 w 1271743"/>
                  <a:gd name="connsiteY6" fmla="*/ 1979706 h 2024260"/>
                  <a:gd name="connsiteX7" fmla="*/ 5843 w 1271743"/>
                  <a:gd name="connsiteY7" fmla="*/ 948597 h 2024260"/>
                  <a:gd name="connsiteX0" fmla="*/ 14894 w 1280794"/>
                  <a:gd name="connsiteY0" fmla="*/ 948597 h 1993295"/>
                  <a:gd name="connsiteX1" fmla="*/ 292597 w 1280794"/>
                  <a:gd name="connsiteY1" fmla="*/ 122760 h 1993295"/>
                  <a:gd name="connsiteX2" fmla="*/ 1021637 w 1280794"/>
                  <a:gd name="connsiteY2" fmla="*/ 94172 h 1993295"/>
                  <a:gd name="connsiteX3" fmla="*/ 1279427 w 1280794"/>
                  <a:gd name="connsiteY3" fmla="*/ 1060564 h 1993295"/>
                  <a:gd name="connsiteX4" fmla="*/ 1152266 w 1280794"/>
                  <a:gd name="connsiteY4" fmla="*/ 1437780 h 1993295"/>
                  <a:gd name="connsiteX5" fmla="*/ 965653 w 1280794"/>
                  <a:gd name="connsiteY5" fmla="*/ 1792343 h 1993295"/>
                  <a:gd name="connsiteX6" fmla="*/ 516531 w 1280794"/>
                  <a:gd name="connsiteY6" fmla="*/ 1979706 h 1993295"/>
                  <a:gd name="connsiteX7" fmla="*/ 88576 w 1280794"/>
                  <a:gd name="connsiteY7" fmla="*/ 1437780 h 1993295"/>
                  <a:gd name="connsiteX8" fmla="*/ 14894 w 1280794"/>
                  <a:gd name="connsiteY8" fmla="*/ 948597 h 1993295"/>
                  <a:gd name="connsiteX0" fmla="*/ 14894 w 1283026"/>
                  <a:gd name="connsiteY0" fmla="*/ 948597 h 1993295"/>
                  <a:gd name="connsiteX1" fmla="*/ 292597 w 1283026"/>
                  <a:gd name="connsiteY1" fmla="*/ 122760 h 1993295"/>
                  <a:gd name="connsiteX2" fmla="*/ 1021637 w 1283026"/>
                  <a:gd name="connsiteY2" fmla="*/ 94172 h 1993295"/>
                  <a:gd name="connsiteX3" fmla="*/ 1279427 w 1283026"/>
                  <a:gd name="connsiteY3" fmla="*/ 1060564 h 1993295"/>
                  <a:gd name="connsiteX4" fmla="*/ 1208249 w 1283026"/>
                  <a:gd name="connsiteY4" fmla="*/ 1456441 h 1993295"/>
                  <a:gd name="connsiteX5" fmla="*/ 965653 w 1283026"/>
                  <a:gd name="connsiteY5" fmla="*/ 1792343 h 1993295"/>
                  <a:gd name="connsiteX6" fmla="*/ 516531 w 1283026"/>
                  <a:gd name="connsiteY6" fmla="*/ 1979706 h 1993295"/>
                  <a:gd name="connsiteX7" fmla="*/ 88576 w 1283026"/>
                  <a:gd name="connsiteY7" fmla="*/ 1437780 h 1993295"/>
                  <a:gd name="connsiteX8" fmla="*/ 14894 w 1283026"/>
                  <a:gd name="connsiteY8" fmla="*/ 948597 h 1993295"/>
                  <a:gd name="connsiteX0" fmla="*/ 14894 w 1291741"/>
                  <a:gd name="connsiteY0" fmla="*/ 948597 h 1993295"/>
                  <a:gd name="connsiteX1" fmla="*/ 292597 w 1291741"/>
                  <a:gd name="connsiteY1" fmla="*/ 122760 h 1993295"/>
                  <a:gd name="connsiteX2" fmla="*/ 1021637 w 1291741"/>
                  <a:gd name="connsiteY2" fmla="*/ 94172 h 1993295"/>
                  <a:gd name="connsiteX3" fmla="*/ 1279427 w 1291741"/>
                  <a:gd name="connsiteY3" fmla="*/ 1060564 h 1993295"/>
                  <a:gd name="connsiteX4" fmla="*/ 1245571 w 1291741"/>
                  <a:gd name="connsiteY4" fmla="*/ 1512424 h 1993295"/>
                  <a:gd name="connsiteX5" fmla="*/ 965653 w 1291741"/>
                  <a:gd name="connsiteY5" fmla="*/ 1792343 h 1993295"/>
                  <a:gd name="connsiteX6" fmla="*/ 516531 w 1291741"/>
                  <a:gd name="connsiteY6" fmla="*/ 1979706 h 1993295"/>
                  <a:gd name="connsiteX7" fmla="*/ 88576 w 1291741"/>
                  <a:gd name="connsiteY7" fmla="*/ 1437780 h 1993295"/>
                  <a:gd name="connsiteX8" fmla="*/ 14894 w 1291741"/>
                  <a:gd name="connsiteY8" fmla="*/ 948597 h 1993295"/>
                  <a:gd name="connsiteX0" fmla="*/ 38770 w 1315617"/>
                  <a:gd name="connsiteY0" fmla="*/ 948597 h 1991231"/>
                  <a:gd name="connsiteX1" fmla="*/ 316473 w 1315617"/>
                  <a:gd name="connsiteY1" fmla="*/ 122760 h 1991231"/>
                  <a:gd name="connsiteX2" fmla="*/ 1045513 w 1315617"/>
                  <a:gd name="connsiteY2" fmla="*/ 94172 h 1991231"/>
                  <a:gd name="connsiteX3" fmla="*/ 1303303 w 1315617"/>
                  <a:gd name="connsiteY3" fmla="*/ 1060564 h 1991231"/>
                  <a:gd name="connsiteX4" fmla="*/ 1269447 w 1315617"/>
                  <a:gd name="connsiteY4" fmla="*/ 1512424 h 1991231"/>
                  <a:gd name="connsiteX5" fmla="*/ 989529 w 1315617"/>
                  <a:gd name="connsiteY5" fmla="*/ 1792343 h 1991231"/>
                  <a:gd name="connsiteX6" fmla="*/ 540407 w 1315617"/>
                  <a:gd name="connsiteY6" fmla="*/ 1979706 h 1991231"/>
                  <a:gd name="connsiteX7" fmla="*/ 56469 w 1315617"/>
                  <a:gd name="connsiteY7" fmla="*/ 1475103 h 1991231"/>
                  <a:gd name="connsiteX8" fmla="*/ 38770 w 1315617"/>
                  <a:gd name="connsiteY8" fmla="*/ 948597 h 1991231"/>
                  <a:gd name="connsiteX0" fmla="*/ 25657 w 1302504"/>
                  <a:gd name="connsiteY0" fmla="*/ 929240 h 1971874"/>
                  <a:gd name="connsiteX1" fmla="*/ 64295 w 1302504"/>
                  <a:gd name="connsiteY1" fmla="*/ 544356 h 1971874"/>
                  <a:gd name="connsiteX2" fmla="*/ 303360 w 1302504"/>
                  <a:gd name="connsiteY2" fmla="*/ 103403 h 1971874"/>
                  <a:gd name="connsiteX3" fmla="*/ 1032400 w 1302504"/>
                  <a:gd name="connsiteY3" fmla="*/ 74815 h 1971874"/>
                  <a:gd name="connsiteX4" fmla="*/ 1290190 w 1302504"/>
                  <a:gd name="connsiteY4" fmla="*/ 1041207 h 1971874"/>
                  <a:gd name="connsiteX5" fmla="*/ 1256334 w 1302504"/>
                  <a:gd name="connsiteY5" fmla="*/ 1493067 h 1971874"/>
                  <a:gd name="connsiteX6" fmla="*/ 976416 w 1302504"/>
                  <a:gd name="connsiteY6" fmla="*/ 1772986 h 1971874"/>
                  <a:gd name="connsiteX7" fmla="*/ 527294 w 1302504"/>
                  <a:gd name="connsiteY7" fmla="*/ 1960349 h 1971874"/>
                  <a:gd name="connsiteX8" fmla="*/ 43356 w 1302504"/>
                  <a:gd name="connsiteY8" fmla="*/ 1455746 h 1971874"/>
                  <a:gd name="connsiteX9" fmla="*/ 25657 w 1302504"/>
                  <a:gd name="connsiteY9" fmla="*/ 929240 h 1971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504" h="1971874">
                    <a:moveTo>
                      <a:pt x="25657" y="929240"/>
                    </a:moveTo>
                    <a:cubicBezTo>
                      <a:pt x="29147" y="777342"/>
                      <a:pt x="18011" y="681995"/>
                      <a:pt x="64295" y="544356"/>
                    </a:cubicBezTo>
                    <a:cubicBezTo>
                      <a:pt x="110579" y="406717"/>
                      <a:pt x="142009" y="181660"/>
                      <a:pt x="303360" y="103403"/>
                    </a:cubicBezTo>
                    <a:cubicBezTo>
                      <a:pt x="464711" y="25146"/>
                      <a:pt x="855488" y="-69045"/>
                      <a:pt x="1032400" y="74815"/>
                    </a:cubicBezTo>
                    <a:cubicBezTo>
                      <a:pt x="1209312" y="218675"/>
                      <a:pt x="1277749" y="826603"/>
                      <a:pt x="1290190" y="1041207"/>
                    </a:cubicBezTo>
                    <a:cubicBezTo>
                      <a:pt x="1302631" y="1255811"/>
                      <a:pt x="1321071" y="1402206"/>
                      <a:pt x="1256334" y="1493067"/>
                    </a:cubicBezTo>
                    <a:cubicBezTo>
                      <a:pt x="1191598" y="1583928"/>
                      <a:pt x="1073041" y="1673334"/>
                      <a:pt x="976416" y="1772986"/>
                    </a:cubicBezTo>
                    <a:cubicBezTo>
                      <a:pt x="879791" y="1872638"/>
                      <a:pt x="682804" y="2013222"/>
                      <a:pt x="527294" y="1960349"/>
                    </a:cubicBezTo>
                    <a:cubicBezTo>
                      <a:pt x="371784" y="1907476"/>
                      <a:pt x="126962" y="1627598"/>
                      <a:pt x="43356" y="1455746"/>
                    </a:cubicBezTo>
                    <a:cubicBezTo>
                      <a:pt x="-40250" y="1283895"/>
                      <a:pt x="22167" y="1081138"/>
                      <a:pt x="25657" y="929240"/>
                    </a:cubicBezTo>
                    <a:close/>
                  </a:path>
                </a:pathLst>
              </a:custGeom>
              <a:solidFill>
                <a:srgbClr val="C7C7C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a:extLst>
                  <a:ext uri="{FF2B5EF4-FFF2-40B4-BE49-F238E27FC236}">
                    <a16:creationId xmlns:a16="http://schemas.microsoft.com/office/drawing/2014/main" id="{1E310A78-EAF1-CB3A-FF75-C8E12AC703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2893" y="859578"/>
                <a:ext cx="3842417" cy="4957227"/>
              </a:xfrm>
              <a:prstGeom prst="rect">
                <a:avLst/>
              </a:prstGeom>
            </p:spPr>
          </p:pic>
        </p:grpSp>
      </p:grpSp>
      <p:sp>
        <p:nvSpPr>
          <p:cNvPr id="16" name="Title 1">
            <a:extLst>
              <a:ext uri="{FF2B5EF4-FFF2-40B4-BE49-F238E27FC236}">
                <a16:creationId xmlns:a16="http://schemas.microsoft.com/office/drawing/2014/main" id="{58535D99-73E3-DBE9-DCDC-13A419051044}"/>
              </a:ext>
            </a:extLst>
          </p:cNvPr>
          <p:cNvSpPr txBox="1">
            <a:spLocks/>
          </p:cNvSpPr>
          <p:nvPr/>
        </p:nvSpPr>
        <p:spPr bwMode="auto">
          <a:xfrm>
            <a:off x="838200" y="655997"/>
            <a:ext cx="10515600" cy="501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GB" sz="3600">
                <a:solidFill>
                  <a:schemeClr val="bg1"/>
                </a:solidFill>
              </a:rPr>
              <a:t>Before we begin…</a:t>
            </a:r>
          </a:p>
        </p:txBody>
      </p:sp>
      <p:sp>
        <p:nvSpPr>
          <p:cNvPr id="17" name="Content Placeholder 2">
            <a:extLst>
              <a:ext uri="{FF2B5EF4-FFF2-40B4-BE49-F238E27FC236}">
                <a16:creationId xmlns:a16="http://schemas.microsoft.com/office/drawing/2014/main" id="{B57E99AE-07CB-8384-1DE8-408BFE298CB1}"/>
              </a:ext>
            </a:extLst>
          </p:cNvPr>
          <p:cNvSpPr txBox="1">
            <a:spLocks/>
          </p:cNvSpPr>
          <p:nvPr/>
        </p:nvSpPr>
        <p:spPr>
          <a:xfrm>
            <a:off x="753535" y="1367073"/>
            <a:ext cx="5647265" cy="2648407"/>
          </a:xfrm>
          <a:prstGeom prst="rect">
            <a:avLst/>
          </a:prstGeom>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541020" indent="-541020">
              <a:spcBef>
                <a:spcPts val="0"/>
              </a:spcBef>
              <a:buClr>
                <a:schemeClr val="bg1"/>
              </a:buClr>
            </a:pPr>
            <a:r>
              <a:rPr lang="en-GB" sz="2000" kern="0" dirty="0">
                <a:solidFill>
                  <a:schemeClr val="bg1"/>
                </a:solidFill>
                <a:ea typeface="ＭＳ Ｐゴシック"/>
                <a:cs typeface="Calibri"/>
              </a:rPr>
              <a:t>Difficult and emotional content</a:t>
            </a:r>
          </a:p>
          <a:p>
            <a:pPr marL="541020" indent="-541020">
              <a:spcBef>
                <a:spcPts val="0"/>
              </a:spcBef>
              <a:buClr>
                <a:schemeClr val="bg1"/>
              </a:buClr>
            </a:pPr>
            <a:r>
              <a:rPr lang="en-GB" sz="2000" kern="0" dirty="0">
                <a:solidFill>
                  <a:schemeClr val="bg1"/>
                </a:solidFill>
                <a:ea typeface="ＭＳ Ｐゴシック"/>
                <a:cs typeface="Calibri"/>
              </a:rPr>
              <a:t>Varied experiences: personal and professional</a:t>
            </a:r>
          </a:p>
          <a:p>
            <a:pPr marL="541020" indent="-541020">
              <a:spcBef>
                <a:spcPts val="0"/>
              </a:spcBef>
              <a:buClr>
                <a:schemeClr val="bg1"/>
              </a:buClr>
            </a:pPr>
            <a:r>
              <a:rPr lang="en-GB" sz="2000" kern="0" dirty="0">
                <a:solidFill>
                  <a:schemeClr val="bg1"/>
                </a:solidFill>
                <a:ea typeface="ＭＳ Ｐゴシック"/>
                <a:cs typeface="Calibri"/>
              </a:rPr>
              <a:t>Self-care and breaks</a:t>
            </a:r>
          </a:p>
          <a:p>
            <a:pPr marL="541020" indent="-541020">
              <a:spcBef>
                <a:spcPts val="0"/>
              </a:spcBef>
              <a:buClr>
                <a:schemeClr val="bg1"/>
              </a:buClr>
            </a:pPr>
            <a:r>
              <a:rPr lang="en-GB" sz="2000" kern="0" dirty="0">
                <a:solidFill>
                  <a:schemeClr val="bg1"/>
                </a:solidFill>
                <a:ea typeface="ＭＳ Ｐゴシック"/>
                <a:cs typeface="Calibri"/>
              </a:rPr>
              <a:t>SANDS helpline</a:t>
            </a:r>
          </a:p>
          <a:p>
            <a:pPr marL="541020" indent="-541020">
              <a:spcBef>
                <a:spcPts val="0"/>
              </a:spcBef>
              <a:buClr>
                <a:schemeClr val="bg1"/>
              </a:buClr>
            </a:pPr>
            <a:r>
              <a:rPr lang="en-GB" sz="2000" kern="0" dirty="0">
                <a:solidFill>
                  <a:schemeClr val="bg1"/>
                </a:solidFill>
                <a:ea typeface="ＭＳ Ｐゴシック"/>
                <a:cs typeface="Calibri"/>
              </a:rPr>
              <a:t>Value of real experiences</a:t>
            </a:r>
          </a:p>
          <a:p>
            <a:pPr marL="541020" indent="-541020">
              <a:spcBef>
                <a:spcPts val="0"/>
              </a:spcBef>
              <a:buClr>
                <a:schemeClr val="bg1"/>
              </a:buClr>
            </a:pPr>
            <a:r>
              <a:rPr lang="en-GB" sz="2000" kern="0" dirty="0">
                <a:solidFill>
                  <a:schemeClr val="bg1"/>
                </a:solidFill>
                <a:ea typeface="ＭＳ Ｐゴシック"/>
                <a:cs typeface="Calibri"/>
              </a:rPr>
              <a:t>Kindness and respect</a:t>
            </a:r>
          </a:p>
          <a:p>
            <a:pPr marL="541020" indent="-541020">
              <a:spcBef>
                <a:spcPts val="0"/>
              </a:spcBef>
              <a:buClr>
                <a:schemeClr val="bg1"/>
              </a:buClr>
            </a:pPr>
            <a:r>
              <a:rPr lang="en-GB" sz="2000" kern="0" dirty="0">
                <a:solidFill>
                  <a:schemeClr val="bg1"/>
                </a:solidFill>
                <a:ea typeface="ＭＳ Ｐゴシック"/>
                <a:cs typeface="Calibri"/>
              </a:rPr>
              <a:t>Safe and supportive space</a:t>
            </a:r>
          </a:p>
          <a:p>
            <a:pPr marL="0" indent="0">
              <a:spcBef>
                <a:spcPts val="0"/>
              </a:spcBef>
              <a:buClr>
                <a:schemeClr val="bg1"/>
              </a:buClr>
              <a:buNone/>
            </a:pPr>
            <a:endParaRPr lang="en-GB" sz="2000" kern="0" dirty="0">
              <a:solidFill>
                <a:schemeClr val="bg1"/>
              </a:solidFill>
              <a:ea typeface="ＭＳ Ｐゴシック"/>
              <a:cs typeface="Calibri"/>
            </a:endParaRPr>
          </a:p>
          <a:p>
            <a:pPr marL="541020" indent="-541020">
              <a:spcBef>
                <a:spcPts val="0"/>
              </a:spcBef>
              <a:buClr>
                <a:schemeClr val="bg1"/>
              </a:buClr>
            </a:pPr>
            <a:r>
              <a:rPr lang="en-GB" sz="2000" kern="0" dirty="0">
                <a:solidFill>
                  <a:schemeClr val="bg1"/>
                </a:solidFill>
                <a:ea typeface="ＭＳ Ｐゴシック"/>
                <a:cs typeface="Calibri"/>
              </a:rPr>
              <a:t>Thank you for you dedication to this important work.</a:t>
            </a:r>
          </a:p>
          <a:p>
            <a:pPr marL="541020" indent="-541020">
              <a:spcBef>
                <a:spcPts val="0"/>
              </a:spcBef>
              <a:buClr>
                <a:schemeClr val="bg1"/>
              </a:buClr>
            </a:pPr>
            <a:r>
              <a:rPr lang="en-GB" sz="2000" b="1" kern="0" dirty="0">
                <a:solidFill>
                  <a:schemeClr val="bg1"/>
                </a:solidFill>
                <a:latin typeface="Myriad Pro Light" panose="020B0403030403020204" pitchFamily="34" charset="0"/>
                <a:ea typeface="ＭＳ Ｐゴシック"/>
                <a:cs typeface="Calibri"/>
              </a:rPr>
              <a:t>Take care of yourself</a:t>
            </a:r>
          </a:p>
          <a:p>
            <a:pPr marL="541020" indent="-541020">
              <a:spcBef>
                <a:spcPts val="0"/>
              </a:spcBef>
              <a:buClr>
                <a:schemeClr val="bg1"/>
              </a:buClr>
            </a:pPr>
            <a:endParaRPr lang="en-GB" sz="2000" kern="0" dirty="0">
              <a:solidFill>
                <a:schemeClr val="bg1"/>
              </a:solidFill>
              <a:ea typeface="ＭＳ Ｐゴシック"/>
              <a:cs typeface="Calibri"/>
            </a:endParaRPr>
          </a:p>
        </p:txBody>
      </p:sp>
      <p:sp>
        <p:nvSpPr>
          <p:cNvPr id="18" name="Title 1">
            <a:extLst>
              <a:ext uri="{FF2B5EF4-FFF2-40B4-BE49-F238E27FC236}">
                <a16:creationId xmlns:a16="http://schemas.microsoft.com/office/drawing/2014/main" id="{3E57AEAF-986D-EC19-EA7F-B5C2E44CCB4A}"/>
              </a:ext>
            </a:extLst>
          </p:cNvPr>
          <p:cNvSpPr txBox="1">
            <a:spLocks/>
          </p:cNvSpPr>
          <p:nvPr/>
        </p:nvSpPr>
        <p:spPr bwMode="auto">
          <a:xfrm>
            <a:off x="838200" y="5613899"/>
            <a:ext cx="4228475" cy="5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GB" sz="2000">
                <a:solidFill>
                  <a:schemeClr val="bg1"/>
                </a:solidFill>
              </a:rPr>
              <a:t>Helpline Support</a:t>
            </a:r>
          </a:p>
        </p:txBody>
      </p:sp>
      <p:sp>
        <p:nvSpPr>
          <p:cNvPr id="19" name="TextBox 18">
            <a:extLst>
              <a:ext uri="{FF2B5EF4-FFF2-40B4-BE49-F238E27FC236}">
                <a16:creationId xmlns:a16="http://schemas.microsoft.com/office/drawing/2014/main" id="{7580B94D-0748-3C22-1A9C-6BB76B7A83AB}"/>
              </a:ext>
            </a:extLst>
          </p:cNvPr>
          <p:cNvSpPr txBox="1"/>
          <p:nvPr/>
        </p:nvSpPr>
        <p:spPr>
          <a:xfrm>
            <a:off x="1233433" y="6059991"/>
            <a:ext cx="1842379" cy="47320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u="none" strike="noStrike" kern="1200" cap="none" spc="0" normalizeH="0" baseline="0" noProof="0">
                <a:ln>
                  <a:noFill/>
                </a:ln>
                <a:solidFill>
                  <a:schemeClr val="bg1"/>
                </a:solidFill>
                <a:effectLst/>
                <a:uLnTx/>
                <a:uFillTx/>
                <a:latin typeface="Myriad Pro" panose="020B0503030403020204" pitchFamily="34" charset="0"/>
                <a:ea typeface="Calibri" panose="020F0502020204030204" pitchFamily="34" charset="0"/>
                <a:cs typeface="Arial" panose="020B0604020202020204" pitchFamily="34" charset="0"/>
              </a:rPr>
              <a:t>0808 164 3332</a:t>
            </a:r>
          </a:p>
        </p:txBody>
      </p:sp>
      <p:sp>
        <p:nvSpPr>
          <p:cNvPr id="20" name="TextBox 19">
            <a:extLst>
              <a:ext uri="{FF2B5EF4-FFF2-40B4-BE49-F238E27FC236}">
                <a16:creationId xmlns:a16="http://schemas.microsoft.com/office/drawing/2014/main" id="{02DDA652-F264-D60C-E72C-6C6D700CB575}"/>
              </a:ext>
            </a:extLst>
          </p:cNvPr>
          <p:cNvSpPr txBox="1"/>
          <p:nvPr/>
        </p:nvSpPr>
        <p:spPr>
          <a:xfrm>
            <a:off x="3516929" y="6043698"/>
            <a:ext cx="4399860" cy="47320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en-GB">
                <a:solidFill>
                  <a:schemeClr val="bg1"/>
                </a:solidFill>
                <a:latin typeface="Myriad Pro" panose="020B0503030403020204" pitchFamily="34" charset="0"/>
                <a:ea typeface="Calibri" panose="020F0502020204030204" pitchFamily="34" charset="0"/>
                <a:cs typeface="Arial" panose="020B0604020202020204" pitchFamily="34" charset="0"/>
              </a:rPr>
              <a:t>helpline@sands.org.uk</a:t>
            </a:r>
            <a:endParaRPr kumimoji="0" lang="en-GB" u="none" strike="noStrike" kern="1200" cap="none" spc="0" normalizeH="0" baseline="0" noProof="0">
              <a:ln>
                <a:noFill/>
              </a:ln>
              <a:solidFill>
                <a:schemeClr val="bg1"/>
              </a:solidFill>
              <a:effectLst/>
              <a:uLnTx/>
              <a:uFillTx/>
              <a:latin typeface="Myriad Pro" panose="020B0503030403020204" pitchFamily="34" charset="0"/>
              <a:ea typeface="Calibri" panose="020F0502020204030204" pitchFamily="34" charset="0"/>
              <a:cs typeface="Times New Roman" panose="02020603050405020304" pitchFamily="18" charset="0"/>
            </a:endParaRPr>
          </a:p>
        </p:txBody>
      </p:sp>
      <p:pic>
        <p:nvPicPr>
          <p:cNvPr id="21" name="Picture 20">
            <a:extLst>
              <a:ext uri="{FF2B5EF4-FFF2-40B4-BE49-F238E27FC236}">
                <a16:creationId xmlns:a16="http://schemas.microsoft.com/office/drawing/2014/main" id="{9764C6ED-3140-9C98-B9CA-2794DD4C1E70}"/>
              </a:ext>
            </a:extLst>
          </p:cNvPr>
          <p:cNvPicPr>
            <a:picLocks noChangeAspect="1"/>
          </p:cNvPicPr>
          <p:nvPr/>
        </p:nvPicPr>
        <p:blipFill>
          <a:blip r:embed="rId5"/>
          <a:stretch>
            <a:fillRect/>
          </a:stretch>
        </p:blipFill>
        <p:spPr>
          <a:xfrm>
            <a:off x="3096230" y="6122978"/>
            <a:ext cx="410220" cy="410220"/>
          </a:xfrm>
          <a:prstGeom prst="rect">
            <a:avLst/>
          </a:prstGeom>
        </p:spPr>
      </p:pic>
      <p:pic>
        <p:nvPicPr>
          <p:cNvPr id="22" name="Picture 21">
            <a:extLst>
              <a:ext uri="{FF2B5EF4-FFF2-40B4-BE49-F238E27FC236}">
                <a16:creationId xmlns:a16="http://schemas.microsoft.com/office/drawing/2014/main" id="{7AEE96FB-F0A3-5C19-52B3-D13CFD9FE80D}"/>
              </a:ext>
            </a:extLst>
          </p:cNvPr>
          <p:cNvPicPr>
            <a:picLocks noChangeAspect="1"/>
          </p:cNvPicPr>
          <p:nvPr/>
        </p:nvPicPr>
        <p:blipFill>
          <a:blip r:embed="rId6"/>
          <a:stretch>
            <a:fillRect/>
          </a:stretch>
        </p:blipFill>
        <p:spPr>
          <a:xfrm>
            <a:off x="872623" y="6164322"/>
            <a:ext cx="340392" cy="345398"/>
          </a:xfrm>
          <a:prstGeom prst="rect">
            <a:avLst/>
          </a:prstGeom>
        </p:spPr>
      </p:pic>
      <p:pic>
        <p:nvPicPr>
          <p:cNvPr id="2" name="Picture 1" descr="Logo&#10;&#10;Description automatically generated">
            <a:extLst>
              <a:ext uri="{FF2B5EF4-FFF2-40B4-BE49-F238E27FC236}">
                <a16:creationId xmlns:a16="http://schemas.microsoft.com/office/drawing/2014/main" id="{026FA748-64EE-5C4C-2B7A-29723C5D70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94410" y="5618521"/>
            <a:ext cx="2232248" cy="1041018"/>
          </a:xfrm>
          <a:prstGeom prst="rect">
            <a:avLst/>
          </a:prstGeom>
        </p:spPr>
      </p:pic>
    </p:spTree>
    <p:extLst>
      <p:ext uri="{BB962C8B-B14F-4D97-AF65-F5344CB8AC3E}">
        <p14:creationId xmlns:p14="http://schemas.microsoft.com/office/powerpoint/2010/main" val="381106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88528-F1AC-8D1B-5CE1-711F0D61B79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EE3901-1A16-5DDE-2100-9D7F2444D03F}"/>
              </a:ext>
            </a:extLst>
          </p:cNvPr>
          <p:cNvSpPr/>
          <p:nvPr/>
        </p:nvSpPr>
        <p:spPr>
          <a:xfrm>
            <a:off x="0" y="1"/>
            <a:ext cx="12192000" cy="6857999"/>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DFCA83C-A5AE-443B-A462-56C704B006DD}"/>
              </a:ext>
            </a:extLst>
          </p:cNvPr>
          <p:cNvSpPr txBox="1">
            <a:spLocks/>
          </p:cNvSpPr>
          <p:nvPr/>
        </p:nvSpPr>
        <p:spPr>
          <a:xfrm>
            <a:off x="909062" y="751113"/>
            <a:ext cx="10618909" cy="1814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endParaRPr lang="en-GB" sz="4800" b="1" dirty="0">
              <a:solidFill>
                <a:schemeClr val="bg1"/>
              </a:solidFill>
              <a:latin typeface="Myriad Pro" panose="020B0503030403020204" pitchFamily="34" charset="0"/>
            </a:endParaRPr>
          </a:p>
          <a:p>
            <a:pPr algn="l"/>
            <a:r>
              <a:rPr lang="en-GB" sz="4800" b="1" dirty="0">
                <a:solidFill>
                  <a:schemeClr val="bg1"/>
                </a:solidFill>
                <a:latin typeface="Myriad Pro" panose="020B0503030403020204" pitchFamily="34" charset="0"/>
              </a:rPr>
              <a:t>Reflection &amp; Evaluation</a:t>
            </a:r>
          </a:p>
        </p:txBody>
      </p:sp>
      <p:pic>
        <p:nvPicPr>
          <p:cNvPr id="6" name="Picture 5" descr="A picture containing text, clipart&#10;&#10;Description automatically generated">
            <a:extLst>
              <a:ext uri="{FF2B5EF4-FFF2-40B4-BE49-F238E27FC236}">
                <a16:creationId xmlns:a16="http://schemas.microsoft.com/office/drawing/2014/main" id="{82A030F8-ECEB-B6F8-8A9B-92672BC0A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Tree>
    <p:extLst>
      <p:ext uri="{BB962C8B-B14F-4D97-AF65-F5344CB8AC3E}">
        <p14:creationId xmlns:p14="http://schemas.microsoft.com/office/powerpoint/2010/main" val="208599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5AB74-0692-3280-6B0E-12A2A296C512}"/>
              </a:ext>
            </a:extLst>
          </p:cNvPr>
          <p:cNvPicPr>
            <a:picLocks noChangeAspect="1"/>
          </p:cNvPicPr>
          <p:nvPr/>
        </p:nvPicPr>
        <p:blipFill>
          <a:blip r:embed="rId4"/>
          <a:stretch>
            <a:fillRect/>
          </a:stretch>
        </p:blipFill>
        <p:spPr>
          <a:xfrm>
            <a:off x="10498305" y="6021288"/>
            <a:ext cx="1502351" cy="648072"/>
          </a:xfrm>
          <a:prstGeom prst="rect">
            <a:avLst/>
          </a:prstGeom>
        </p:spPr>
      </p:pic>
      <p:sp>
        <p:nvSpPr>
          <p:cNvPr id="6" name="TextBox 5">
            <a:extLst>
              <a:ext uri="{FF2B5EF4-FFF2-40B4-BE49-F238E27FC236}">
                <a16:creationId xmlns:a16="http://schemas.microsoft.com/office/drawing/2014/main" id="{7869B3FD-D9CB-646C-3DD9-79B418463A6A}"/>
              </a:ext>
            </a:extLst>
          </p:cNvPr>
          <p:cNvSpPr txBox="1"/>
          <p:nvPr/>
        </p:nvSpPr>
        <p:spPr>
          <a:xfrm>
            <a:off x="489494" y="404664"/>
            <a:ext cx="6098458"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000" i="0" u="none" strike="noStrike" kern="1200" cap="none" spc="0" normalizeH="0" baseline="0" noProof="0" dirty="0">
                <a:ln>
                  <a:noFill/>
                </a:ln>
                <a:solidFill>
                  <a:srgbClr val="1C96B9"/>
                </a:solidFill>
                <a:effectLst/>
                <a:uLnTx/>
                <a:uFillTx/>
                <a:latin typeface="Myriad Pro" panose="020B0503030403020204" pitchFamily="34" charset="0"/>
                <a:ea typeface="ＭＳ Ｐゴシック" pitchFamily="34" charset="-128"/>
                <a:cs typeface="+mn-cs"/>
              </a:rPr>
              <a:t>Reflection</a:t>
            </a:r>
          </a:p>
        </p:txBody>
      </p:sp>
      <p:grpSp>
        <p:nvGrpSpPr>
          <p:cNvPr id="12" name="Group 11">
            <a:extLst>
              <a:ext uri="{FF2B5EF4-FFF2-40B4-BE49-F238E27FC236}">
                <a16:creationId xmlns:a16="http://schemas.microsoft.com/office/drawing/2014/main" id="{C3B17838-249D-96FD-0566-C91075AC5D8D}"/>
              </a:ext>
            </a:extLst>
          </p:cNvPr>
          <p:cNvGrpSpPr/>
          <p:nvPr/>
        </p:nvGrpSpPr>
        <p:grpSpPr>
          <a:xfrm>
            <a:off x="2477598" y="548680"/>
            <a:ext cx="7236804" cy="5760640"/>
            <a:chOff x="3503712" y="548680"/>
            <a:chExt cx="6552728" cy="5472608"/>
          </a:xfrm>
        </p:grpSpPr>
        <p:sp>
          <p:nvSpPr>
            <p:cNvPr id="7" name="Cloud 6">
              <a:extLst>
                <a:ext uri="{FF2B5EF4-FFF2-40B4-BE49-F238E27FC236}">
                  <a16:creationId xmlns:a16="http://schemas.microsoft.com/office/drawing/2014/main" id="{03FC0D0E-C946-213F-D160-3A45F20819E9}"/>
                </a:ext>
              </a:extLst>
            </p:cNvPr>
            <p:cNvSpPr/>
            <p:nvPr/>
          </p:nvSpPr>
          <p:spPr>
            <a:xfrm>
              <a:off x="4655840" y="548680"/>
              <a:ext cx="5400600" cy="4536504"/>
            </a:xfrm>
            <a:prstGeom prst="cloud">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spcBef>
                  <a:spcPct val="0"/>
                </a:spcBef>
                <a:spcAft>
                  <a:spcPts val="600"/>
                </a:spcAft>
              </a:pPr>
              <a:r>
                <a:rPr lang="en-GB" sz="3200" b="0" dirty="0">
                  <a:solidFill>
                    <a:srgbClr val="1C96B9"/>
                  </a:solidFill>
                  <a:latin typeface="Myriad Pro" panose="020B0503030403020204"/>
                  <a:ea typeface="ＭＳ Ｐゴシック" pitchFamily="-1" charset="-128"/>
                  <a:cs typeface="Calibri" panose="020F0502020204030204" pitchFamily="34" charset="0"/>
                </a:rPr>
                <a:t>What is one thing you have learned today that you can put into practice tomorrow?</a:t>
              </a:r>
              <a:endParaRPr lang="en-GB" sz="3200" b="0" kern="0" dirty="0">
                <a:solidFill>
                  <a:srgbClr val="1C96B9"/>
                </a:solidFill>
                <a:latin typeface="Myriad Pro" panose="020B0503030403020204"/>
                <a:ea typeface="ＭＳ Ｐゴシック" pitchFamily="-1" charset="-128"/>
                <a:cs typeface="Calibri" panose="020F0502020204030204" pitchFamily="34" charset="0"/>
              </a:endParaRPr>
            </a:p>
          </p:txBody>
        </p:sp>
        <p:sp>
          <p:nvSpPr>
            <p:cNvPr id="9" name="Cloud 8">
              <a:extLst>
                <a:ext uri="{FF2B5EF4-FFF2-40B4-BE49-F238E27FC236}">
                  <a16:creationId xmlns:a16="http://schemas.microsoft.com/office/drawing/2014/main" id="{F7C6918F-0C84-BEB5-D069-BA27BB7F7E0C}"/>
                </a:ext>
              </a:extLst>
            </p:cNvPr>
            <p:cNvSpPr/>
            <p:nvPr/>
          </p:nvSpPr>
          <p:spPr>
            <a:xfrm>
              <a:off x="4435817" y="4365104"/>
              <a:ext cx="724079" cy="646331"/>
            </a:xfrm>
            <a:prstGeom prst="cloud">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spcBef>
                  <a:spcPct val="0"/>
                </a:spcBef>
                <a:spcAft>
                  <a:spcPts val="600"/>
                </a:spcAft>
              </a:pPr>
              <a:endParaRPr lang="en-GB" sz="3200" b="0" kern="0" dirty="0">
                <a:solidFill>
                  <a:srgbClr val="1C96B9"/>
                </a:solidFill>
                <a:latin typeface="Myriad Pro" panose="020B0503030403020204"/>
                <a:ea typeface="ＭＳ Ｐゴシック" pitchFamily="-1" charset="-128"/>
                <a:cs typeface="Calibri" panose="020F0502020204030204" pitchFamily="34" charset="0"/>
              </a:endParaRPr>
            </a:p>
          </p:txBody>
        </p:sp>
        <p:sp>
          <p:nvSpPr>
            <p:cNvPr id="10" name="Cloud 9">
              <a:extLst>
                <a:ext uri="{FF2B5EF4-FFF2-40B4-BE49-F238E27FC236}">
                  <a16:creationId xmlns:a16="http://schemas.microsoft.com/office/drawing/2014/main" id="{C4E374B0-2EAE-F212-3F5A-0CA3FF63FC9C}"/>
                </a:ext>
              </a:extLst>
            </p:cNvPr>
            <p:cNvSpPr/>
            <p:nvPr/>
          </p:nvSpPr>
          <p:spPr>
            <a:xfrm>
              <a:off x="3935760" y="5085184"/>
              <a:ext cx="504056" cy="496696"/>
            </a:xfrm>
            <a:prstGeom prst="cloud">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spcBef>
                  <a:spcPct val="0"/>
                </a:spcBef>
                <a:spcAft>
                  <a:spcPts val="600"/>
                </a:spcAft>
              </a:pPr>
              <a:endParaRPr lang="en-GB" sz="3200" b="0" kern="0" dirty="0">
                <a:solidFill>
                  <a:srgbClr val="1C96B9"/>
                </a:solidFill>
                <a:latin typeface="Myriad Pro" panose="020B0503030403020204"/>
                <a:ea typeface="ＭＳ Ｐゴシック" pitchFamily="-1" charset="-128"/>
                <a:cs typeface="Calibri" panose="020F0502020204030204" pitchFamily="34" charset="0"/>
              </a:endParaRPr>
            </a:p>
          </p:txBody>
        </p:sp>
        <p:sp>
          <p:nvSpPr>
            <p:cNvPr id="11" name="Cloud 10">
              <a:extLst>
                <a:ext uri="{FF2B5EF4-FFF2-40B4-BE49-F238E27FC236}">
                  <a16:creationId xmlns:a16="http://schemas.microsoft.com/office/drawing/2014/main" id="{C92D57FE-EEBD-BACC-D00D-76E5CC2E1680}"/>
                </a:ext>
              </a:extLst>
            </p:cNvPr>
            <p:cNvSpPr/>
            <p:nvPr/>
          </p:nvSpPr>
          <p:spPr>
            <a:xfrm>
              <a:off x="3503712" y="5765937"/>
              <a:ext cx="288032" cy="255351"/>
            </a:xfrm>
            <a:prstGeom prst="cloud">
              <a:avLst/>
            </a:prstGeom>
            <a:solidFill>
              <a:schemeClr val="bg1">
                <a:lumMod val="9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eaLnBrk="0" hangingPunct="0">
                <a:spcBef>
                  <a:spcPct val="0"/>
                </a:spcBef>
                <a:spcAft>
                  <a:spcPts val="600"/>
                </a:spcAft>
              </a:pPr>
              <a:endParaRPr lang="en-GB" sz="3200" b="0" kern="0" dirty="0">
                <a:solidFill>
                  <a:srgbClr val="1C96B9"/>
                </a:solidFill>
                <a:latin typeface="Myriad Pro" panose="020B0503030403020204"/>
                <a:ea typeface="ＭＳ Ｐゴシック" pitchFamily="-1" charset="-128"/>
                <a:cs typeface="Calibri" panose="020F0502020204030204" pitchFamily="34" charset="0"/>
              </a:endParaRPr>
            </a:p>
          </p:txBody>
        </p:sp>
      </p:grpSp>
    </p:spTree>
    <p:custDataLst>
      <p:tags r:id="rId1"/>
    </p:custDataLst>
    <p:extLst>
      <p:ext uri="{BB962C8B-B14F-4D97-AF65-F5344CB8AC3E}">
        <p14:creationId xmlns:p14="http://schemas.microsoft.com/office/powerpoint/2010/main" val="3783315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D17A5DA-DB12-2382-5077-B643BD1BF7E7}"/>
              </a:ext>
            </a:extLst>
          </p:cNvPr>
          <p:cNvSpPr/>
          <p:nvPr/>
        </p:nvSpPr>
        <p:spPr>
          <a:xfrm>
            <a:off x="0" y="0"/>
            <a:ext cx="12192000" cy="6858000"/>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9900"/>
              </a:highlight>
            </a:endParaRPr>
          </a:p>
        </p:txBody>
      </p:sp>
      <p:pic>
        <p:nvPicPr>
          <p:cNvPr id="6" name="Picture 5" descr="A picture containing text, clipart&#10;&#10;Description automatically generated">
            <a:extLst>
              <a:ext uri="{FF2B5EF4-FFF2-40B4-BE49-F238E27FC236}">
                <a16:creationId xmlns:a16="http://schemas.microsoft.com/office/drawing/2014/main" id="{24DE69C3-4449-67A2-69A7-50A423D93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
        <p:nvSpPr>
          <p:cNvPr id="9" name="Title 1">
            <a:extLst>
              <a:ext uri="{FF2B5EF4-FFF2-40B4-BE49-F238E27FC236}">
                <a16:creationId xmlns:a16="http://schemas.microsoft.com/office/drawing/2014/main" id="{22627D03-2DFB-A148-87A5-E4AB1CA747FA}"/>
              </a:ext>
            </a:extLst>
          </p:cNvPr>
          <p:cNvSpPr txBox="1">
            <a:spLocks/>
          </p:cNvSpPr>
          <p:nvPr/>
        </p:nvSpPr>
        <p:spPr>
          <a:xfrm>
            <a:off x="909063" y="0"/>
            <a:ext cx="7349400" cy="32347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r>
              <a:rPr lang="en-GB" sz="5400" b="1" dirty="0">
                <a:solidFill>
                  <a:schemeClr val="bg1"/>
                </a:solidFill>
              </a:rPr>
              <a:t>Any questions?</a:t>
            </a:r>
          </a:p>
        </p:txBody>
      </p:sp>
      <p:pic>
        <p:nvPicPr>
          <p:cNvPr id="4" name="Picture 3">
            <a:extLst>
              <a:ext uri="{FF2B5EF4-FFF2-40B4-BE49-F238E27FC236}">
                <a16:creationId xmlns:a16="http://schemas.microsoft.com/office/drawing/2014/main" id="{85538E25-3612-B37C-91F5-D91D1646BE35}"/>
              </a:ext>
            </a:extLst>
          </p:cNvPr>
          <p:cNvPicPr>
            <a:picLocks noChangeAspect="1"/>
          </p:cNvPicPr>
          <p:nvPr/>
        </p:nvPicPr>
        <p:blipFill>
          <a:blip r:embed="rId4">
            <a:alphaModFix amt="22000"/>
          </a:blip>
          <a:stretch>
            <a:fillRect/>
          </a:stretch>
        </p:blipFill>
        <p:spPr>
          <a:xfrm>
            <a:off x="6933087" y="967409"/>
            <a:ext cx="2938970" cy="4363925"/>
          </a:xfrm>
          <a:prstGeom prst="rect">
            <a:avLst/>
          </a:prstGeom>
        </p:spPr>
      </p:pic>
    </p:spTree>
    <p:extLst>
      <p:ext uri="{BB962C8B-B14F-4D97-AF65-F5344CB8AC3E}">
        <p14:creationId xmlns:p14="http://schemas.microsoft.com/office/powerpoint/2010/main" val="2851947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9069269-B817-293D-5F94-697D72783D16}"/>
              </a:ext>
            </a:extLst>
          </p:cNvPr>
          <p:cNvSpPr txBox="1">
            <a:spLocks/>
          </p:cNvSpPr>
          <p:nvPr/>
        </p:nvSpPr>
        <p:spPr bwMode="auto">
          <a:xfrm>
            <a:off x="1070846" y="575332"/>
            <a:ext cx="8559851" cy="157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US" sz="2800" b="1" dirty="0">
                <a:solidFill>
                  <a:srgbClr val="1E95B8"/>
                </a:solidFill>
                <a:latin typeface="Myriad Pro" panose="020B0503030403020204" pitchFamily="34" charset="0"/>
              </a:rPr>
              <a:t>Breaking Uncertain or Unexpected news: </a:t>
            </a:r>
          </a:p>
          <a:p>
            <a:r>
              <a:rPr lang="en-US" sz="2800" b="1" dirty="0">
                <a:solidFill>
                  <a:srgbClr val="1E95B8"/>
                </a:solidFill>
                <a:latin typeface="Myriad Pro" panose="020B0503030403020204" pitchFamily="34" charset="0"/>
              </a:rPr>
              <a:t>A Practical Workshop for Sonographers</a:t>
            </a:r>
          </a:p>
          <a:p>
            <a:r>
              <a:rPr lang="en-US" sz="2800" b="1" dirty="0">
                <a:solidFill>
                  <a:srgbClr val="1E95B8"/>
                </a:solidFill>
                <a:latin typeface="Myriad Pro" panose="020B0503030403020204" pitchFamily="34" charset="0"/>
              </a:rPr>
              <a:t>BMUS Annual Scientific Meeting: Ultrasound 2024</a:t>
            </a:r>
          </a:p>
        </p:txBody>
      </p:sp>
      <p:sp>
        <p:nvSpPr>
          <p:cNvPr id="15" name="Title 1">
            <a:extLst>
              <a:ext uri="{FF2B5EF4-FFF2-40B4-BE49-F238E27FC236}">
                <a16:creationId xmlns:a16="http://schemas.microsoft.com/office/drawing/2014/main" id="{030CF7CB-E1F4-1BD0-0FEC-29CA9A360D4A}"/>
              </a:ext>
            </a:extLst>
          </p:cNvPr>
          <p:cNvSpPr txBox="1">
            <a:spLocks/>
          </p:cNvSpPr>
          <p:nvPr/>
        </p:nvSpPr>
        <p:spPr bwMode="auto">
          <a:xfrm>
            <a:off x="1070846" y="2377726"/>
            <a:ext cx="5257800" cy="3716446"/>
          </a:xfrm>
          <a:prstGeom prst="rect">
            <a:avLst/>
          </a:prstGeom>
          <a:solidFill>
            <a:schemeClr val="bg1">
              <a:lumMod val="95000"/>
            </a:schemeClr>
          </a:solidFill>
          <a:ln>
            <a:noFill/>
          </a:ln>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US" sz="2000" dirty="0">
                <a:solidFill>
                  <a:srgbClr val="002060"/>
                </a:solidFill>
              </a:rPr>
              <a:t>Please take a moment to complete the post-course evaluation form:</a:t>
            </a:r>
          </a:p>
          <a:p>
            <a:endParaRPr lang="en-US" sz="800" dirty="0">
              <a:solidFill>
                <a:srgbClr val="002060"/>
              </a:solidFill>
            </a:endParaRPr>
          </a:p>
          <a:p>
            <a:pPr marL="342900" indent="-342900">
              <a:buClr>
                <a:srgbClr val="F69008"/>
              </a:buClr>
              <a:buFont typeface="Wingdings" panose="05000000000000000000" pitchFamily="2" charset="2"/>
              <a:buChar char="§"/>
            </a:pPr>
            <a:r>
              <a:rPr lang="en-US" sz="2000" b="0" dirty="0">
                <a:solidFill>
                  <a:srgbClr val="002060"/>
                </a:solidFill>
              </a:rPr>
              <a:t>Access the form by scanning the QR code provided.</a:t>
            </a:r>
          </a:p>
          <a:p>
            <a:pPr marL="171450" indent="-171450">
              <a:buClr>
                <a:srgbClr val="F69008"/>
              </a:buClr>
              <a:buFont typeface="Wingdings" panose="05000000000000000000" pitchFamily="2" charset="2"/>
              <a:buChar char="§"/>
            </a:pPr>
            <a:endParaRPr lang="en-US" sz="800" b="0" dirty="0">
              <a:solidFill>
                <a:srgbClr val="002060"/>
              </a:solidFill>
            </a:endParaRPr>
          </a:p>
          <a:p>
            <a:pPr marL="342900" indent="-342900">
              <a:buClr>
                <a:srgbClr val="F69008"/>
              </a:buClr>
              <a:buFont typeface="Wingdings" panose="05000000000000000000" pitchFamily="2" charset="2"/>
              <a:buChar char="§"/>
            </a:pPr>
            <a:r>
              <a:rPr lang="en-US" sz="2000" b="0" dirty="0">
                <a:solidFill>
                  <a:srgbClr val="002060"/>
                </a:solidFill>
              </a:rPr>
              <a:t>Your feedback is invaluable to us as we strive to constantly improve and update our training resources.</a:t>
            </a:r>
          </a:p>
          <a:p>
            <a:pPr marL="171450" indent="-171450">
              <a:buClr>
                <a:srgbClr val="F69008"/>
              </a:buClr>
              <a:buFont typeface="Wingdings" panose="05000000000000000000" pitchFamily="2" charset="2"/>
              <a:buChar char="§"/>
            </a:pPr>
            <a:endParaRPr lang="en-US" sz="800" b="0" dirty="0">
              <a:solidFill>
                <a:srgbClr val="002060"/>
              </a:solidFill>
            </a:endParaRPr>
          </a:p>
          <a:p>
            <a:pPr marL="342900" indent="-342900">
              <a:buClr>
                <a:srgbClr val="F69008"/>
              </a:buClr>
              <a:buFont typeface="Wingdings" panose="05000000000000000000" pitchFamily="2" charset="2"/>
              <a:buChar char="§"/>
            </a:pPr>
            <a:r>
              <a:rPr lang="en-US" sz="2000" b="0" dirty="0">
                <a:solidFill>
                  <a:srgbClr val="002060"/>
                </a:solidFill>
              </a:rPr>
              <a:t>Thank you for your participation and contribution to enhancing our training programs.</a:t>
            </a:r>
            <a:endParaRPr lang="en-GB" sz="2000" b="0" dirty="0">
              <a:solidFill>
                <a:srgbClr val="002060"/>
              </a:solidFill>
            </a:endParaRPr>
          </a:p>
        </p:txBody>
      </p:sp>
      <p:pic>
        <p:nvPicPr>
          <p:cNvPr id="11" name="Picture 10">
            <a:extLst>
              <a:ext uri="{FF2B5EF4-FFF2-40B4-BE49-F238E27FC236}">
                <a16:creationId xmlns:a16="http://schemas.microsoft.com/office/drawing/2014/main" id="{4515CE41-73AC-BCE2-305E-59AA7B64A0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5842" y="1921992"/>
            <a:ext cx="2464855" cy="4172180"/>
          </a:xfrm>
          <a:prstGeom prst="rect">
            <a:avLst/>
          </a:prstGeom>
          <a:scene3d>
            <a:camera prst="orthographicFront"/>
            <a:lightRig rig="threePt" dir="t"/>
          </a:scene3d>
          <a:sp3d>
            <a:bevelT/>
          </a:sp3d>
        </p:spPr>
      </p:pic>
    </p:spTree>
    <p:extLst>
      <p:ext uri="{BB962C8B-B14F-4D97-AF65-F5344CB8AC3E}">
        <p14:creationId xmlns:p14="http://schemas.microsoft.com/office/powerpoint/2010/main" val="278024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F5E182-5FC1-4F1B-7BB5-A10E99B47D6D}"/>
              </a:ext>
            </a:extLst>
          </p:cNvPr>
          <p:cNvSpPr/>
          <p:nvPr/>
        </p:nvSpPr>
        <p:spPr>
          <a:xfrm>
            <a:off x="0" y="6156"/>
            <a:ext cx="12192000" cy="6857999"/>
          </a:xfrm>
          <a:prstGeom prst="rect">
            <a:avLst/>
          </a:prstGeom>
          <a:solidFill>
            <a:srgbClr val="1E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 name="Title 1">
            <a:extLst>
              <a:ext uri="{FF2B5EF4-FFF2-40B4-BE49-F238E27FC236}">
                <a16:creationId xmlns:a16="http://schemas.microsoft.com/office/drawing/2014/main" id="{9CDE719E-620C-19B0-0922-14EBD655A7B8}"/>
              </a:ext>
            </a:extLst>
          </p:cNvPr>
          <p:cNvSpPr txBox="1">
            <a:spLocks/>
          </p:cNvSpPr>
          <p:nvPr/>
        </p:nvSpPr>
        <p:spPr>
          <a:xfrm>
            <a:off x="869046" y="-722892"/>
            <a:ext cx="7349400" cy="32347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r>
              <a:rPr lang="en-GB" sz="11500" b="1" dirty="0">
                <a:solidFill>
                  <a:schemeClr val="bg1"/>
                </a:solidFill>
              </a:rPr>
              <a:t>Thank you </a:t>
            </a:r>
          </a:p>
        </p:txBody>
      </p:sp>
      <p:pic>
        <p:nvPicPr>
          <p:cNvPr id="4" name="Picture 3" descr="A picture containing text, clipart&#10;&#10;Description automatically generated">
            <a:extLst>
              <a:ext uri="{FF2B5EF4-FFF2-40B4-BE49-F238E27FC236}">
                <a16:creationId xmlns:a16="http://schemas.microsoft.com/office/drawing/2014/main" id="{0E0A1E48-2A6E-7DEA-9BEC-E5896D2B3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pic>
        <p:nvPicPr>
          <p:cNvPr id="5" name="Picture 4" descr="A picture containing shirt&#10;&#10;Description automatically generated">
            <a:extLst>
              <a:ext uri="{FF2B5EF4-FFF2-40B4-BE49-F238E27FC236}">
                <a16:creationId xmlns:a16="http://schemas.microsoft.com/office/drawing/2014/main" id="{B62FA710-E037-6BC7-CE28-30F8C43F3A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2786" y="3221315"/>
            <a:ext cx="8691863" cy="4393238"/>
          </a:xfrm>
          <a:prstGeom prst="rect">
            <a:avLst/>
          </a:prstGeom>
        </p:spPr>
      </p:pic>
      <p:pic>
        <p:nvPicPr>
          <p:cNvPr id="6" name="Picture 5" descr="A black and white logo&#10;&#10;Description automatically generated with low confidence">
            <a:extLst>
              <a:ext uri="{FF2B5EF4-FFF2-40B4-BE49-F238E27FC236}">
                <a16:creationId xmlns:a16="http://schemas.microsoft.com/office/drawing/2014/main" id="{EF714C80-5209-2C67-6D35-236A20B30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27816" y="431080"/>
            <a:ext cx="2624827" cy="1224100"/>
          </a:xfrm>
          <a:prstGeom prst="rect">
            <a:avLst/>
          </a:prstGeom>
        </p:spPr>
      </p:pic>
      <p:sp>
        <p:nvSpPr>
          <p:cNvPr id="7" name="Rectangle 6">
            <a:extLst>
              <a:ext uri="{FF2B5EF4-FFF2-40B4-BE49-F238E27FC236}">
                <a16:creationId xmlns:a16="http://schemas.microsoft.com/office/drawing/2014/main" id="{6998B57C-F7B3-0DA0-FD6D-D1C5D66BF67C}"/>
              </a:ext>
            </a:extLst>
          </p:cNvPr>
          <p:cNvSpPr/>
          <p:nvPr/>
        </p:nvSpPr>
        <p:spPr>
          <a:xfrm>
            <a:off x="380540" y="6275387"/>
            <a:ext cx="5835065" cy="46166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800" u="none" strike="noStrike" kern="1200" cap="none" spc="0" normalizeH="0" baseline="0" noProof="0" dirty="0">
                <a:ln>
                  <a:noFill/>
                </a:ln>
                <a:solidFill>
                  <a:srgbClr val="002060"/>
                </a:solidFill>
                <a:effectLst/>
                <a:uLnTx/>
                <a:uFillTx/>
                <a:latin typeface="Myriad Pro Light" panose="020B0403030403020204" pitchFamily="34" charset="0"/>
              </a:rPr>
              <a:t>Sands (Stillbirth and Neonatal Death Society). Charity Registered in Scotland SC042789, England and Wales 299679. We also operate in Northern Ireland. Company Limited by Guarantee Number: 2212082. Registered Address: CAN Mezzanine, 49-51 East Road, London, N16AH.</a:t>
            </a:r>
          </a:p>
        </p:txBody>
      </p:sp>
      <p:sp>
        <p:nvSpPr>
          <p:cNvPr id="8" name="Title 1">
            <a:extLst>
              <a:ext uri="{FF2B5EF4-FFF2-40B4-BE49-F238E27FC236}">
                <a16:creationId xmlns:a16="http://schemas.microsoft.com/office/drawing/2014/main" id="{1ABEED13-1B7E-2F26-7C49-2AC8DDC7A240}"/>
              </a:ext>
            </a:extLst>
          </p:cNvPr>
          <p:cNvSpPr txBox="1">
            <a:spLocks/>
          </p:cNvSpPr>
          <p:nvPr/>
        </p:nvSpPr>
        <p:spPr bwMode="auto">
          <a:xfrm>
            <a:off x="947700" y="2729237"/>
            <a:ext cx="4228475" cy="550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GB" sz="2400" dirty="0">
                <a:solidFill>
                  <a:srgbClr val="002060"/>
                </a:solidFill>
              </a:rPr>
              <a:t>Helpline Support</a:t>
            </a:r>
          </a:p>
        </p:txBody>
      </p:sp>
      <p:sp>
        <p:nvSpPr>
          <p:cNvPr id="9" name="TextBox 8">
            <a:extLst>
              <a:ext uri="{FF2B5EF4-FFF2-40B4-BE49-F238E27FC236}">
                <a16:creationId xmlns:a16="http://schemas.microsoft.com/office/drawing/2014/main" id="{09649D38-FDF4-6A43-E9C8-9337107CEED8}"/>
              </a:ext>
            </a:extLst>
          </p:cNvPr>
          <p:cNvSpPr txBox="1"/>
          <p:nvPr/>
        </p:nvSpPr>
        <p:spPr>
          <a:xfrm>
            <a:off x="1422445" y="3193685"/>
            <a:ext cx="1842379" cy="51552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2000" u="none" strike="noStrike" kern="1200" cap="none" spc="0" normalizeH="0" baseline="0" noProof="0" dirty="0">
                <a:ln>
                  <a:noFill/>
                </a:ln>
                <a:solidFill>
                  <a:srgbClr val="002060"/>
                </a:solidFill>
                <a:effectLst/>
                <a:uLnTx/>
                <a:uFillTx/>
                <a:latin typeface="Myriad Pro" panose="020B0503030403020204" pitchFamily="34" charset="0"/>
                <a:ea typeface="Calibri" panose="020F0502020204030204" pitchFamily="34" charset="0"/>
                <a:cs typeface="Arial" panose="020B0604020202020204" pitchFamily="34" charset="0"/>
              </a:rPr>
              <a:t>0808 164 3332</a:t>
            </a:r>
          </a:p>
        </p:txBody>
      </p:sp>
      <p:sp>
        <p:nvSpPr>
          <p:cNvPr id="12" name="TextBox 11">
            <a:extLst>
              <a:ext uri="{FF2B5EF4-FFF2-40B4-BE49-F238E27FC236}">
                <a16:creationId xmlns:a16="http://schemas.microsoft.com/office/drawing/2014/main" id="{6878E282-F545-AA5D-097E-F835E263E8AB}"/>
              </a:ext>
            </a:extLst>
          </p:cNvPr>
          <p:cNvSpPr txBox="1"/>
          <p:nvPr/>
        </p:nvSpPr>
        <p:spPr>
          <a:xfrm>
            <a:off x="3944800" y="3171237"/>
            <a:ext cx="4399860" cy="515526"/>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lang="en-GB" sz="2000" dirty="0">
                <a:solidFill>
                  <a:srgbClr val="002060"/>
                </a:solidFill>
                <a:latin typeface="Myriad Pro" panose="020B0503030403020204" pitchFamily="34" charset="0"/>
                <a:ea typeface="Calibri" panose="020F0502020204030204" pitchFamily="34" charset="0"/>
                <a:cs typeface="Arial" panose="020B0604020202020204" pitchFamily="34" charset="0"/>
              </a:rPr>
              <a:t>helpline@sands.org.uk</a:t>
            </a:r>
            <a:endParaRPr kumimoji="0" lang="en-GB" sz="2000" u="none" strike="noStrike" kern="1200" cap="none" spc="0" normalizeH="0" baseline="0" noProof="0" dirty="0">
              <a:ln>
                <a:noFill/>
              </a:ln>
              <a:solidFill>
                <a:srgbClr val="002060"/>
              </a:solidFill>
              <a:effectLst/>
              <a:uLnTx/>
              <a:uFillTx/>
              <a:latin typeface="Myriad Pro" panose="020B0503030403020204" pitchFamily="34" charset="0"/>
              <a:ea typeface="Calibri" panose="020F0502020204030204" pitchFamily="34" charset="0"/>
              <a:cs typeface="Times New Roman" panose="02020603050405020304" pitchFamily="18" charset="0"/>
            </a:endParaRPr>
          </a:p>
        </p:txBody>
      </p:sp>
      <p:pic>
        <p:nvPicPr>
          <p:cNvPr id="13" name="Picture 12">
            <a:extLst>
              <a:ext uri="{FF2B5EF4-FFF2-40B4-BE49-F238E27FC236}">
                <a16:creationId xmlns:a16="http://schemas.microsoft.com/office/drawing/2014/main" id="{69BE5563-31F9-9E3A-0D8F-669FDA802778}"/>
              </a:ext>
            </a:extLst>
          </p:cNvPr>
          <p:cNvPicPr>
            <a:picLocks noChangeAspect="1"/>
          </p:cNvPicPr>
          <p:nvPr/>
        </p:nvPicPr>
        <p:blipFill>
          <a:blip r:embed="rId6"/>
          <a:stretch>
            <a:fillRect/>
          </a:stretch>
        </p:blipFill>
        <p:spPr>
          <a:xfrm>
            <a:off x="3434649" y="3250516"/>
            <a:ext cx="475529" cy="475529"/>
          </a:xfrm>
          <a:prstGeom prst="rect">
            <a:avLst/>
          </a:prstGeom>
        </p:spPr>
      </p:pic>
      <p:pic>
        <p:nvPicPr>
          <p:cNvPr id="14" name="Picture 13">
            <a:extLst>
              <a:ext uri="{FF2B5EF4-FFF2-40B4-BE49-F238E27FC236}">
                <a16:creationId xmlns:a16="http://schemas.microsoft.com/office/drawing/2014/main" id="{BF6EF656-DBEA-61C1-D7BF-D4538FA83F4A}"/>
              </a:ext>
            </a:extLst>
          </p:cNvPr>
          <p:cNvPicPr>
            <a:picLocks noChangeAspect="1"/>
          </p:cNvPicPr>
          <p:nvPr/>
        </p:nvPicPr>
        <p:blipFill>
          <a:blip r:embed="rId7"/>
          <a:stretch>
            <a:fillRect/>
          </a:stretch>
        </p:blipFill>
        <p:spPr>
          <a:xfrm>
            <a:off x="982123" y="3298016"/>
            <a:ext cx="414564" cy="420660"/>
          </a:xfrm>
          <a:prstGeom prst="rect">
            <a:avLst/>
          </a:prstGeom>
        </p:spPr>
      </p:pic>
      <p:sp>
        <p:nvSpPr>
          <p:cNvPr id="16" name="TextBox 15">
            <a:extLst>
              <a:ext uri="{FF2B5EF4-FFF2-40B4-BE49-F238E27FC236}">
                <a16:creationId xmlns:a16="http://schemas.microsoft.com/office/drawing/2014/main" id="{87E5E1FD-1650-C1A6-3E24-C9E9E108E669}"/>
              </a:ext>
            </a:extLst>
          </p:cNvPr>
          <p:cNvSpPr txBox="1"/>
          <p:nvPr/>
        </p:nvSpPr>
        <p:spPr>
          <a:xfrm>
            <a:off x="1422445" y="4128763"/>
            <a:ext cx="5510790" cy="1438855"/>
          </a:xfrm>
          <a:prstGeom prst="rect">
            <a:avLst/>
          </a:prstGeom>
          <a:noFill/>
        </p:spPr>
        <p:txBody>
          <a:bodyPr wrap="square" rtlCol="0">
            <a:spAutoFit/>
          </a:bodyPr>
          <a:lstStyle/>
          <a:p>
            <a:pPr marR="0" lvl="0" algn="l" defTabSz="914400" rtl="0" eaLnBrk="1" fontAlgn="auto" latinLnBrk="0" hangingPunct="1">
              <a:lnSpc>
                <a:spcPct val="150000"/>
              </a:lnSpc>
              <a:spcBef>
                <a:spcPts val="0"/>
              </a:spcBef>
              <a:spcAft>
                <a:spcPts val="0"/>
              </a:spcAft>
              <a:buClrTx/>
              <a:buSzTx/>
              <a:tabLst/>
              <a:defRPr/>
            </a:pPr>
            <a:r>
              <a:rPr kumimoji="0" lang="en-GB" sz="2000" u="none" strike="noStrike" kern="1200" cap="none" spc="0" normalizeH="0" baseline="0" noProof="0" dirty="0">
                <a:ln>
                  <a:noFill/>
                </a:ln>
                <a:solidFill>
                  <a:srgbClr val="002060"/>
                </a:solidFill>
                <a:effectLst/>
                <a:uLnTx/>
                <a:uFillTx/>
                <a:latin typeface="Myriad Pro" panose="020B0503030403020204" pitchFamily="34" charset="0"/>
                <a:ea typeface="Calibri" panose="020F0502020204030204" pitchFamily="34" charset="0"/>
                <a:cs typeface="Arial" panose="020B0604020202020204" pitchFamily="34" charset="0"/>
              </a:rPr>
              <a:t>@SandsInsights </a:t>
            </a:r>
          </a:p>
          <a:p>
            <a:pPr marR="0" lvl="0" algn="l" defTabSz="914400" rtl="0" eaLnBrk="1" fontAlgn="auto" latinLnBrk="0" hangingPunct="1">
              <a:lnSpc>
                <a:spcPct val="150000"/>
              </a:lnSpc>
              <a:spcBef>
                <a:spcPts val="0"/>
              </a:spcBef>
              <a:spcAft>
                <a:spcPts val="0"/>
              </a:spcAft>
              <a:buClrTx/>
              <a:buSzTx/>
              <a:tabLst/>
              <a:defRPr/>
            </a:pPr>
            <a:r>
              <a:rPr kumimoji="0" lang="en-GB" sz="2000" u="none" strike="noStrike" kern="1200" cap="none" spc="0" normalizeH="0" baseline="0" noProof="0" dirty="0">
                <a:ln>
                  <a:noFill/>
                </a:ln>
                <a:solidFill>
                  <a:srgbClr val="002060"/>
                </a:solidFill>
                <a:effectLst/>
                <a:uLnTx/>
                <a:uFillTx/>
                <a:latin typeface="Myriad Pro" panose="020B0503030403020204" pitchFamily="34" charset="0"/>
                <a:ea typeface="Calibri" panose="020F0502020204030204" pitchFamily="34" charset="0"/>
                <a:cs typeface="Arial" panose="020B0604020202020204" pitchFamily="34" charset="0"/>
              </a:rPr>
              <a:t>www.sands.org.uk/training</a:t>
            </a:r>
          </a:p>
          <a:p>
            <a:pPr marR="0" lvl="0" algn="l" defTabSz="914400" rtl="0" eaLnBrk="1" fontAlgn="auto" latinLnBrk="0" hangingPunct="1">
              <a:lnSpc>
                <a:spcPct val="150000"/>
              </a:lnSpc>
              <a:spcBef>
                <a:spcPts val="0"/>
              </a:spcBef>
              <a:spcAft>
                <a:spcPts val="0"/>
              </a:spcAft>
              <a:buClrTx/>
              <a:buSzTx/>
              <a:tabLst/>
              <a:defRPr/>
            </a:pPr>
            <a:r>
              <a:rPr kumimoji="0" lang="en-GB" sz="2000" u="none" strike="noStrike" kern="1200" cap="none" spc="0" normalizeH="0" baseline="0" noProof="0" dirty="0">
                <a:ln>
                  <a:noFill/>
                </a:ln>
                <a:solidFill>
                  <a:srgbClr val="002060"/>
                </a:solidFill>
                <a:effectLst/>
                <a:uLnTx/>
                <a:uFillTx/>
                <a:latin typeface="Myriad Pro" panose="020B0503030403020204" pitchFamily="34" charset="0"/>
                <a:ea typeface="Calibri" panose="020F0502020204030204" pitchFamily="34" charset="0"/>
                <a:cs typeface="Arial" panose="020B0604020202020204" pitchFamily="34" charset="0"/>
              </a:rPr>
              <a:t>training@sands.org.uk</a:t>
            </a:r>
          </a:p>
        </p:txBody>
      </p:sp>
      <p:pic>
        <p:nvPicPr>
          <p:cNvPr id="17" name="Picture 16">
            <a:extLst>
              <a:ext uri="{FF2B5EF4-FFF2-40B4-BE49-F238E27FC236}">
                <a16:creationId xmlns:a16="http://schemas.microsoft.com/office/drawing/2014/main" id="{8C95FDFB-1B27-3584-B3B6-666BA2035392}"/>
              </a:ext>
            </a:extLst>
          </p:cNvPr>
          <p:cNvPicPr>
            <a:picLocks noChangeAspect="1"/>
          </p:cNvPicPr>
          <p:nvPr/>
        </p:nvPicPr>
        <p:blipFill rotWithShape="1">
          <a:blip r:embed="rId8"/>
          <a:srcRect l="4845" t="8878" r="7798" b="7124"/>
          <a:stretch/>
        </p:blipFill>
        <p:spPr>
          <a:xfrm>
            <a:off x="1018763" y="4258235"/>
            <a:ext cx="360040" cy="346192"/>
          </a:xfrm>
          <a:prstGeom prst="rect">
            <a:avLst/>
          </a:prstGeom>
        </p:spPr>
      </p:pic>
      <p:pic>
        <p:nvPicPr>
          <p:cNvPr id="18" name="Picture 17">
            <a:extLst>
              <a:ext uri="{FF2B5EF4-FFF2-40B4-BE49-F238E27FC236}">
                <a16:creationId xmlns:a16="http://schemas.microsoft.com/office/drawing/2014/main" id="{174EC1C5-7C8D-8E84-7387-BFFEE816932D}"/>
              </a:ext>
            </a:extLst>
          </p:cNvPr>
          <p:cNvPicPr>
            <a:picLocks noChangeAspect="1"/>
          </p:cNvPicPr>
          <p:nvPr/>
        </p:nvPicPr>
        <p:blipFill>
          <a:blip r:embed="rId6"/>
          <a:stretch>
            <a:fillRect/>
          </a:stretch>
        </p:blipFill>
        <p:spPr>
          <a:xfrm>
            <a:off x="1009385" y="5207578"/>
            <a:ext cx="360040" cy="360040"/>
          </a:xfrm>
          <a:prstGeom prst="rect">
            <a:avLst/>
          </a:prstGeom>
        </p:spPr>
      </p:pic>
      <p:pic>
        <p:nvPicPr>
          <p:cNvPr id="19" name="Picture 18">
            <a:extLst>
              <a:ext uri="{FF2B5EF4-FFF2-40B4-BE49-F238E27FC236}">
                <a16:creationId xmlns:a16="http://schemas.microsoft.com/office/drawing/2014/main" id="{03D512FA-4EC6-D9B2-6CEF-842DCE1019F6}"/>
              </a:ext>
            </a:extLst>
          </p:cNvPr>
          <p:cNvPicPr>
            <a:picLocks/>
          </p:cNvPicPr>
          <p:nvPr/>
        </p:nvPicPr>
        <p:blipFill>
          <a:blip r:embed="rId9" cstate="print">
            <a:extLst>
              <a:ext uri="{28A0092B-C50C-407E-A947-70E740481C1C}">
                <a14:useLocalDpi xmlns:a14="http://schemas.microsoft.com/office/drawing/2010/main" val="0"/>
              </a:ext>
            </a:extLst>
          </a:blip>
          <a:srcRect/>
          <a:stretch/>
        </p:blipFill>
        <p:spPr>
          <a:xfrm>
            <a:off x="1073399" y="4762751"/>
            <a:ext cx="250769" cy="275571"/>
          </a:xfrm>
          <a:prstGeom prst="rect">
            <a:avLst/>
          </a:prstGeom>
        </p:spPr>
      </p:pic>
    </p:spTree>
    <p:extLst>
      <p:ext uri="{BB962C8B-B14F-4D97-AF65-F5344CB8AC3E}">
        <p14:creationId xmlns:p14="http://schemas.microsoft.com/office/powerpoint/2010/main" val="113596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95B8"/>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89DE8DB-901C-F45C-E57A-483726159DAC}"/>
              </a:ext>
            </a:extLst>
          </p:cNvPr>
          <p:cNvPicPr>
            <a:picLocks noChangeAspect="1"/>
          </p:cNvPicPr>
          <p:nvPr/>
        </p:nvPicPr>
        <p:blipFill>
          <a:blip r:embed="rId3"/>
          <a:stretch>
            <a:fillRect/>
          </a:stretch>
        </p:blipFill>
        <p:spPr>
          <a:xfrm>
            <a:off x="7083717" y="1678318"/>
            <a:ext cx="4327344" cy="466124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2F8D2A3-0C9B-472A-BBEB-2E94637BF8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4432" y="5718804"/>
            <a:ext cx="1926908" cy="898622"/>
          </a:xfrm>
          <a:prstGeom prst="rect">
            <a:avLst/>
          </a:prstGeom>
        </p:spPr>
      </p:pic>
      <p:sp>
        <p:nvSpPr>
          <p:cNvPr id="18" name="TextBox 17">
            <a:extLst>
              <a:ext uri="{FF2B5EF4-FFF2-40B4-BE49-F238E27FC236}">
                <a16:creationId xmlns:a16="http://schemas.microsoft.com/office/drawing/2014/main" id="{98E4385C-7E7F-2815-1943-2065637010F7}"/>
              </a:ext>
            </a:extLst>
          </p:cNvPr>
          <p:cNvSpPr txBox="1"/>
          <p:nvPr/>
        </p:nvSpPr>
        <p:spPr>
          <a:xfrm>
            <a:off x="517220" y="487999"/>
            <a:ext cx="9467212" cy="2308324"/>
          </a:xfrm>
          <a:prstGeom prst="rect">
            <a:avLst/>
          </a:prstGeom>
          <a:noFill/>
        </p:spPr>
        <p:txBody>
          <a:bodyPr wrap="square">
            <a:spAutoFit/>
          </a:bodyPr>
          <a:lstStyle/>
          <a:p>
            <a:r>
              <a:rPr lang="en-US" sz="3600" dirty="0">
                <a:solidFill>
                  <a:schemeClr val="bg1">
                    <a:lumMod val="95000"/>
                  </a:schemeClr>
                </a:solidFill>
                <a:latin typeface="Myriad Pro" panose="020B0503030403020204"/>
              </a:rPr>
              <a:t>Think about your experiences of breaking uncertain or unexpected news.</a:t>
            </a:r>
          </a:p>
          <a:p>
            <a:endParaRPr lang="en-US" sz="3600" dirty="0">
              <a:solidFill>
                <a:schemeClr val="bg1">
                  <a:lumMod val="95000"/>
                </a:schemeClr>
              </a:solidFill>
              <a:latin typeface="Myriad Pro" panose="020B0503030403020204"/>
            </a:endParaRPr>
          </a:p>
          <a:p>
            <a:r>
              <a:rPr lang="en-US" sz="3600" dirty="0">
                <a:solidFill>
                  <a:schemeClr val="bg1">
                    <a:lumMod val="95000"/>
                  </a:schemeClr>
                </a:solidFill>
                <a:latin typeface="Myriad Pro" panose="020B0503030403020204"/>
              </a:rPr>
              <a:t>What are your main concerns? </a:t>
            </a:r>
          </a:p>
        </p:txBody>
      </p:sp>
    </p:spTree>
    <p:extLst>
      <p:ext uri="{BB962C8B-B14F-4D97-AF65-F5344CB8AC3E}">
        <p14:creationId xmlns:p14="http://schemas.microsoft.com/office/powerpoint/2010/main" val="15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1E95B8"/>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695400" y="360831"/>
            <a:ext cx="10657184" cy="1207634"/>
          </a:xfrm>
        </p:spPr>
        <p:txBody>
          <a:bodyPr/>
          <a:lstStyle/>
          <a:p>
            <a:pPr lvl="0"/>
            <a:r>
              <a:rPr lang="en-GB" sz="4000" dirty="0">
                <a:latin typeface="Myriad Pro" panose="020B0503030403020204"/>
              </a:rPr>
              <a:t>What we hear from professionals…</a:t>
            </a:r>
          </a:p>
        </p:txBody>
      </p:sp>
      <p:sp>
        <p:nvSpPr>
          <p:cNvPr id="14" name="Rounded Rectangular Callout 13">
            <a:extLst>
              <a:ext uri="{FF2B5EF4-FFF2-40B4-BE49-F238E27FC236}">
                <a16:creationId xmlns:a16="http://schemas.microsoft.com/office/drawing/2014/main" id="{445DC303-23F3-8544-AD20-931205B6BDB8}"/>
              </a:ext>
            </a:extLst>
          </p:cNvPr>
          <p:cNvSpPr/>
          <p:nvPr/>
        </p:nvSpPr>
        <p:spPr>
          <a:xfrm>
            <a:off x="719532" y="1817199"/>
            <a:ext cx="3312368" cy="1751872"/>
          </a:xfrm>
          <a:prstGeom prst="wedgeRoundRectCallout">
            <a:avLst>
              <a:gd name="adj1" fmla="val -8257"/>
              <a:gd name="adj2" fmla="val 6772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Myriad Pro" panose="020B0503030403020204"/>
              </a:rPr>
              <a:t>"I don’t want to say the wrong thing and make an already difficult situation worse.“</a:t>
            </a:r>
          </a:p>
        </p:txBody>
      </p:sp>
      <p:pic>
        <p:nvPicPr>
          <p:cNvPr id="5" name="Picture 4" descr="A picture containing food&#10;&#10;Description automatically generated">
            <a:extLst>
              <a:ext uri="{FF2B5EF4-FFF2-40B4-BE49-F238E27FC236}">
                <a16:creationId xmlns:a16="http://schemas.microsoft.com/office/drawing/2014/main" id="{6219F4D9-0852-3A43-A000-271700D3B028}"/>
              </a:ext>
            </a:extLst>
          </p:cNvPr>
          <p:cNvPicPr>
            <a:picLocks noChangeAspect="1"/>
          </p:cNvPicPr>
          <p:nvPr/>
        </p:nvPicPr>
        <p:blipFill rotWithShape="1">
          <a:blip r:embed="rId3">
            <a:extLst>
              <a:ext uri="{28A0092B-C50C-407E-A947-70E740481C1C}">
                <a14:useLocalDpi xmlns:a14="http://schemas.microsoft.com/office/drawing/2010/main" val="0"/>
              </a:ext>
            </a:extLst>
          </a:blip>
          <a:srcRect l="27161" t="33010" r="30643" b="33978"/>
          <a:stretch/>
        </p:blipFill>
        <p:spPr>
          <a:xfrm>
            <a:off x="3570328" y="4120088"/>
            <a:ext cx="5051345" cy="2264396"/>
          </a:xfrm>
          <a:prstGeom prst="rect">
            <a:avLst/>
          </a:prstGeom>
        </p:spPr>
      </p:pic>
      <p:sp>
        <p:nvSpPr>
          <p:cNvPr id="18" name="Rectangle 17">
            <a:extLst>
              <a:ext uri="{FF2B5EF4-FFF2-40B4-BE49-F238E27FC236}">
                <a16:creationId xmlns:a16="http://schemas.microsoft.com/office/drawing/2014/main" id="{4BCB5AAC-9E5B-174D-BA87-F36194520CAE}"/>
              </a:ext>
            </a:extLst>
          </p:cNvPr>
          <p:cNvSpPr/>
          <p:nvPr/>
        </p:nvSpPr>
        <p:spPr>
          <a:xfrm>
            <a:off x="9399068" y="4589245"/>
            <a:ext cx="288032" cy="184050"/>
          </a:xfrm>
          <a:prstGeom prst="rect">
            <a:avLst/>
          </a:prstGeom>
          <a:solidFill>
            <a:srgbClr val="1E95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ular Callout 13">
            <a:extLst>
              <a:ext uri="{FF2B5EF4-FFF2-40B4-BE49-F238E27FC236}">
                <a16:creationId xmlns:a16="http://schemas.microsoft.com/office/drawing/2014/main" id="{F838C62E-F4C7-5F8D-9BF5-62A907C32D7B}"/>
              </a:ext>
            </a:extLst>
          </p:cNvPr>
          <p:cNvSpPr/>
          <p:nvPr/>
        </p:nvSpPr>
        <p:spPr>
          <a:xfrm>
            <a:off x="4439816" y="1817199"/>
            <a:ext cx="3312368" cy="1751872"/>
          </a:xfrm>
          <a:prstGeom prst="wedgeRoundRectCallout">
            <a:avLst>
              <a:gd name="adj1" fmla="val -4010"/>
              <a:gd name="adj2" fmla="val 78427"/>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Myriad Pro" panose="020B0503030403020204"/>
              </a:rPr>
              <a:t>"I don't know how to discuss uncertain or unexpected results without overwhelming parents.“</a:t>
            </a:r>
          </a:p>
        </p:txBody>
      </p:sp>
      <p:sp>
        <p:nvSpPr>
          <p:cNvPr id="3" name="Rounded Rectangular Callout 13">
            <a:extLst>
              <a:ext uri="{FF2B5EF4-FFF2-40B4-BE49-F238E27FC236}">
                <a16:creationId xmlns:a16="http://schemas.microsoft.com/office/drawing/2014/main" id="{521FA8E2-F191-2D1B-CC59-B5194C2591F7}"/>
              </a:ext>
            </a:extLst>
          </p:cNvPr>
          <p:cNvSpPr/>
          <p:nvPr/>
        </p:nvSpPr>
        <p:spPr>
          <a:xfrm flipH="1">
            <a:off x="8173732" y="1817199"/>
            <a:ext cx="3312368" cy="1751872"/>
          </a:xfrm>
          <a:prstGeom prst="wedgeRoundRectCallout">
            <a:avLst>
              <a:gd name="adj1" fmla="val 41999"/>
              <a:gd name="adj2" fmla="val 73073"/>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dirty="0">
                <a:solidFill>
                  <a:srgbClr val="002060"/>
                </a:solidFill>
                <a:latin typeface="Myriad Pro" panose="020B0503030403020204"/>
              </a:rPr>
              <a:t>"I’m afraid what I say might sound rehearsed or insincere.“</a:t>
            </a:r>
          </a:p>
        </p:txBody>
      </p:sp>
      <p:sp>
        <p:nvSpPr>
          <p:cNvPr id="8" name="Rounded Rectangular Callout 13">
            <a:extLst>
              <a:ext uri="{FF2B5EF4-FFF2-40B4-BE49-F238E27FC236}">
                <a16:creationId xmlns:a16="http://schemas.microsoft.com/office/drawing/2014/main" id="{2B48484F-7142-CBE5-EB5E-C5BCBE532AAE}"/>
              </a:ext>
            </a:extLst>
          </p:cNvPr>
          <p:cNvSpPr/>
          <p:nvPr/>
        </p:nvSpPr>
        <p:spPr>
          <a:xfrm flipH="1">
            <a:off x="8712944" y="4036178"/>
            <a:ext cx="3312368" cy="1751872"/>
          </a:xfrm>
          <a:prstGeom prst="wedgeRoundRectCallout">
            <a:avLst>
              <a:gd name="adj1" fmla="val 66066"/>
              <a:gd name="adj2" fmla="val -4551"/>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dirty="0">
                <a:solidFill>
                  <a:srgbClr val="002060"/>
                </a:solidFill>
                <a:latin typeface="Myriad Pro" panose="020B0503030403020204"/>
              </a:rPr>
              <a:t>"I'm concerned I’ll become too emotional and struggle to maintain my professionalism.“</a:t>
            </a:r>
          </a:p>
        </p:txBody>
      </p:sp>
      <p:sp>
        <p:nvSpPr>
          <p:cNvPr id="9" name="Rounded Rectangular Callout 13">
            <a:extLst>
              <a:ext uri="{FF2B5EF4-FFF2-40B4-BE49-F238E27FC236}">
                <a16:creationId xmlns:a16="http://schemas.microsoft.com/office/drawing/2014/main" id="{FC0C5063-3BEC-5946-9A8C-6DD7BB99B39D}"/>
              </a:ext>
            </a:extLst>
          </p:cNvPr>
          <p:cNvSpPr/>
          <p:nvPr/>
        </p:nvSpPr>
        <p:spPr>
          <a:xfrm>
            <a:off x="156141" y="4106516"/>
            <a:ext cx="3312368" cy="1751872"/>
          </a:xfrm>
          <a:prstGeom prst="wedgeRoundRectCallout">
            <a:avLst>
              <a:gd name="adj1" fmla="val 68897"/>
              <a:gd name="adj2" fmla="val -5890"/>
              <a:gd name="adj3" fmla="val 1666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b="1" dirty="0">
                <a:solidFill>
                  <a:srgbClr val="002060"/>
                </a:solidFill>
                <a:latin typeface="Myriad Pro" panose="020B0503030403020204"/>
              </a:rPr>
              <a:t>"I'm worried I won't know how to explain findings without causing distress.“</a:t>
            </a:r>
          </a:p>
        </p:txBody>
      </p:sp>
    </p:spTree>
    <p:extLst>
      <p:ext uri="{BB962C8B-B14F-4D97-AF65-F5344CB8AC3E}">
        <p14:creationId xmlns:p14="http://schemas.microsoft.com/office/powerpoint/2010/main" val="1692013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P spid="3"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A2A90D0-6C37-20AD-031B-4B451068B023}"/>
              </a:ext>
            </a:extLst>
          </p:cNvPr>
          <p:cNvSpPr/>
          <p:nvPr/>
        </p:nvSpPr>
        <p:spPr>
          <a:xfrm>
            <a:off x="0" y="1"/>
            <a:ext cx="12192000" cy="6857999"/>
          </a:xfrm>
          <a:prstGeom prst="rect">
            <a:avLst/>
          </a:prstGeom>
          <a:solidFill>
            <a:srgbClr val="0032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9CC8FF70-9C22-0DC7-4606-E434F151A4E1}"/>
              </a:ext>
            </a:extLst>
          </p:cNvPr>
          <p:cNvSpPr txBox="1">
            <a:spLocks/>
          </p:cNvSpPr>
          <p:nvPr/>
        </p:nvSpPr>
        <p:spPr>
          <a:xfrm>
            <a:off x="909062" y="751113"/>
            <a:ext cx="10618909" cy="181411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0" i="0" kern="1200">
                <a:solidFill>
                  <a:srgbClr val="1C97BA"/>
                </a:solidFill>
                <a:latin typeface="Myriad Pro Light" panose="020B0403030403020204" pitchFamily="34" charset="0"/>
                <a:ea typeface="+mj-ea"/>
                <a:cs typeface="+mj-cs"/>
              </a:defRPr>
            </a:lvl1pPr>
          </a:lstStyle>
          <a:p>
            <a:pPr algn="l"/>
            <a:r>
              <a:rPr lang="en-GB" sz="2800" b="1" dirty="0">
                <a:solidFill>
                  <a:schemeClr val="bg1"/>
                </a:solidFill>
                <a:latin typeface="Myriad Pro" panose="020B0503030403020204" pitchFamily="34" charset="0"/>
              </a:rPr>
              <a:t>Section 1</a:t>
            </a:r>
            <a:endParaRPr lang="en-GB" sz="4800" b="1" dirty="0">
              <a:solidFill>
                <a:schemeClr val="bg1"/>
              </a:solidFill>
              <a:latin typeface="Myriad Pro" panose="020B0503030403020204" pitchFamily="34" charset="0"/>
            </a:endParaRPr>
          </a:p>
          <a:p>
            <a:pPr algn="l"/>
            <a:endParaRPr lang="en-GB" sz="5400" dirty="0">
              <a:solidFill>
                <a:schemeClr val="bg1"/>
              </a:solidFill>
            </a:endParaRPr>
          </a:p>
        </p:txBody>
      </p:sp>
      <p:pic>
        <p:nvPicPr>
          <p:cNvPr id="6" name="Picture 5" descr="A picture containing text, clipart&#10;&#10;Description automatically generated">
            <a:extLst>
              <a:ext uri="{FF2B5EF4-FFF2-40B4-BE49-F238E27FC236}">
                <a16:creationId xmlns:a16="http://schemas.microsoft.com/office/drawing/2014/main" id="{1EDF8EB5-5637-2178-976F-E6BDB4C5F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909" y="5754939"/>
            <a:ext cx="1598583" cy="679456"/>
          </a:xfrm>
          <a:prstGeom prst="rect">
            <a:avLst/>
          </a:prstGeom>
        </p:spPr>
      </p:pic>
      <p:sp>
        <p:nvSpPr>
          <p:cNvPr id="8" name="Content Placeholder 2">
            <a:extLst>
              <a:ext uri="{FF2B5EF4-FFF2-40B4-BE49-F238E27FC236}">
                <a16:creationId xmlns:a16="http://schemas.microsoft.com/office/drawing/2014/main" id="{05FC651D-9F27-5778-03B5-D468407A9606}"/>
              </a:ext>
            </a:extLst>
          </p:cNvPr>
          <p:cNvSpPr txBox="1">
            <a:spLocks/>
          </p:cNvSpPr>
          <p:nvPr/>
        </p:nvSpPr>
        <p:spPr>
          <a:xfrm>
            <a:off x="909064" y="2760955"/>
            <a:ext cx="10618908" cy="2570379"/>
          </a:xfrm>
          <a:prstGeom prst="rect">
            <a:avLst/>
          </a:prstGeom>
        </p:spPr>
        <p:txBody>
          <a:bodyPr wrap="square" anchor="t">
            <a:normAutofit/>
          </a:bodyPr>
          <a:lstStyle>
            <a:lvl1pPr marL="405994" indent="-405994" algn="l" rtl="0" eaLnBrk="1" fontAlgn="base" hangingPunct="1">
              <a:spcBef>
                <a:spcPct val="20000"/>
              </a:spcBef>
              <a:spcAft>
                <a:spcPct val="0"/>
              </a:spcAft>
              <a:buClr>
                <a:srgbClr val="F18D08"/>
              </a:buClr>
              <a:buFont typeface="Webdings" panose="05030102010509060703" pitchFamily="18" charset="2"/>
              <a:buChar char=""/>
              <a:defRPr sz="2400" baseline="0">
                <a:solidFill>
                  <a:srgbClr val="002E67"/>
                </a:solidFill>
                <a:latin typeface="Calibri" panose="020F0502020204030204" pitchFamily="34" charset="0"/>
                <a:ea typeface="ＭＳ Ｐゴシック" pitchFamily="-1" charset="-128"/>
                <a:cs typeface="Calibri" panose="020F0502020204030204" pitchFamily="34" charset="0"/>
              </a:defRPr>
            </a:lvl1pPr>
            <a:lvl2pPr marL="557199" indent="-214308" algn="l" rtl="0" eaLnBrk="1" fontAlgn="base" hangingPunct="1">
              <a:spcBef>
                <a:spcPct val="20000"/>
              </a:spcBef>
              <a:spcAft>
                <a:spcPct val="0"/>
              </a:spcAft>
              <a:buChar char="–"/>
              <a:defRPr sz="2100">
                <a:solidFill>
                  <a:srgbClr val="002E67"/>
                </a:solidFill>
                <a:latin typeface="Calibri" panose="020F0502020204030204" pitchFamily="34" charset="0"/>
                <a:ea typeface="ＭＳ Ｐゴシック" pitchFamily="-1" charset="-128"/>
              </a:defRPr>
            </a:lvl2pPr>
            <a:lvl3pPr marL="857228" indent="-171446" algn="l" rtl="0" eaLnBrk="1" fontAlgn="base" hangingPunct="1">
              <a:spcBef>
                <a:spcPct val="20000"/>
              </a:spcBef>
              <a:spcAft>
                <a:spcPct val="0"/>
              </a:spcAft>
              <a:buChar char="•"/>
              <a:defRPr sz="1800">
                <a:solidFill>
                  <a:srgbClr val="002E67"/>
                </a:solidFill>
                <a:latin typeface="Calibri" panose="020F0502020204030204" pitchFamily="34" charset="0"/>
                <a:ea typeface="ＭＳ Ｐゴシック" pitchFamily="-1" charset="-128"/>
              </a:defRPr>
            </a:lvl3pPr>
            <a:lvl4pPr marL="1200120"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4pPr>
            <a:lvl5pPr marL="1543012" indent="-171446" algn="l" rtl="0" eaLnBrk="1" fontAlgn="base" hangingPunct="1">
              <a:spcBef>
                <a:spcPct val="20000"/>
              </a:spcBef>
              <a:spcAft>
                <a:spcPct val="0"/>
              </a:spcAft>
              <a:buChar char="»"/>
              <a:defRPr sz="1500">
                <a:solidFill>
                  <a:srgbClr val="002E67"/>
                </a:solidFill>
                <a:latin typeface="Calibri" panose="020F0502020204030204" pitchFamily="34" charset="0"/>
                <a:ea typeface="ＭＳ Ｐゴシック" pitchFamily="-1" charset="-128"/>
              </a:defRPr>
            </a:lvl5pPr>
            <a:lvl6pPr marL="1885903" indent="-171446" algn="l" rtl="0" eaLnBrk="1" fontAlgn="base" hangingPunct="1">
              <a:spcBef>
                <a:spcPct val="20000"/>
              </a:spcBef>
              <a:spcAft>
                <a:spcPct val="0"/>
              </a:spcAft>
              <a:buChar char="»"/>
              <a:defRPr sz="1500">
                <a:solidFill>
                  <a:srgbClr val="003399"/>
                </a:solidFill>
                <a:latin typeface="+mn-lt"/>
              </a:defRPr>
            </a:lvl6pPr>
            <a:lvl7pPr marL="2228795" indent="-171446" algn="l" rtl="0" eaLnBrk="1" fontAlgn="base" hangingPunct="1">
              <a:spcBef>
                <a:spcPct val="20000"/>
              </a:spcBef>
              <a:spcAft>
                <a:spcPct val="0"/>
              </a:spcAft>
              <a:buChar char="»"/>
              <a:defRPr sz="1500">
                <a:solidFill>
                  <a:srgbClr val="003399"/>
                </a:solidFill>
                <a:latin typeface="+mn-lt"/>
              </a:defRPr>
            </a:lvl7pPr>
            <a:lvl8pPr marL="2571686" indent="-171446" algn="l" rtl="0" eaLnBrk="1" fontAlgn="base" hangingPunct="1">
              <a:spcBef>
                <a:spcPct val="20000"/>
              </a:spcBef>
              <a:spcAft>
                <a:spcPct val="0"/>
              </a:spcAft>
              <a:buChar char="»"/>
              <a:defRPr sz="1500">
                <a:solidFill>
                  <a:srgbClr val="003399"/>
                </a:solidFill>
                <a:latin typeface="+mn-lt"/>
              </a:defRPr>
            </a:lvl8pPr>
            <a:lvl9pPr marL="2914577" indent="-171446" algn="l" rtl="0" eaLnBrk="1" fontAlgn="base" hangingPunct="1">
              <a:spcBef>
                <a:spcPct val="20000"/>
              </a:spcBef>
              <a:spcAft>
                <a:spcPct val="0"/>
              </a:spcAft>
              <a:buChar char="»"/>
              <a:defRPr sz="1500">
                <a:solidFill>
                  <a:srgbClr val="003399"/>
                </a:solidFill>
                <a:latin typeface="+mn-lt"/>
              </a:defRPr>
            </a:lvl9pPr>
          </a:lstStyle>
          <a:p>
            <a:pPr marL="539750" indent="-539750">
              <a:lnSpc>
                <a:spcPct val="150000"/>
              </a:lnSpc>
              <a:spcBef>
                <a:spcPts val="72"/>
              </a:spcBef>
            </a:pPr>
            <a:r>
              <a:rPr lang="en-US" kern="0" dirty="0">
                <a:solidFill>
                  <a:schemeClr val="bg1"/>
                </a:solidFill>
                <a:latin typeface="Myriad Pro" panose="020B0503030403020204" pitchFamily="34" charset="0"/>
                <a:ea typeface="ＭＳ Ｐゴシック"/>
                <a:cs typeface="Calibri"/>
              </a:rPr>
              <a:t>Psychological Impact of Trauma: Understanding Parents' Reactions</a:t>
            </a:r>
          </a:p>
          <a:p>
            <a:pPr marL="539750" indent="-539750">
              <a:lnSpc>
                <a:spcPct val="150000"/>
              </a:lnSpc>
              <a:spcBef>
                <a:spcPts val="72"/>
              </a:spcBef>
            </a:pPr>
            <a:r>
              <a:rPr lang="en-US" kern="0" dirty="0">
                <a:solidFill>
                  <a:schemeClr val="bg1"/>
                </a:solidFill>
                <a:latin typeface="Myriad Pro" panose="020B0503030403020204" pitchFamily="34" charset="0"/>
                <a:ea typeface="ＭＳ Ｐゴシック"/>
                <a:cs typeface="Calibri"/>
              </a:rPr>
              <a:t>Understanding the Factors Influencing Parental Responses</a:t>
            </a:r>
          </a:p>
          <a:p>
            <a:pPr marL="539750" indent="-539750">
              <a:lnSpc>
                <a:spcPct val="150000"/>
              </a:lnSpc>
              <a:spcBef>
                <a:spcPts val="72"/>
              </a:spcBef>
            </a:pPr>
            <a:r>
              <a:rPr lang="en-US" kern="0" dirty="0">
                <a:solidFill>
                  <a:schemeClr val="bg1"/>
                </a:solidFill>
                <a:latin typeface="Myriad Pro" panose="020B0503030403020204" pitchFamily="34" charset="0"/>
                <a:ea typeface="ＭＳ Ｐゴシック"/>
                <a:cs typeface="Calibri"/>
              </a:rPr>
              <a:t>The Impact of Bereavement and the Importance of  high-quality Trauma-Informed Care</a:t>
            </a:r>
          </a:p>
        </p:txBody>
      </p:sp>
    </p:spTree>
    <p:extLst>
      <p:ext uri="{BB962C8B-B14F-4D97-AF65-F5344CB8AC3E}">
        <p14:creationId xmlns:p14="http://schemas.microsoft.com/office/powerpoint/2010/main" val="277062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8" name="Title 1">
            <a:extLst>
              <a:ext uri="{FF2B5EF4-FFF2-40B4-BE49-F238E27FC236}">
                <a16:creationId xmlns:a16="http://schemas.microsoft.com/office/drawing/2014/main" id="{D05F9504-502E-F71E-B664-9AAD90AA345A}"/>
              </a:ext>
            </a:extLst>
          </p:cNvPr>
          <p:cNvSpPr txBox="1"/>
          <p:nvPr/>
        </p:nvSpPr>
        <p:spPr>
          <a:xfrm>
            <a:off x="0" y="446965"/>
            <a:ext cx="12192000"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nchor="ctr">
            <a:spAutoFit/>
          </a:bodyPr>
          <a:lstStyle>
            <a:lvl1pPr>
              <a:spcBef>
                <a:spcPts val="13800"/>
              </a:spcBef>
              <a:defRPr sz="3200" b="1">
                <a:solidFill>
                  <a:srgbClr val="F18D08"/>
                </a:solidFill>
              </a:defRPr>
            </a:lvl1pPr>
          </a:lstStyle>
          <a:p>
            <a:pPr marL="0" marR="0" lvl="0" indent="0" algn="ctr" defTabSz="914400" rtl="0" eaLnBrk="1" fontAlgn="base" latinLnBrk="0" hangingPunct="1">
              <a:lnSpc>
                <a:spcPct val="100000"/>
              </a:lnSpc>
              <a:spcBef>
                <a:spcPts val="13800"/>
              </a:spcBef>
              <a:spcAft>
                <a:spcPct val="0"/>
              </a:spcAft>
              <a:buClrTx/>
              <a:buSzTx/>
              <a:buFontTx/>
              <a:buNone/>
              <a:tabLst/>
              <a:defRPr/>
            </a:pPr>
            <a:r>
              <a:rPr lang="en-US" dirty="0">
                <a:solidFill>
                  <a:srgbClr val="1E95B8"/>
                </a:solidFill>
                <a:latin typeface="Myriad Pro Light" panose="020B0403030403020204" pitchFamily="34" charset="0"/>
                <a:cs typeface="Calibri" panose="020F0502020204030204" pitchFamily="34" charset="0"/>
              </a:rPr>
              <a:t>Psychological Impact of Trauma: Understanding Parents' Reactions</a:t>
            </a:r>
            <a:endParaRPr kumimoji="0" sz="2800" u="none" strike="noStrike" kern="1200" cap="none" spc="0" normalizeH="0" baseline="0" noProof="0" dirty="0">
              <a:ln>
                <a:noFill/>
              </a:ln>
              <a:solidFill>
                <a:srgbClr val="1E95B8"/>
              </a:solidFill>
              <a:effectLst/>
              <a:uLnTx/>
              <a:uFillTx/>
              <a:latin typeface="Myriad Pro Light" panose="020B0403030403020204" pitchFamily="34" charset="0"/>
              <a:cs typeface="Calibri" panose="020F0502020204030204" pitchFamily="34" charset="0"/>
            </a:endParaRPr>
          </a:p>
        </p:txBody>
      </p:sp>
      <p:sp>
        <p:nvSpPr>
          <p:cNvPr id="79" name="TextBox 12">
            <a:extLst>
              <a:ext uri="{FF2B5EF4-FFF2-40B4-BE49-F238E27FC236}">
                <a16:creationId xmlns:a16="http://schemas.microsoft.com/office/drawing/2014/main" id="{D6432B78-1443-6EF8-C968-F0003B126066}"/>
              </a:ext>
            </a:extLst>
          </p:cNvPr>
          <p:cNvSpPr txBox="1"/>
          <p:nvPr/>
        </p:nvSpPr>
        <p:spPr>
          <a:xfrm>
            <a:off x="2914623" y="107803"/>
            <a:ext cx="626198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57199" marR="0" lvl="0" indent="-457199" algn="l" defTabSz="914400" rtl="0" eaLnBrk="1" fontAlgn="base" latinLnBrk="0" hangingPunct="1">
              <a:lnSpc>
                <a:spcPct val="100000"/>
              </a:lnSpc>
              <a:spcBef>
                <a:spcPct val="0"/>
              </a:spcBef>
              <a:spcAft>
                <a:spcPct val="0"/>
              </a:spcAft>
              <a:buClrTx/>
              <a:buSzPct val="100000"/>
              <a:buFontTx/>
              <a:buBlip>
                <a:blip r:embed="rId3"/>
              </a:buBlip>
              <a:tabLst/>
              <a:defRPr sz="2600">
                <a:solidFill>
                  <a:srgbClr val="203674"/>
                </a:solidFill>
                <a:latin typeface="Myriad Pro"/>
                <a:ea typeface="Myriad Pro"/>
                <a:cs typeface="Myriad Pro"/>
                <a:sym typeface="Myriad Pro"/>
              </a:defRPr>
            </a:pPr>
            <a:endParaRPr kumimoji="0" sz="2400" u="none" strike="noStrike" kern="1200" cap="none" spc="0" normalizeH="0" baseline="0" noProof="0">
              <a:ln>
                <a:noFill/>
              </a:ln>
              <a:solidFill>
                <a:srgbClr val="203674"/>
              </a:solidFill>
              <a:effectLst/>
              <a:uLnTx/>
              <a:uFillTx/>
              <a:latin typeface="Myriad Pro Light" panose="020B0403030403020204" pitchFamily="34" charset="0"/>
              <a:sym typeface="Myriad Pro"/>
            </a:endParaRPr>
          </a:p>
        </p:txBody>
      </p:sp>
      <p:sp>
        <p:nvSpPr>
          <p:cNvPr id="80" name="TextBox 12">
            <a:extLst>
              <a:ext uri="{FF2B5EF4-FFF2-40B4-BE49-F238E27FC236}">
                <a16:creationId xmlns:a16="http://schemas.microsoft.com/office/drawing/2014/main" id="{28D40B66-FD86-1F1C-F855-9013D17247B7}"/>
              </a:ext>
            </a:extLst>
          </p:cNvPr>
          <p:cNvSpPr txBox="1"/>
          <p:nvPr/>
        </p:nvSpPr>
        <p:spPr>
          <a:xfrm>
            <a:off x="1865886" y="0"/>
            <a:ext cx="8897262"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150000"/>
              </a:lnSpc>
              <a:buSzPct val="100000"/>
              <a:defRPr sz="2600">
                <a:solidFill>
                  <a:srgbClr val="203674"/>
                </a:solidFill>
                <a:latin typeface="Myriad Pro"/>
                <a:ea typeface="Myriad Pro"/>
                <a:cs typeface="Myriad Pro"/>
                <a:sym typeface="Myriad Pro"/>
              </a:defRPr>
            </a:pPr>
            <a:endParaRPr kumimoji="0" lang="en-GB" sz="1600" u="none" strike="noStrike" kern="1200" cap="none" spc="0" normalizeH="0" baseline="0" noProof="0">
              <a:ln>
                <a:noFill/>
              </a:ln>
              <a:solidFill>
                <a:srgbClr val="203674"/>
              </a:solidFill>
              <a:effectLst/>
              <a:uLnTx/>
              <a:uFillTx/>
              <a:latin typeface="Myriad Pro Light" panose="020B0403030403020204" pitchFamily="34" charset="0"/>
              <a:sym typeface="Myriad Pro"/>
            </a:endParaRPr>
          </a:p>
        </p:txBody>
      </p:sp>
      <p:sp>
        <p:nvSpPr>
          <p:cNvPr id="81" name="TextBox 12">
            <a:extLst>
              <a:ext uri="{FF2B5EF4-FFF2-40B4-BE49-F238E27FC236}">
                <a16:creationId xmlns:a16="http://schemas.microsoft.com/office/drawing/2014/main" id="{48FF67D7-4188-5CE1-E2FF-3AA2053A6DE2}"/>
              </a:ext>
            </a:extLst>
          </p:cNvPr>
          <p:cNvSpPr txBox="1"/>
          <p:nvPr/>
        </p:nvSpPr>
        <p:spPr>
          <a:xfrm>
            <a:off x="1327519" y="5171352"/>
            <a:ext cx="1932076" cy="1446550"/>
          </a:xfrm>
          <a:prstGeom prst="rect">
            <a:avLst/>
          </a:prstGeom>
          <a:ln w="12700">
            <a:solidFill>
              <a:srgbClr val="1E95B8"/>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lnSpc>
                <a:spcPct val="150000"/>
              </a:lnSpc>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600" b="1" u="sng" dirty="0">
                <a:solidFill>
                  <a:srgbClr val="1E95B8"/>
                </a:solidFill>
                <a:latin typeface="Myriad Pro Light" panose="020B0403030403020204" pitchFamily="34" charset="0"/>
                <a:sym typeface="Myriad Pro"/>
              </a:rPr>
              <a:t>EFFECTIVE </a:t>
            </a:r>
          </a:p>
          <a:p>
            <a:pPr lvl="0" algn="ctr" fontAlgn="base">
              <a:spcBef>
                <a:spcPct val="0"/>
              </a:spcBef>
              <a:spcAft>
                <a:spcPct val="0"/>
              </a:spcAft>
              <a:buSzPct val="100000"/>
              <a:defRPr sz="2600">
                <a:solidFill>
                  <a:srgbClr val="203674"/>
                </a:solidFill>
                <a:latin typeface="Myriad Pro"/>
                <a:ea typeface="Myriad Pro"/>
                <a:cs typeface="Myriad Pro"/>
                <a:sym typeface="Myriad Pro"/>
              </a:defRPr>
            </a:pPr>
            <a:r>
              <a:rPr lang="en-US" sz="1600" b="1" dirty="0">
                <a:solidFill>
                  <a:srgbClr val="1E95B8"/>
                </a:solidFill>
                <a:latin typeface="Myriad Pro Light" panose="020B0403030403020204" pitchFamily="34" charset="0"/>
                <a:sym typeface="Myriad Pro"/>
              </a:rPr>
              <a:t>Thinking, decision making and  memory-making ability</a:t>
            </a:r>
          </a:p>
        </p:txBody>
      </p:sp>
      <p:grpSp>
        <p:nvGrpSpPr>
          <p:cNvPr id="82" name="Group 81">
            <a:extLst>
              <a:ext uri="{FF2B5EF4-FFF2-40B4-BE49-F238E27FC236}">
                <a16:creationId xmlns:a16="http://schemas.microsoft.com/office/drawing/2014/main" id="{BD624460-3DF0-F0C0-3C02-AAFE8578A62B}"/>
              </a:ext>
            </a:extLst>
          </p:cNvPr>
          <p:cNvGrpSpPr/>
          <p:nvPr/>
        </p:nvGrpSpPr>
        <p:grpSpPr>
          <a:xfrm>
            <a:off x="834606" y="2704600"/>
            <a:ext cx="2935801" cy="2364497"/>
            <a:chOff x="927370" y="2383362"/>
            <a:chExt cx="2935801" cy="2364497"/>
          </a:xfrm>
        </p:grpSpPr>
        <p:grpSp>
          <p:nvGrpSpPr>
            <p:cNvPr id="83" name="Group 82">
              <a:extLst>
                <a:ext uri="{FF2B5EF4-FFF2-40B4-BE49-F238E27FC236}">
                  <a16:creationId xmlns:a16="http://schemas.microsoft.com/office/drawing/2014/main" id="{0F6CE1D0-D47F-81A8-6FAB-8704B9B78BBC}"/>
                </a:ext>
              </a:extLst>
            </p:cNvPr>
            <p:cNvGrpSpPr/>
            <p:nvPr/>
          </p:nvGrpSpPr>
          <p:grpSpPr>
            <a:xfrm>
              <a:off x="1190711" y="2481409"/>
              <a:ext cx="2672460" cy="2266450"/>
              <a:chOff x="2666602" y="2724468"/>
              <a:chExt cx="2566173" cy="2266450"/>
            </a:xfrm>
          </p:grpSpPr>
          <p:grpSp>
            <p:nvGrpSpPr>
              <p:cNvPr id="88" name="Group 87">
                <a:extLst>
                  <a:ext uri="{FF2B5EF4-FFF2-40B4-BE49-F238E27FC236}">
                    <a16:creationId xmlns:a16="http://schemas.microsoft.com/office/drawing/2014/main" id="{7CBF48AF-FB3C-1149-8EAE-15AF09D9E769}"/>
                  </a:ext>
                </a:extLst>
              </p:cNvPr>
              <p:cNvGrpSpPr/>
              <p:nvPr/>
            </p:nvGrpSpPr>
            <p:grpSpPr>
              <a:xfrm>
                <a:off x="2832285" y="2724468"/>
                <a:ext cx="2400490" cy="2266450"/>
                <a:chOff x="3921108" y="2091296"/>
                <a:chExt cx="2400490" cy="2266450"/>
              </a:xfrm>
            </p:grpSpPr>
            <p:pic>
              <p:nvPicPr>
                <p:cNvPr id="91" name="Picture 90" descr="A screenshot of a cell phone&#10;&#10;Description automatically generated">
                  <a:extLst>
                    <a:ext uri="{FF2B5EF4-FFF2-40B4-BE49-F238E27FC236}">
                      <a16:creationId xmlns:a16="http://schemas.microsoft.com/office/drawing/2014/main" id="{3B1F57FC-D47E-DC4C-FE0A-3630B751D6D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503" t="21560" r="9085" b="16342"/>
                <a:stretch/>
              </p:blipFill>
              <p:spPr>
                <a:xfrm>
                  <a:off x="3921108" y="2091296"/>
                  <a:ext cx="2400490" cy="2266450"/>
                </a:xfrm>
                <a:prstGeom prst="rect">
                  <a:avLst/>
                </a:prstGeom>
                <a:scene3d>
                  <a:camera prst="orthographicFront"/>
                  <a:lightRig rig="threePt" dir="t"/>
                </a:scene3d>
                <a:sp3d>
                  <a:bevelT/>
                </a:sp3d>
              </p:spPr>
            </p:pic>
            <p:sp>
              <p:nvSpPr>
                <p:cNvPr id="92" name="Freeform: Shape 23">
                  <a:extLst>
                    <a:ext uri="{FF2B5EF4-FFF2-40B4-BE49-F238E27FC236}">
                      <a16:creationId xmlns:a16="http://schemas.microsoft.com/office/drawing/2014/main" id="{681B2C84-0738-3D39-9A08-05896FB05938}"/>
                    </a:ext>
                  </a:extLst>
                </p:cNvPr>
                <p:cNvSpPr/>
                <p:nvPr/>
              </p:nvSpPr>
              <p:spPr>
                <a:xfrm>
                  <a:off x="4066290" y="2318547"/>
                  <a:ext cx="1861170" cy="1824177"/>
                </a:xfrm>
                <a:custGeom>
                  <a:avLst/>
                  <a:gdLst>
                    <a:gd name="connsiteX0" fmla="*/ 107576 w 1776803"/>
                    <a:gd name="connsiteY0" fmla="*/ 1012655 h 1779137"/>
                    <a:gd name="connsiteX1" fmla="*/ 107576 w 1776803"/>
                    <a:gd name="connsiteY1" fmla="*/ 1012655 h 1779137"/>
                    <a:gd name="connsiteX2" fmla="*/ 67235 w 1776803"/>
                    <a:gd name="connsiteY2" fmla="*/ 905079 h 1779137"/>
                    <a:gd name="connsiteX3" fmla="*/ 40341 w 1776803"/>
                    <a:gd name="connsiteY3" fmla="*/ 864737 h 1779137"/>
                    <a:gd name="connsiteX4" fmla="*/ 0 w 1776803"/>
                    <a:gd name="connsiteY4" fmla="*/ 757161 h 1779137"/>
                    <a:gd name="connsiteX5" fmla="*/ 13447 w 1776803"/>
                    <a:gd name="connsiteY5" fmla="*/ 663032 h 1779137"/>
                    <a:gd name="connsiteX6" fmla="*/ 40341 w 1776803"/>
                    <a:gd name="connsiteY6" fmla="*/ 636137 h 1779137"/>
                    <a:gd name="connsiteX7" fmla="*/ 80682 w 1776803"/>
                    <a:gd name="connsiteY7" fmla="*/ 582349 h 1779137"/>
                    <a:gd name="connsiteX8" fmla="*/ 107576 w 1776803"/>
                    <a:gd name="connsiteY8" fmla="*/ 447879 h 1779137"/>
                    <a:gd name="connsiteX9" fmla="*/ 121023 w 1776803"/>
                    <a:gd name="connsiteY9" fmla="*/ 380643 h 1779137"/>
                    <a:gd name="connsiteX10" fmla="*/ 174812 w 1776803"/>
                    <a:gd name="connsiteY10" fmla="*/ 313408 h 1779137"/>
                    <a:gd name="connsiteX11" fmla="*/ 215153 w 1776803"/>
                    <a:gd name="connsiteY11" fmla="*/ 299961 h 1779137"/>
                    <a:gd name="connsiteX12" fmla="*/ 268941 w 1776803"/>
                    <a:gd name="connsiteY12" fmla="*/ 273067 h 1779137"/>
                    <a:gd name="connsiteX13" fmla="*/ 309282 w 1776803"/>
                    <a:gd name="connsiteY13" fmla="*/ 246173 h 1779137"/>
                    <a:gd name="connsiteX14" fmla="*/ 363070 w 1776803"/>
                    <a:gd name="connsiteY14" fmla="*/ 219279 h 1779137"/>
                    <a:gd name="connsiteX15" fmla="*/ 416859 w 1776803"/>
                    <a:gd name="connsiteY15" fmla="*/ 165490 h 1779137"/>
                    <a:gd name="connsiteX16" fmla="*/ 578223 w 1776803"/>
                    <a:gd name="connsiteY16" fmla="*/ 138596 h 1779137"/>
                    <a:gd name="connsiteX17" fmla="*/ 712694 w 1776803"/>
                    <a:gd name="connsiteY17" fmla="*/ 57914 h 1779137"/>
                    <a:gd name="connsiteX18" fmla="*/ 753035 w 1776803"/>
                    <a:gd name="connsiteY18" fmla="*/ 44467 h 1779137"/>
                    <a:gd name="connsiteX19" fmla="*/ 941294 w 1776803"/>
                    <a:gd name="connsiteY19" fmla="*/ 31020 h 1779137"/>
                    <a:gd name="connsiteX20" fmla="*/ 1021976 w 1776803"/>
                    <a:gd name="connsiteY20" fmla="*/ 4126 h 1779137"/>
                    <a:gd name="connsiteX21" fmla="*/ 1183341 w 1776803"/>
                    <a:gd name="connsiteY21" fmla="*/ 84808 h 1779137"/>
                    <a:gd name="connsiteX22" fmla="*/ 1290917 w 1776803"/>
                    <a:gd name="connsiteY22" fmla="*/ 98255 h 1779137"/>
                    <a:gd name="connsiteX23" fmla="*/ 1317812 w 1776803"/>
                    <a:gd name="connsiteY23" fmla="*/ 125149 h 1779137"/>
                    <a:gd name="connsiteX24" fmla="*/ 1411941 w 1776803"/>
                    <a:gd name="connsiteY24" fmla="*/ 232726 h 1779137"/>
                    <a:gd name="connsiteX25" fmla="*/ 1519517 w 1776803"/>
                    <a:gd name="connsiteY25" fmla="*/ 246173 h 1779137"/>
                    <a:gd name="connsiteX26" fmla="*/ 1546412 w 1776803"/>
                    <a:gd name="connsiteY26" fmla="*/ 273067 h 1779137"/>
                    <a:gd name="connsiteX27" fmla="*/ 1586753 w 1776803"/>
                    <a:gd name="connsiteY27" fmla="*/ 299961 h 1779137"/>
                    <a:gd name="connsiteX28" fmla="*/ 1640541 w 1776803"/>
                    <a:gd name="connsiteY28" fmla="*/ 407537 h 1779137"/>
                    <a:gd name="connsiteX29" fmla="*/ 1667435 w 1776803"/>
                    <a:gd name="connsiteY29" fmla="*/ 461326 h 1779137"/>
                    <a:gd name="connsiteX30" fmla="*/ 1707776 w 1776803"/>
                    <a:gd name="connsiteY30" fmla="*/ 555455 h 1779137"/>
                    <a:gd name="connsiteX31" fmla="*/ 1748117 w 1776803"/>
                    <a:gd name="connsiteY31" fmla="*/ 582349 h 1779137"/>
                    <a:gd name="connsiteX32" fmla="*/ 1761565 w 1776803"/>
                    <a:gd name="connsiteY32" fmla="*/ 810949 h 1779137"/>
                    <a:gd name="connsiteX33" fmla="*/ 1761565 w 1776803"/>
                    <a:gd name="connsiteY33" fmla="*/ 1026102 h 1779137"/>
                    <a:gd name="connsiteX34" fmla="*/ 1694329 w 1776803"/>
                    <a:gd name="connsiteY34" fmla="*/ 1093337 h 1779137"/>
                    <a:gd name="connsiteX35" fmla="*/ 1640541 w 1776803"/>
                    <a:gd name="connsiteY35" fmla="*/ 1160573 h 1779137"/>
                    <a:gd name="connsiteX36" fmla="*/ 1627094 w 1776803"/>
                    <a:gd name="connsiteY36" fmla="*/ 1429514 h 1779137"/>
                    <a:gd name="connsiteX37" fmla="*/ 1586753 w 1776803"/>
                    <a:gd name="connsiteY37" fmla="*/ 1469855 h 1779137"/>
                    <a:gd name="connsiteX38" fmla="*/ 1532965 w 1776803"/>
                    <a:gd name="connsiteY38" fmla="*/ 1496749 h 1779137"/>
                    <a:gd name="connsiteX39" fmla="*/ 1264023 w 1776803"/>
                    <a:gd name="connsiteY39" fmla="*/ 1523643 h 1779137"/>
                    <a:gd name="connsiteX40" fmla="*/ 1223682 w 1776803"/>
                    <a:gd name="connsiteY40" fmla="*/ 1738796 h 1779137"/>
                    <a:gd name="connsiteX41" fmla="*/ 1143000 w 1776803"/>
                    <a:gd name="connsiteY41" fmla="*/ 1779137 h 1779137"/>
                    <a:gd name="connsiteX42" fmla="*/ 1129553 w 1776803"/>
                    <a:gd name="connsiteY42" fmla="*/ 1738796 h 1779137"/>
                    <a:gd name="connsiteX43" fmla="*/ 1102659 w 1776803"/>
                    <a:gd name="connsiteY43" fmla="*/ 1644667 h 1779137"/>
                    <a:gd name="connsiteX44" fmla="*/ 1075765 w 1776803"/>
                    <a:gd name="connsiteY44" fmla="*/ 1604326 h 1779137"/>
                    <a:gd name="connsiteX45" fmla="*/ 1035423 w 1776803"/>
                    <a:gd name="connsiteY45" fmla="*/ 1523643 h 1779137"/>
                    <a:gd name="connsiteX46" fmla="*/ 995082 w 1776803"/>
                    <a:gd name="connsiteY46" fmla="*/ 1483302 h 1779137"/>
                    <a:gd name="connsiteX47" fmla="*/ 927847 w 1776803"/>
                    <a:gd name="connsiteY47" fmla="*/ 1402620 h 1779137"/>
                    <a:gd name="connsiteX48" fmla="*/ 874059 w 1776803"/>
                    <a:gd name="connsiteY48" fmla="*/ 1362279 h 1779137"/>
                    <a:gd name="connsiteX49" fmla="*/ 833717 w 1776803"/>
                    <a:gd name="connsiteY49" fmla="*/ 1321937 h 1779137"/>
                    <a:gd name="connsiteX50" fmla="*/ 793376 w 1776803"/>
                    <a:gd name="connsiteY50" fmla="*/ 1308490 h 1779137"/>
                    <a:gd name="connsiteX51" fmla="*/ 564776 w 1776803"/>
                    <a:gd name="connsiteY51" fmla="*/ 1281596 h 1779137"/>
                    <a:gd name="connsiteX52" fmla="*/ 524435 w 1776803"/>
                    <a:gd name="connsiteY52" fmla="*/ 1268149 h 1779137"/>
                    <a:gd name="connsiteX53" fmla="*/ 484094 w 1776803"/>
                    <a:gd name="connsiteY53" fmla="*/ 1241255 h 1779137"/>
                    <a:gd name="connsiteX54" fmla="*/ 443753 w 1776803"/>
                    <a:gd name="connsiteY54" fmla="*/ 1160573 h 1779137"/>
                    <a:gd name="connsiteX55" fmla="*/ 430306 w 1776803"/>
                    <a:gd name="connsiteY55" fmla="*/ 1093337 h 1779137"/>
                    <a:gd name="connsiteX56" fmla="*/ 376517 w 1776803"/>
                    <a:gd name="connsiteY56" fmla="*/ 1079890 h 1779137"/>
                    <a:gd name="connsiteX57" fmla="*/ 282388 w 1776803"/>
                    <a:gd name="connsiteY57" fmla="*/ 1066443 h 1779137"/>
                    <a:gd name="connsiteX58" fmla="*/ 242047 w 1776803"/>
                    <a:gd name="connsiteY58" fmla="*/ 1052996 h 1779137"/>
                    <a:gd name="connsiteX59" fmla="*/ 174812 w 1776803"/>
                    <a:gd name="connsiteY59" fmla="*/ 1066443 h 1779137"/>
                    <a:gd name="connsiteX60" fmla="*/ 161365 w 1776803"/>
                    <a:gd name="connsiteY60" fmla="*/ 1066443 h 1779137"/>
                    <a:gd name="connsiteX61" fmla="*/ 161365 w 1776803"/>
                    <a:gd name="connsiteY61" fmla="*/ 1066443 h 17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76803" h="1779137">
                      <a:moveTo>
                        <a:pt x="107576" y="1012655"/>
                      </a:moveTo>
                      <a:lnTo>
                        <a:pt x="107576" y="1012655"/>
                      </a:lnTo>
                      <a:cubicBezTo>
                        <a:pt x="94129" y="976796"/>
                        <a:pt x="83082" y="939943"/>
                        <a:pt x="67235" y="905079"/>
                      </a:cubicBezTo>
                      <a:cubicBezTo>
                        <a:pt x="60547" y="890366"/>
                        <a:pt x="48359" y="878769"/>
                        <a:pt x="40341" y="864737"/>
                      </a:cubicBezTo>
                      <a:cubicBezTo>
                        <a:pt x="9088" y="810044"/>
                        <a:pt x="14707" y="815990"/>
                        <a:pt x="0" y="757161"/>
                      </a:cubicBezTo>
                      <a:cubicBezTo>
                        <a:pt x="4482" y="725785"/>
                        <a:pt x="3424" y="693100"/>
                        <a:pt x="13447" y="663032"/>
                      </a:cubicBezTo>
                      <a:cubicBezTo>
                        <a:pt x="17456" y="651004"/>
                        <a:pt x="32225" y="645877"/>
                        <a:pt x="40341" y="636137"/>
                      </a:cubicBezTo>
                      <a:cubicBezTo>
                        <a:pt x="54688" y="618920"/>
                        <a:pt x="67235" y="600278"/>
                        <a:pt x="80682" y="582349"/>
                      </a:cubicBezTo>
                      <a:cubicBezTo>
                        <a:pt x="104466" y="487213"/>
                        <a:pt x="85596" y="568769"/>
                        <a:pt x="107576" y="447879"/>
                      </a:cubicBezTo>
                      <a:cubicBezTo>
                        <a:pt x="111665" y="425392"/>
                        <a:pt x="112998" y="402044"/>
                        <a:pt x="121023" y="380643"/>
                      </a:cubicBezTo>
                      <a:cubicBezTo>
                        <a:pt x="126343" y="366456"/>
                        <a:pt x="158930" y="322937"/>
                        <a:pt x="174812" y="313408"/>
                      </a:cubicBezTo>
                      <a:cubicBezTo>
                        <a:pt x="186966" y="306115"/>
                        <a:pt x="202125" y="305545"/>
                        <a:pt x="215153" y="299961"/>
                      </a:cubicBezTo>
                      <a:cubicBezTo>
                        <a:pt x="233578" y="292065"/>
                        <a:pt x="251537" y="283012"/>
                        <a:pt x="268941" y="273067"/>
                      </a:cubicBezTo>
                      <a:cubicBezTo>
                        <a:pt x="282973" y="265049"/>
                        <a:pt x="295250" y="254191"/>
                        <a:pt x="309282" y="246173"/>
                      </a:cubicBezTo>
                      <a:cubicBezTo>
                        <a:pt x="326686" y="236228"/>
                        <a:pt x="347034" y="231306"/>
                        <a:pt x="363070" y="219279"/>
                      </a:cubicBezTo>
                      <a:cubicBezTo>
                        <a:pt x="383355" y="204065"/>
                        <a:pt x="391698" y="168635"/>
                        <a:pt x="416859" y="165490"/>
                      </a:cubicBezTo>
                      <a:cubicBezTo>
                        <a:pt x="542773" y="149751"/>
                        <a:pt x="489376" y="160808"/>
                        <a:pt x="578223" y="138596"/>
                      </a:cubicBezTo>
                      <a:cubicBezTo>
                        <a:pt x="635579" y="100359"/>
                        <a:pt x="654806" y="82723"/>
                        <a:pt x="712694" y="57914"/>
                      </a:cubicBezTo>
                      <a:cubicBezTo>
                        <a:pt x="725722" y="52330"/>
                        <a:pt x="738958" y="46123"/>
                        <a:pt x="753035" y="44467"/>
                      </a:cubicBezTo>
                      <a:cubicBezTo>
                        <a:pt x="815517" y="37116"/>
                        <a:pt x="878541" y="35502"/>
                        <a:pt x="941294" y="31020"/>
                      </a:cubicBezTo>
                      <a:cubicBezTo>
                        <a:pt x="968188" y="22055"/>
                        <a:pt x="998388" y="-11599"/>
                        <a:pt x="1021976" y="4126"/>
                      </a:cubicBezTo>
                      <a:cubicBezTo>
                        <a:pt x="1092837" y="51366"/>
                        <a:pt x="1101297" y="67227"/>
                        <a:pt x="1183341" y="84808"/>
                      </a:cubicBezTo>
                      <a:cubicBezTo>
                        <a:pt x="1218677" y="92380"/>
                        <a:pt x="1255058" y="93773"/>
                        <a:pt x="1290917" y="98255"/>
                      </a:cubicBezTo>
                      <a:cubicBezTo>
                        <a:pt x="1299882" y="107220"/>
                        <a:pt x="1310205" y="115006"/>
                        <a:pt x="1317812" y="125149"/>
                      </a:cubicBezTo>
                      <a:cubicBezTo>
                        <a:pt x="1340480" y="155373"/>
                        <a:pt x="1364748" y="219855"/>
                        <a:pt x="1411941" y="232726"/>
                      </a:cubicBezTo>
                      <a:cubicBezTo>
                        <a:pt x="1446805" y="242234"/>
                        <a:pt x="1483658" y="241691"/>
                        <a:pt x="1519517" y="246173"/>
                      </a:cubicBezTo>
                      <a:cubicBezTo>
                        <a:pt x="1528482" y="255138"/>
                        <a:pt x="1536512" y="265147"/>
                        <a:pt x="1546412" y="273067"/>
                      </a:cubicBezTo>
                      <a:cubicBezTo>
                        <a:pt x="1559032" y="283163"/>
                        <a:pt x="1577485" y="286721"/>
                        <a:pt x="1586753" y="299961"/>
                      </a:cubicBezTo>
                      <a:cubicBezTo>
                        <a:pt x="1609744" y="332805"/>
                        <a:pt x="1622612" y="371678"/>
                        <a:pt x="1640541" y="407537"/>
                      </a:cubicBezTo>
                      <a:cubicBezTo>
                        <a:pt x="1649506" y="425467"/>
                        <a:pt x="1659539" y="442901"/>
                        <a:pt x="1667435" y="461326"/>
                      </a:cubicBezTo>
                      <a:cubicBezTo>
                        <a:pt x="1680882" y="492702"/>
                        <a:pt x="1688841" y="527052"/>
                        <a:pt x="1707776" y="555455"/>
                      </a:cubicBezTo>
                      <a:cubicBezTo>
                        <a:pt x="1716741" y="568902"/>
                        <a:pt x="1734670" y="573384"/>
                        <a:pt x="1748117" y="582349"/>
                      </a:cubicBezTo>
                      <a:cubicBezTo>
                        <a:pt x="1790668" y="710000"/>
                        <a:pt x="1777579" y="634799"/>
                        <a:pt x="1761565" y="810949"/>
                      </a:cubicBezTo>
                      <a:cubicBezTo>
                        <a:pt x="1772835" y="901107"/>
                        <a:pt x="1786154" y="935945"/>
                        <a:pt x="1761565" y="1026102"/>
                      </a:cubicBezTo>
                      <a:cubicBezTo>
                        <a:pt x="1750307" y="1067381"/>
                        <a:pt x="1723516" y="1069987"/>
                        <a:pt x="1694329" y="1093337"/>
                      </a:cubicBezTo>
                      <a:cubicBezTo>
                        <a:pt x="1666958" y="1115234"/>
                        <a:pt x="1660509" y="1130621"/>
                        <a:pt x="1640541" y="1160573"/>
                      </a:cubicBezTo>
                      <a:cubicBezTo>
                        <a:pt x="1636059" y="1250220"/>
                        <a:pt x="1642473" y="1341082"/>
                        <a:pt x="1627094" y="1429514"/>
                      </a:cubicBezTo>
                      <a:cubicBezTo>
                        <a:pt x="1623836" y="1448250"/>
                        <a:pt x="1602228" y="1458802"/>
                        <a:pt x="1586753" y="1469855"/>
                      </a:cubicBezTo>
                      <a:cubicBezTo>
                        <a:pt x="1570441" y="1481506"/>
                        <a:pt x="1551390" y="1488853"/>
                        <a:pt x="1532965" y="1496749"/>
                      </a:cubicBezTo>
                      <a:cubicBezTo>
                        <a:pt x="1449253" y="1532625"/>
                        <a:pt x="1350365" y="1518564"/>
                        <a:pt x="1264023" y="1523643"/>
                      </a:cubicBezTo>
                      <a:cubicBezTo>
                        <a:pt x="1188014" y="1637659"/>
                        <a:pt x="1298748" y="1457300"/>
                        <a:pt x="1223682" y="1738796"/>
                      </a:cubicBezTo>
                      <a:cubicBezTo>
                        <a:pt x="1218596" y="1757870"/>
                        <a:pt x="1157409" y="1774334"/>
                        <a:pt x="1143000" y="1779137"/>
                      </a:cubicBezTo>
                      <a:cubicBezTo>
                        <a:pt x="1138518" y="1765690"/>
                        <a:pt x="1133447" y="1752425"/>
                        <a:pt x="1129553" y="1738796"/>
                      </a:cubicBezTo>
                      <a:cubicBezTo>
                        <a:pt x="1123808" y="1718690"/>
                        <a:pt x="1113406" y="1666161"/>
                        <a:pt x="1102659" y="1644667"/>
                      </a:cubicBezTo>
                      <a:cubicBezTo>
                        <a:pt x="1095431" y="1630212"/>
                        <a:pt x="1082993" y="1618781"/>
                        <a:pt x="1075765" y="1604326"/>
                      </a:cubicBezTo>
                      <a:cubicBezTo>
                        <a:pt x="1045442" y="1543682"/>
                        <a:pt x="1083592" y="1581447"/>
                        <a:pt x="1035423" y="1523643"/>
                      </a:cubicBezTo>
                      <a:cubicBezTo>
                        <a:pt x="1023249" y="1509034"/>
                        <a:pt x="1007256" y="1497911"/>
                        <a:pt x="995082" y="1483302"/>
                      </a:cubicBezTo>
                      <a:cubicBezTo>
                        <a:pt x="943208" y="1421053"/>
                        <a:pt x="996597" y="1461548"/>
                        <a:pt x="927847" y="1402620"/>
                      </a:cubicBezTo>
                      <a:cubicBezTo>
                        <a:pt x="910831" y="1388035"/>
                        <a:pt x="891075" y="1376864"/>
                        <a:pt x="874059" y="1362279"/>
                      </a:cubicBezTo>
                      <a:cubicBezTo>
                        <a:pt x="859620" y="1349903"/>
                        <a:pt x="849540" y="1332486"/>
                        <a:pt x="833717" y="1321937"/>
                      </a:cubicBezTo>
                      <a:cubicBezTo>
                        <a:pt x="821923" y="1314074"/>
                        <a:pt x="807275" y="1311270"/>
                        <a:pt x="793376" y="1308490"/>
                      </a:cubicBezTo>
                      <a:cubicBezTo>
                        <a:pt x="733922" y="1296599"/>
                        <a:pt x="618120" y="1286930"/>
                        <a:pt x="564776" y="1281596"/>
                      </a:cubicBezTo>
                      <a:cubicBezTo>
                        <a:pt x="551329" y="1277114"/>
                        <a:pt x="537113" y="1274488"/>
                        <a:pt x="524435" y="1268149"/>
                      </a:cubicBezTo>
                      <a:cubicBezTo>
                        <a:pt x="509980" y="1260921"/>
                        <a:pt x="495522" y="1252683"/>
                        <a:pt x="484094" y="1241255"/>
                      </a:cubicBezTo>
                      <a:cubicBezTo>
                        <a:pt x="462183" y="1219344"/>
                        <a:pt x="451044" y="1189738"/>
                        <a:pt x="443753" y="1160573"/>
                      </a:cubicBezTo>
                      <a:cubicBezTo>
                        <a:pt x="438210" y="1138400"/>
                        <a:pt x="444938" y="1110895"/>
                        <a:pt x="430306" y="1093337"/>
                      </a:cubicBezTo>
                      <a:cubicBezTo>
                        <a:pt x="418474" y="1079139"/>
                        <a:pt x="394700" y="1083196"/>
                        <a:pt x="376517" y="1079890"/>
                      </a:cubicBezTo>
                      <a:cubicBezTo>
                        <a:pt x="345333" y="1074220"/>
                        <a:pt x="313764" y="1070925"/>
                        <a:pt x="282388" y="1066443"/>
                      </a:cubicBezTo>
                      <a:cubicBezTo>
                        <a:pt x="268941" y="1061961"/>
                        <a:pt x="256221" y="1052996"/>
                        <a:pt x="242047" y="1052996"/>
                      </a:cubicBezTo>
                      <a:cubicBezTo>
                        <a:pt x="219191" y="1052996"/>
                        <a:pt x="197357" y="1062686"/>
                        <a:pt x="174812" y="1066443"/>
                      </a:cubicBezTo>
                      <a:cubicBezTo>
                        <a:pt x="170391" y="1067180"/>
                        <a:pt x="165847" y="1066443"/>
                        <a:pt x="161365" y="1066443"/>
                      </a:cubicBezTo>
                      <a:lnTo>
                        <a:pt x="161365" y="1066443"/>
                      </a:lnTo>
                    </a:path>
                  </a:pathLst>
                </a:custGeom>
                <a:solidFill>
                  <a:srgbClr val="1E95B8">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grpSp>
          <p:sp>
            <p:nvSpPr>
              <p:cNvPr id="89" name="Oval 88">
                <a:extLst>
                  <a:ext uri="{FF2B5EF4-FFF2-40B4-BE49-F238E27FC236}">
                    <a16:creationId xmlns:a16="http://schemas.microsoft.com/office/drawing/2014/main" id="{043AA303-337E-7940-99CC-7900FC0549E1}"/>
                  </a:ext>
                </a:extLst>
              </p:cNvPr>
              <p:cNvSpPr/>
              <p:nvPr/>
            </p:nvSpPr>
            <p:spPr>
              <a:xfrm>
                <a:off x="2670282" y="4174818"/>
                <a:ext cx="739697" cy="384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18D08"/>
                  </a:solidFill>
                  <a:latin typeface="Myriad Pro Light" panose="020B0403030403020204" pitchFamily="34" charset="0"/>
                </a:endParaRPr>
              </a:p>
            </p:txBody>
          </p:sp>
          <p:sp>
            <p:nvSpPr>
              <p:cNvPr id="90" name="Oval 89">
                <a:extLst>
                  <a:ext uri="{FF2B5EF4-FFF2-40B4-BE49-F238E27FC236}">
                    <a16:creationId xmlns:a16="http://schemas.microsoft.com/office/drawing/2014/main" id="{832D209C-7A96-D86C-8B02-3313DF68EEBB}"/>
                  </a:ext>
                </a:extLst>
              </p:cNvPr>
              <p:cNvSpPr/>
              <p:nvPr/>
            </p:nvSpPr>
            <p:spPr>
              <a:xfrm>
                <a:off x="2666602" y="3528110"/>
                <a:ext cx="253837" cy="34609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18D08"/>
                  </a:solidFill>
                  <a:latin typeface="Myriad Pro Light" panose="020B0403030403020204" pitchFamily="34" charset="0"/>
                </a:endParaRPr>
              </a:p>
            </p:txBody>
          </p:sp>
        </p:grpSp>
        <p:grpSp>
          <p:nvGrpSpPr>
            <p:cNvPr id="84" name="Group 83">
              <a:extLst>
                <a:ext uri="{FF2B5EF4-FFF2-40B4-BE49-F238E27FC236}">
                  <a16:creationId xmlns:a16="http://schemas.microsoft.com/office/drawing/2014/main" id="{C5DF6BD3-8FFA-2AEA-11C7-E31E91DDC7AA}"/>
                </a:ext>
              </a:extLst>
            </p:cNvPr>
            <p:cNvGrpSpPr/>
            <p:nvPr/>
          </p:nvGrpSpPr>
          <p:grpSpPr>
            <a:xfrm>
              <a:off x="927370" y="2383362"/>
              <a:ext cx="1123571" cy="1160492"/>
              <a:chOff x="-307398" y="3138026"/>
              <a:chExt cx="1383807" cy="1034190"/>
            </a:xfrm>
          </p:grpSpPr>
          <p:sp>
            <p:nvSpPr>
              <p:cNvPr id="85" name="Oval 84">
                <a:extLst>
                  <a:ext uri="{FF2B5EF4-FFF2-40B4-BE49-F238E27FC236}">
                    <a16:creationId xmlns:a16="http://schemas.microsoft.com/office/drawing/2014/main" id="{7A54D728-BB52-DD30-E4AE-5B8C77F9A6A6}"/>
                  </a:ext>
                </a:extLst>
              </p:cNvPr>
              <p:cNvSpPr/>
              <p:nvPr/>
            </p:nvSpPr>
            <p:spPr>
              <a:xfrm>
                <a:off x="71451" y="3809315"/>
                <a:ext cx="285308" cy="21602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sp>
            <p:nvSpPr>
              <p:cNvPr id="86" name="TextBox 12">
                <a:extLst>
                  <a:ext uri="{FF2B5EF4-FFF2-40B4-BE49-F238E27FC236}">
                    <a16:creationId xmlns:a16="http://schemas.microsoft.com/office/drawing/2014/main" id="{C5B248DE-BE26-C062-0BD4-4FDD5276A7FC}"/>
                  </a:ext>
                </a:extLst>
              </p:cNvPr>
              <p:cNvSpPr txBox="1"/>
              <p:nvPr/>
            </p:nvSpPr>
            <p:spPr>
              <a:xfrm>
                <a:off x="-307398" y="3138026"/>
                <a:ext cx="1383807" cy="4114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200" b="1" dirty="0">
                    <a:solidFill>
                      <a:srgbClr val="002E67"/>
                    </a:solidFill>
                    <a:latin typeface="Myriad Pro Light" panose="020B0403030403020204" pitchFamily="34" charset="0"/>
                    <a:sym typeface="Myriad Pro"/>
                  </a:rPr>
                  <a:t>Prefrontal cortex</a:t>
                </a:r>
              </a:p>
            </p:txBody>
          </p:sp>
          <p:cxnSp>
            <p:nvCxnSpPr>
              <p:cNvPr id="87" name="Straight Arrow Connector 86">
                <a:extLst>
                  <a:ext uri="{FF2B5EF4-FFF2-40B4-BE49-F238E27FC236}">
                    <a16:creationId xmlns:a16="http://schemas.microsoft.com/office/drawing/2014/main" id="{23FEE92A-F077-DAF4-0387-B98620F47AA3}"/>
                  </a:ext>
                </a:extLst>
              </p:cNvPr>
              <p:cNvCxnSpPr>
                <a:cxnSpLocks/>
              </p:cNvCxnSpPr>
              <p:nvPr/>
            </p:nvCxnSpPr>
            <p:spPr>
              <a:xfrm>
                <a:off x="353944" y="3552019"/>
                <a:ext cx="499881" cy="620197"/>
              </a:xfrm>
              <a:prstGeom prst="straightConnector1">
                <a:avLst/>
              </a:prstGeom>
              <a:ln w="57150">
                <a:solidFill>
                  <a:srgbClr val="002E67"/>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3" name="TextBox 92">
            <a:extLst>
              <a:ext uri="{FF2B5EF4-FFF2-40B4-BE49-F238E27FC236}">
                <a16:creationId xmlns:a16="http://schemas.microsoft.com/office/drawing/2014/main" id="{76E5BA3E-9EC0-BB54-C4E4-5AC93230B6FE}"/>
              </a:ext>
            </a:extLst>
          </p:cNvPr>
          <p:cNvSpPr txBox="1"/>
          <p:nvPr/>
        </p:nvSpPr>
        <p:spPr>
          <a:xfrm>
            <a:off x="3210108" y="4933371"/>
            <a:ext cx="2035315" cy="473206"/>
          </a:xfrm>
          <a:prstGeom prst="rect">
            <a:avLst/>
          </a:prstGeom>
          <a:noFill/>
        </p:spPr>
        <p:txBody>
          <a:bodyPr wrap="square">
            <a:spAutoFit/>
          </a:bodyPr>
          <a:lstStyle/>
          <a:p>
            <a:pPr marR="0" lvl="0" algn="ctr" defTabSz="914400" rtl="0" eaLnBrk="1" fontAlgn="base" latinLnBrk="0" hangingPunct="1">
              <a:lnSpc>
                <a:spcPct val="150000"/>
              </a:lnSpc>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800" b="1" u="sng">
                <a:solidFill>
                  <a:srgbClr val="1E95B8"/>
                </a:solidFill>
                <a:latin typeface="Myriad Pro Light" panose="020B0403030403020204" pitchFamily="34" charset="0"/>
                <a:sym typeface="Myriad Pro"/>
              </a:rPr>
              <a:t>Normal State</a:t>
            </a:r>
          </a:p>
        </p:txBody>
      </p:sp>
      <p:grpSp>
        <p:nvGrpSpPr>
          <p:cNvPr id="94" name="Group 93">
            <a:extLst>
              <a:ext uri="{FF2B5EF4-FFF2-40B4-BE49-F238E27FC236}">
                <a16:creationId xmlns:a16="http://schemas.microsoft.com/office/drawing/2014/main" id="{3A25F8C7-EC0C-2E3C-F56E-5AA478D15FD5}"/>
              </a:ext>
            </a:extLst>
          </p:cNvPr>
          <p:cNvGrpSpPr/>
          <p:nvPr/>
        </p:nvGrpSpPr>
        <p:grpSpPr>
          <a:xfrm>
            <a:off x="3872964" y="1497225"/>
            <a:ext cx="1765132" cy="1056455"/>
            <a:chOff x="8450790" y="4078171"/>
            <a:chExt cx="1760758" cy="1056455"/>
          </a:xfrm>
          <a:solidFill>
            <a:srgbClr val="1E95B8"/>
          </a:solidFill>
        </p:grpSpPr>
        <p:sp>
          <p:nvSpPr>
            <p:cNvPr id="95" name="Rectangle: Rounded Corners 277">
              <a:extLst>
                <a:ext uri="{FF2B5EF4-FFF2-40B4-BE49-F238E27FC236}">
                  <a16:creationId xmlns:a16="http://schemas.microsoft.com/office/drawing/2014/main" id="{99E5EB34-0B6D-4808-3270-7C24C59EA3FD}"/>
                </a:ext>
              </a:extLst>
            </p:cNvPr>
            <p:cNvSpPr/>
            <p:nvPr/>
          </p:nvSpPr>
          <p:spPr>
            <a:xfrm>
              <a:off x="8450790" y="4078171"/>
              <a:ext cx="1760758" cy="1056455"/>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96" name="Rectangle: Rounded Corners 4">
              <a:extLst>
                <a:ext uri="{FF2B5EF4-FFF2-40B4-BE49-F238E27FC236}">
                  <a16:creationId xmlns:a16="http://schemas.microsoft.com/office/drawing/2014/main" id="{06F0B890-2FE9-CC1C-AB34-0BBC3D733F0E}"/>
                </a:ext>
              </a:extLst>
            </p:cNvPr>
            <p:cNvSpPr txBox="1"/>
            <p:nvPr/>
          </p:nvSpPr>
          <p:spPr>
            <a:xfrm>
              <a:off x="8481733" y="4109114"/>
              <a:ext cx="1698872" cy="994569"/>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“Learning / thinking brain”</a:t>
              </a:r>
            </a:p>
            <a:p>
              <a:pPr marL="0" lvl="0" indent="0" algn="ctr" defTabSz="577850">
                <a:lnSpc>
                  <a:spcPct val="90000"/>
                </a:lnSpc>
                <a:spcBef>
                  <a:spcPct val="0"/>
                </a:spcBef>
                <a:spcAft>
                  <a:spcPct val="35000"/>
                </a:spcAft>
                <a:buClrTx/>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(Prefrontal Cortex) </a:t>
              </a:r>
            </a:p>
            <a:p>
              <a:pPr marL="0" lvl="0" indent="0" algn="ctr" defTabSz="577850">
                <a:lnSpc>
                  <a:spcPct val="90000"/>
                </a:lnSpc>
                <a:spcBef>
                  <a:spcPct val="0"/>
                </a:spcBef>
                <a:spcAft>
                  <a:spcPct val="35000"/>
                </a:spcAft>
                <a:buClrTx/>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Switches OFF</a:t>
              </a:r>
            </a:p>
          </p:txBody>
        </p:sp>
      </p:grpSp>
      <p:grpSp>
        <p:nvGrpSpPr>
          <p:cNvPr id="97" name="Group 96">
            <a:extLst>
              <a:ext uri="{FF2B5EF4-FFF2-40B4-BE49-F238E27FC236}">
                <a16:creationId xmlns:a16="http://schemas.microsoft.com/office/drawing/2014/main" id="{A1ABA554-9476-9B63-A536-CFA23D0D6FA8}"/>
              </a:ext>
            </a:extLst>
          </p:cNvPr>
          <p:cNvGrpSpPr/>
          <p:nvPr/>
        </p:nvGrpSpPr>
        <p:grpSpPr>
          <a:xfrm>
            <a:off x="1403302" y="1497225"/>
            <a:ext cx="1765132" cy="1056455"/>
            <a:chOff x="28290" y="562108"/>
            <a:chExt cx="1760758" cy="1056455"/>
          </a:xfrm>
          <a:solidFill>
            <a:srgbClr val="1E95B8"/>
          </a:solidFill>
        </p:grpSpPr>
        <p:sp>
          <p:nvSpPr>
            <p:cNvPr id="98" name="Rectangle: Rounded Corners 6">
              <a:extLst>
                <a:ext uri="{FF2B5EF4-FFF2-40B4-BE49-F238E27FC236}">
                  <a16:creationId xmlns:a16="http://schemas.microsoft.com/office/drawing/2014/main" id="{23F62A02-CC76-10F3-9E41-8F53897C28E4}"/>
                </a:ext>
              </a:extLst>
            </p:cNvPr>
            <p:cNvSpPr/>
            <p:nvPr/>
          </p:nvSpPr>
          <p:spPr>
            <a:xfrm>
              <a:off x="28290" y="562108"/>
              <a:ext cx="1760758" cy="1056455"/>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99" name="Rectangle: Rounded Corners 4">
              <a:extLst>
                <a:ext uri="{FF2B5EF4-FFF2-40B4-BE49-F238E27FC236}">
                  <a16:creationId xmlns:a16="http://schemas.microsoft.com/office/drawing/2014/main" id="{67BE66A3-5FDD-010A-32B0-B16CE811A281}"/>
                </a:ext>
              </a:extLst>
            </p:cNvPr>
            <p:cNvSpPr txBox="1"/>
            <p:nvPr/>
          </p:nvSpPr>
          <p:spPr>
            <a:xfrm>
              <a:off x="59233" y="593051"/>
              <a:ext cx="1698872" cy="994569"/>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ClrTx/>
                <a:buSzPct val="100000"/>
                <a:buNone/>
              </a:pPr>
              <a:r>
                <a:rPr kumimoji="0" lang="en-US" sz="1400" b="1" u="none" strike="noStrike" kern="1200" cap="none" spc="0" normalizeH="0" baseline="0" noProof="0" dirty="0">
                  <a:ln/>
                  <a:solidFill>
                    <a:schemeClr val="bg1"/>
                  </a:solidFill>
                  <a:effectLst/>
                  <a:uLnTx/>
                  <a:uFillTx/>
                  <a:latin typeface="Myriad Pro Light" panose="020B0403030403020204" pitchFamily="34" charset="0"/>
                  <a:sym typeface="Myriad Pro"/>
                </a:rPr>
                <a:t>During stressful events, our brain </a:t>
              </a:r>
              <a:r>
                <a:rPr lang="en-US" sz="1400" b="1" dirty="0">
                  <a:ln/>
                  <a:solidFill>
                    <a:schemeClr val="bg1"/>
                  </a:solidFill>
                  <a:latin typeface="Myriad Pro Light" panose="020B0403030403020204" pitchFamily="34" charset="0"/>
                  <a:sym typeface="Myriad Pro"/>
                </a:rPr>
                <a:t>behaves</a:t>
              </a:r>
              <a:r>
                <a:rPr kumimoji="0" lang="en-US" sz="1400" b="1" u="none" strike="noStrike" kern="1200" cap="none" spc="0" normalizeH="0" baseline="0" noProof="0" dirty="0">
                  <a:ln/>
                  <a:solidFill>
                    <a:schemeClr val="bg1"/>
                  </a:solidFill>
                  <a:effectLst/>
                  <a:uLnTx/>
                  <a:uFillTx/>
                  <a:latin typeface="Myriad Pro Light" panose="020B0403030403020204" pitchFamily="34" charset="0"/>
                  <a:sym typeface="Myriad Pro"/>
                </a:rPr>
                <a:t> differently</a:t>
              </a:r>
            </a:p>
          </p:txBody>
        </p:sp>
      </p:grpSp>
      <p:grpSp>
        <p:nvGrpSpPr>
          <p:cNvPr id="100" name="Group 99">
            <a:extLst>
              <a:ext uri="{FF2B5EF4-FFF2-40B4-BE49-F238E27FC236}">
                <a16:creationId xmlns:a16="http://schemas.microsoft.com/office/drawing/2014/main" id="{84F877E8-7EE8-5FF0-9FFA-DA795765C49F}"/>
              </a:ext>
            </a:extLst>
          </p:cNvPr>
          <p:cNvGrpSpPr/>
          <p:nvPr/>
        </p:nvGrpSpPr>
        <p:grpSpPr>
          <a:xfrm>
            <a:off x="6355501" y="1497225"/>
            <a:ext cx="1765132" cy="1056455"/>
            <a:chOff x="4934151" y="539816"/>
            <a:chExt cx="1760758" cy="1056455"/>
          </a:xfrm>
          <a:solidFill>
            <a:srgbClr val="F09722"/>
          </a:solidFill>
        </p:grpSpPr>
        <p:sp>
          <p:nvSpPr>
            <p:cNvPr id="101" name="Rectangle: Rounded Corners 33">
              <a:extLst>
                <a:ext uri="{FF2B5EF4-FFF2-40B4-BE49-F238E27FC236}">
                  <a16:creationId xmlns:a16="http://schemas.microsoft.com/office/drawing/2014/main" id="{789E7340-D3BB-658E-5EDB-E9C934FEA698}"/>
                </a:ext>
              </a:extLst>
            </p:cNvPr>
            <p:cNvSpPr/>
            <p:nvPr/>
          </p:nvSpPr>
          <p:spPr>
            <a:xfrm>
              <a:off x="4934151" y="539816"/>
              <a:ext cx="1760758" cy="1056455"/>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102" name="Rectangle: Rounded Corners 4">
              <a:extLst>
                <a:ext uri="{FF2B5EF4-FFF2-40B4-BE49-F238E27FC236}">
                  <a16:creationId xmlns:a16="http://schemas.microsoft.com/office/drawing/2014/main" id="{0AF3351D-16A9-A64F-F243-C4CBA8D17FFD}"/>
                </a:ext>
              </a:extLst>
            </p:cNvPr>
            <p:cNvSpPr txBox="1"/>
            <p:nvPr/>
          </p:nvSpPr>
          <p:spPr>
            <a:xfrm>
              <a:off x="4965094" y="570759"/>
              <a:ext cx="1698872" cy="994569"/>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“Primitive/ emotional Brain” </a:t>
              </a:r>
            </a:p>
            <a:p>
              <a:pPr marL="0" lvl="0" indent="0" algn="ctr" defTabSz="577850">
                <a:lnSpc>
                  <a:spcPct val="90000"/>
                </a:lnSpc>
                <a:spcBef>
                  <a:spcPct val="0"/>
                </a:spcBef>
                <a:spcAft>
                  <a:spcPct val="35000"/>
                </a:spcAft>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(Limbic system)</a:t>
              </a:r>
            </a:p>
            <a:p>
              <a:pPr marL="0" lvl="0" indent="0" algn="ctr" defTabSz="577850">
                <a:lnSpc>
                  <a:spcPct val="90000"/>
                </a:lnSpc>
                <a:spcBef>
                  <a:spcPct val="0"/>
                </a:spcBef>
                <a:spcAft>
                  <a:spcPct val="35000"/>
                </a:spcAft>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Switched ON</a:t>
              </a:r>
            </a:p>
          </p:txBody>
        </p:sp>
      </p:grpSp>
      <p:grpSp>
        <p:nvGrpSpPr>
          <p:cNvPr id="103" name="Group 102">
            <a:extLst>
              <a:ext uri="{FF2B5EF4-FFF2-40B4-BE49-F238E27FC236}">
                <a16:creationId xmlns:a16="http://schemas.microsoft.com/office/drawing/2014/main" id="{F99D9D75-CB57-4324-96B8-7141A3FB4C22}"/>
              </a:ext>
            </a:extLst>
          </p:cNvPr>
          <p:cNvGrpSpPr/>
          <p:nvPr/>
        </p:nvGrpSpPr>
        <p:grpSpPr>
          <a:xfrm>
            <a:off x="8838038" y="1497225"/>
            <a:ext cx="1765132" cy="1056455"/>
            <a:chOff x="7399214" y="539816"/>
            <a:chExt cx="1760758" cy="1056455"/>
          </a:xfrm>
          <a:solidFill>
            <a:srgbClr val="F09722"/>
          </a:solidFill>
        </p:grpSpPr>
        <p:sp>
          <p:nvSpPr>
            <p:cNvPr id="104" name="Rectangle: Rounded Corners 37">
              <a:extLst>
                <a:ext uri="{FF2B5EF4-FFF2-40B4-BE49-F238E27FC236}">
                  <a16:creationId xmlns:a16="http://schemas.microsoft.com/office/drawing/2014/main" id="{F5BA82F9-F3A6-21EF-C1E5-D2DC5C826DFE}"/>
                </a:ext>
              </a:extLst>
            </p:cNvPr>
            <p:cNvSpPr/>
            <p:nvPr/>
          </p:nvSpPr>
          <p:spPr>
            <a:xfrm>
              <a:off x="7399214" y="539816"/>
              <a:ext cx="1760758" cy="1056455"/>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105" name="Rectangle: Rounded Corners 4">
              <a:extLst>
                <a:ext uri="{FF2B5EF4-FFF2-40B4-BE49-F238E27FC236}">
                  <a16:creationId xmlns:a16="http://schemas.microsoft.com/office/drawing/2014/main" id="{E9FF8E6C-A8E9-2565-1486-E1676171FE7D}"/>
                </a:ext>
              </a:extLst>
            </p:cNvPr>
            <p:cNvSpPr txBox="1"/>
            <p:nvPr/>
          </p:nvSpPr>
          <p:spPr>
            <a:xfrm>
              <a:off x="7430157" y="570759"/>
              <a:ext cx="1698872" cy="994569"/>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SzPct val="100000"/>
                <a:buNone/>
              </a:pPr>
              <a:r>
                <a:rPr kumimoji="0" lang="en-US" sz="1400" b="1" u="none" strike="noStrike" kern="1200" cap="none" spc="0" normalizeH="0" baseline="0" noProof="0">
                  <a:ln/>
                  <a:solidFill>
                    <a:schemeClr val="bg1"/>
                  </a:solidFill>
                  <a:effectLst/>
                  <a:uLnTx/>
                  <a:uFillTx/>
                  <a:latin typeface="Myriad Pro Light" panose="020B0403030403020204" pitchFamily="34" charset="0"/>
                  <a:sym typeface="Myriad Pro"/>
                </a:rPr>
                <a:t>Brain goes into survival mode (fight/flight/freeze)</a:t>
              </a:r>
            </a:p>
          </p:txBody>
        </p:sp>
      </p:grpSp>
      <p:grpSp>
        <p:nvGrpSpPr>
          <p:cNvPr id="7" name="Group 6">
            <a:extLst>
              <a:ext uri="{FF2B5EF4-FFF2-40B4-BE49-F238E27FC236}">
                <a16:creationId xmlns:a16="http://schemas.microsoft.com/office/drawing/2014/main" id="{09C57A9C-E7BC-FF62-CADC-F591B587EBE8}"/>
              </a:ext>
            </a:extLst>
          </p:cNvPr>
          <p:cNvGrpSpPr/>
          <p:nvPr/>
        </p:nvGrpSpPr>
        <p:grpSpPr>
          <a:xfrm>
            <a:off x="3841434" y="2788770"/>
            <a:ext cx="1805664" cy="1676240"/>
            <a:chOff x="3841434" y="2788770"/>
            <a:chExt cx="1805664" cy="1676240"/>
          </a:xfrm>
        </p:grpSpPr>
        <p:sp>
          <p:nvSpPr>
            <p:cNvPr id="4" name="Arrow: Down 3">
              <a:extLst>
                <a:ext uri="{FF2B5EF4-FFF2-40B4-BE49-F238E27FC236}">
                  <a16:creationId xmlns:a16="http://schemas.microsoft.com/office/drawing/2014/main" id="{99F1445A-910C-080E-2D39-28CD5BEF9166}"/>
                </a:ext>
              </a:extLst>
            </p:cNvPr>
            <p:cNvSpPr/>
            <p:nvPr/>
          </p:nvSpPr>
          <p:spPr>
            <a:xfrm rot="10800000">
              <a:off x="3934266" y="2788770"/>
              <a:ext cx="1620000" cy="814024"/>
            </a:xfrm>
            <a:prstGeom prst="downArrow">
              <a:avLst/>
            </a:prstGeom>
            <a:solidFill>
              <a:srgbClr val="1E9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6" name="Group 105">
              <a:extLst>
                <a:ext uri="{FF2B5EF4-FFF2-40B4-BE49-F238E27FC236}">
                  <a16:creationId xmlns:a16="http://schemas.microsoft.com/office/drawing/2014/main" id="{3F2627F3-6E59-4005-AEE6-0AA8ECA4D16F}"/>
                </a:ext>
              </a:extLst>
            </p:cNvPr>
            <p:cNvGrpSpPr/>
            <p:nvPr/>
          </p:nvGrpSpPr>
          <p:grpSpPr>
            <a:xfrm>
              <a:off x="3841434" y="3187417"/>
              <a:ext cx="1805664" cy="1277593"/>
              <a:chOff x="319802" y="520274"/>
              <a:chExt cx="1801190" cy="1953683"/>
            </a:xfrm>
            <a:solidFill>
              <a:srgbClr val="1E95B8"/>
            </a:solidFill>
          </p:grpSpPr>
          <p:sp>
            <p:nvSpPr>
              <p:cNvPr id="107" name="Rectangle: Rounded Corners 52">
                <a:extLst>
                  <a:ext uri="{FF2B5EF4-FFF2-40B4-BE49-F238E27FC236}">
                    <a16:creationId xmlns:a16="http://schemas.microsoft.com/office/drawing/2014/main" id="{49B4AEAF-5ACE-2CED-04B2-DDC57A1E29DD}"/>
                  </a:ext>
                </a:extLst>
              </p:cNvPr>
              <p:cNvSpPr/>
              <p:nvPr/>
            </p:nvSpPr>
            <p:spPr>
              <a:xfrm>
                <a:off x="319802" y="520274"/>
                <a:ext cx="1801190" cy="1953683"/>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108" name="Rectangle: Rounded Corners 4">
                <a:extLst>
                  <a:ext uri="{FF2B5EF4-FFF2-40B4-BE49-F238E27FC236}">
                    <a16:creationId xmlns:a16="http://schemas.microsoft.com/office/drawing/2014/main" id="{B686633E-3F32-2E31-5DAD-BCB271A95435}"/>
                  </a:ext>
                </a:extLst>
              </p:cNvPr>
              <p:cNvSpPr txBox="1"/>
              <p:nvPr/>
            </p:nvSpPr>
            <p:spPr>
              <a:xfrm>
                <a:off x="376669" y="534807"/>
                <a:ext cx="1695680" cy="1878355"/>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ts val="0"/>
                  </a:spcAft>
                  <a:buClrTx/>
                  <a:buSzPct val="100000"/>
                  <a:buNone/>
                </a:pPr>
                <a:r>
                  <a:rPr lang="en-GB" sz="2000" b="1" kern="1200" dirty="0">
                    <a:solidFill>
                      <a:schemeClr val="bg1"/>
                    </a:solidFill>
                    <a:latin typeface="Myriad Pro Light" panose="020B0403030403020204" pitchFamily="34" charset="0"/>
                    <a:sym typeface="Myriad Pro"/>
                  </a:rPr>
                  <a:t>STRESS HORMONES</a:t>
                </a:r>
              </a:p>
              <a:p>
                <a:pPr marL="0" lvl="0" indent="0" algn="ctr" defTabSz="800100">
                  <a:lnSpc>
                    <a:spcPct val="90000"/>
                  </a:lnSpc>
                  <a:spcBef>
                    <a:spcPct val="0"/>
                  </a:spcBef>
                  <a:spcAft>
                    <a:spcPts val="0"/>
                  </a:spcAft>
                  <a:buClrTx/>
                  <a:buSzPct val="100000"/>
                  <a:buNone/>
                </a:pPr>
                <a:endParaRPr lang="en-GB" sz="800" b="1" kern="1200" dirty="0">
                  <a:solidFill>
                    <a:schemeClr val="bg1"/>
                  </a:solidFill>
                  <a:latin typeface="Myriad Pro Light" panose="020B0403030403020204" pitchFamily="34" charset="0"/>
                  <a:sym typeface="Myriad Pro"/>
                </a:endParaRPr>
              </a:p>
              <a:p>
                <a:pPr marL="0" lvl="0" indent="0" algn="ctr" defTabSz="800100">
                  <a:lnSpc>
                    <a:spcPct val="90000"/>
                  </a:lnSpc>
                  <a:spcBef>
                    <a:spcPct val="0"/>
                  </a:spcBef>
                  <a:spcAft>
                    <a:spcPts val="0"/>
                  </a:spcAft>
                  <a:buClrTx/>
                  <a:buSzPct val="100000"/>
                  <a:buNone/>
                </a:pPr>
                <a:r>
                  <a:rPr lang="en-GB" sz="1600" b="1" kern="1200" dirty="0">
                    <a:solidFill>
                      <a:schemeClr val="bg1"/>
                    </a:solidFill>
                    <a:latin typeface="Myriad Pro Light" panose="020B0403030403020204" pitchFamily="34" charset="0"/>
                    <a:sym typeface="Myriad Pro"/>
                  </a:rPr>
                  <a:t>(Cortisol/ Adrenaline) </a:t>
                </a:r>
              </a:p>
              <a:p>
                <a:pPr marL="0" lvl="0" indent="0" algn="ctr" defTabSz="800100">
                  <a:lnSpc>
                    <a:spcPct val="90000"/>
                  </a:lnSpc>
                  <a:spcBef>
                    <a:spcPct val="0"/>
                  </a:spcBef>
                  <a:spcAft>
                    <a:spcPct val="35000"/>
                  </a:spcAft>
                  <a:buClrTx/>
                  <a:buSzPct val="100000"/>
                  <a:buNone/>
                </a:pPr>
                <a:endParaRPr lang="en-GB" sz="3600" b="1" kern="1200" dirty="0">
                  <a:solidFill>
                    <a:schemeClr val="bg1"/>
                  </a:solidFill>
                  <a:latin typeface="Myriad Pro Light" panose="020B0403030403020204" pitchFamily="34" charset="0"/>
                </a:endParaRPr>
              </a:p>
              <a:p>
                <a:pPr marL="0" lvl="0" indent="0" algn="ctr" defTabSz="800100">
                  <a:lnSpc>
                    <a:spcPct val="90000"/>
                  </a:lnSpc>
                  <a:spcBef>
                    <a:spcPct val="0"/>
                  </a:spcBef>
                  <a:spcAft>
                    <a:spcPct val="35000"/>
                  </a:spcAft>
                  <a:buClrTx/>
                  <a:buSzPct val="100000"/>
                  <a:buNone/>
                </a:pPr>
                <a:endParaRPr lang="en-GB" sz="3600" b="1" kern="1200" dirty="0">
                  <a:solidFill>
                    <a:schemeClr val="bg1"/>
                  </a:solidFill>
                  <a:latin typeface="Myriad Pro Light" panose="020B0403030403020204" pitchFamily="34" charset="0"/>
                </a:endParaRPr>
              </a:p>
            </p:txBody>
          </p:sp>
        </p:grpSp>
      </p:grpSp>
      <p:grpSp>
        <p:nvGrpSpPr>
          <p:cNvPr id="6" name="Group 5">
            <a:extLst>
              <a:ext uri="{FF2B5EF4-FFF2-40B4-BE49-F238E27FC236}">
                <a16:creationId xmlns:a16="http://schemas.microsoft.com/office/drawing/2014/main" id="{FE78752F-E1EA-AF1A-3BC0-4A09F3677DED}"/>
              </a:ext>
            </a:extLst>
          </p:cNvPr>
          <p:cNvGrpSpPr/>
          <p:nvPr/>
        </p:nvGrpSpPr>
        <p:grpSpPr>
          <a:xfrm>
            <a:off x="6367519" y="3192953"/>
            <a:ext cx="1750542" cy="1661122"/>
            <a:chOff x="6367519" y="3192953"/>
            <a:chExt cx="1750542" cy="1661122"/>
          </a:xfrm>
        </p:grpSpPr>
        <p:sp>
          <p:nvSpPr>
            <p:cNvPr id="5" name="Arrow: Down 4">
              <a:extLst>
                <a:ext uri="{FF2B5EF4-FFF2-40B4-BE49-F238E27FC236}">
                  <a16:creationId xmlns:a16="http://schemas.microsoft.com/office/drawing/2014/main" id="{143C3A0E-3E19-1762-BF25-28C7BF4B676B}"/>
                </a:ext>
              </a:extLst>
            </p:cNvPr>
            <p:cNvSpPr/>
            <p:nvPr/>
          </p:nvSpPr>
          <p:spPr>
            <a:xfrm>
              <a:off x="6432790" y="4062560"/>
              <a:ext cx="1620000" cy="791515"/>
            </a:xfrm>
            <a:prstGeom prst="downArrow">
              <a:avLst/>
            </a:prstGeom>
            <a:solidFill>
              <a:srgbClr val="F097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9" name="Group 108">
              <a:extLst>
                <a:ext uri="{FF2B5EF4-FFF2-40B4-BE49-F238E27FC236}">
                  <a16:creationId xmlns:a16="http://schemas.microsoft.com/office/drawing/2014/main" id="{1D807212-77CB-7D5C-65F0-F2B68A584DAE}"/>
                </a:ext>
              </a:extLst>
            </p:cNvPr>
            <p:cNvGrpSpPr/>
            <p:nvPr/>
          </p:nvGrpSpPr>
          <p:grpSpPr>
            <a:xfrm>
              <a:off x="6367519" y="3192953"/>
              <a:ext cx="1750542" cy="1272057"/>
              <a:chOff x="2755735" y="525809"/>
              <a:chExt cx="1801190" cy="1942613"/>
            </a:xfrm>
            <a:solidFill>
              <a:srgbClr val="F09722"/>
            </a:solidFill>
          </p:grpSpPr>
          <p:sp>
            <p:nvSpPr>
              <p:cNvPr id="110" name="Rectangle: Rounded Corners 257">
                <a:extLst>
                  <a:ext uri="{FF2B5EF4-FFF2-40B4-BE49-F238E27FC236}">
                    <a16:creationId xmlns:a16="http://schemas.microsoft.com/office/drawing/2014/main" id="{5989163C-D04F-0D91-2921-9AFFD954ED93}"/>
                  </a:ext>
                </a:extLst>
              </p:cNvPr>
              <p:cNvSpPr/>
              <p:nvPr/>
            </p:nvSpPr>
            <p:spPr>
              <a:xfrm>
                <a:off x="2755735" y="525809"/>
                <a:ext cx="1801190" cy="1942613"/>
              </a:xfrm>
              <a:prstGeom prst="roundRect">
                <a:avLst>
                  <a:gd name="adj" fmla="val 10000"/>
                </a:avLst>
              </a:prstGeom>
              <a:grpFill/>
              <a:ln>
                <a:noFill/>
              </a:ln>
            </p:spPr>
            <p:style>
              <a:lnRef idx="2">
                <a:schemeClr val="dk1"/>
              </a:lnRef>
              <a:fillRef idx="1">
                <a:schemeClr val="lt1"/>
              </a:fillRef>
              <a:effectRef idx="0">
                <a:schemeClr val="dk1"/>
              </a:effectRef>
              <a:fontRef idx="minor">
                <a:schemeClr val="dk1"/>
              </a:fontRef>
            </p:style>
            <p:txBody>
              <a:bodyPr/>
              <a:lstStyle/>
              <a:p>
                <a:endParaRPr lang="en-GB" sz="2000" b="1">
                  <a:solidFill>
                    <a:schemeClr val="bg1"/>
                  </a:solidFill>
                  <a:latin typeface="Myriad Pro Light" panose="020B0403030403020204" pitchFamily="34" charset="0"/>
                </a:endParaRPr>
              </a:p>
            </p:txBody>
          </p:sp>
          <p:sp>
            <p:nvSpPr>
              <p:cNvPr id="111" name="Rectangle: Rounded Corners 4">
                <a:extLst>
                  <a:ext uri="{FF2B5EF4-FFF2-40B4-BE49-F238E27FC236}">
                    <a16:creationId xmlns:a16="http://schemas.microsoft.com/office/drawing/2014/main" id="{920E59AD-6F14-67BA-C570-ECC422F161F0}"/>
                  </a:ext>
                </a:extLst>
              </p:cNvPr>
              <p:cNvSpPr txBox="1"/>
              <p:nvPr/>
            </p:nvSpPr>
            <p:spPr>
              <a:xfrm>
                <a:off x="2808490" y="567850"/>
                <a:ext cx="1695680" cy="1813754"/>
              </a:xfrm>
              <a:prstGeom prst="rect">
                <a:avLst/>
              </a:prstGeom>
              <a:grpFill/>
              <a:ln>
                <a:noFill/>
              </a:ln>
            </p:spPr>
            <p:style>
              <a:lnRef idx="2">
                <a:schemeClr val="dk1"/>
              </a:lnRef>
              <a:fillRef idx="1">
                <a:schemeClr val="lt1"/>
              </a:fillRef>
              <a:effectRef idx="0">
                <a:schemeClr val="dk1"/>
              </a:effectRef>
              <a:fontRef idx="minor">
                <a:schemeClr val="dk1"/>
              </a:fontRef>
            </p:style>
            <p:txBody>
              <a:bodyPr spcFirstLastPara="0" vert="horz" wrap="square" lIns="60960" tIns="60960" rIns="60960" bIns="60960" numCol="1" spcCol="1270" anchor="t" anchorCtr="0">
                <a:noAutofit/>
              </a:bodyPr>
              <a:lstStyle/>
              <a:p>
                <a:pPr marL="0" lvl="0" indent="0" algn="ctr" defTabSz="711200">
                  <a:lnSpc>
                    <a:spcPct val="100000"/>
                  </a:lnSpc>
                  <a:spcBef>
                    <a:spcPct val="0"/>
                  </a:spcBef>
                  <a:spcAft>
                    <a:spcPts val="0"/>
                  </a:spcAft>
                  <a:buSzPct val="100000"/>
                  <a:buNone/>
                </a:pPr>
                <a:r>
                  <a:rPr lang="en-US" b="1" kern="1200" dirty="0">
                    <a:solidFill>
                      <a:schemeClr val="bg1"/>
                    </a:solidFill>
                    <a:latin typeface="Myriad Pro Light" panose="020B0403030403020204" pitchFamily="34" charset="0"/>
                  </a:rPr>
                  <a:t>“FEEL GOOD” </a:t>
                </a:r>
              </a:p>
              <a:p>
                <a:pPr marL="0" lvl="0" indent="0" algn="ctr" defTabSz="711200">
                  <a:lnSpc>
                    <a:spcPct val="100000"/>
                  </a:lnSpc>
                  <a:spcBef>
                    <a:spcPct val="0"/>
                  </a:spcBef>
                  <a:spcAft>
                    <a:spcPts val="0"/>
                  </a:spcAft>
                  <a:buSzPct val="100000"/>
                  <a:buNone/>
                </a:pPr>
                <a:r>
                  <a:rPr lang="en-US" b="1" kern="1200" dirty="0">
                    <a:solidFill>
                      <a:schemeClr val="bg1"/>
                    </a:solidFill>
                    <a:latin typeface="Myriad Pro Light" panose="020B0403030403020204" pitchFamily="34" charset="0"/>
                  </a:rPr>
                  <a:t>HORMONES</a:t>
                </a:r>
                <a:endParaRPr lang="en-US" b="1" dirty="0">
                  <a:solidFill>
                    <a:schemeClr val="bg1"/>
                  </a:solidFill>
                  <a:latin typeface="Myriad Pro Light" panose="020B0403030403020204" pitchFamily="34" charset="0"/>
                </a:endParaRPr>
              </a:p>
              <a:p>
                <a:pPr marL="0" lvl="0" indent="0" algn="ctr" defTabSz="711200">
                  <a:lnSpc>
                    <a:spcPct val="100000"/>
                  </a:lnSpc>
                  <a:spcBef>
                    <a:spcPct val="0"/>
                  </a:spcBef>
                  <a:spcAft>
                    <a:spcPts val="0"/>
                  </a:spcAft>
                  <a:buSzPct val="100000"/>
                  <a:buNone/>
                </a:pPr>
                <a:endParaRPr lang="en-US" sz="600" b="1" kern="1200" dirty="0">
                  <a:solidFill>
                    <a:schemeClr val="bg1"/>
                  </a:solidFill>
                  <a:latin typeface="Myriad Pro Light" panose="020B0403030403020204" pitchFamily="34" charset="0"/>
                </a:endParaRPr>
              </a:p>
              <a:p>
                <a:pPr marL="0" lvl="0" indent="0" algn="ctr" defTabSz="711200">
                  <a:lnSpc>
                    <a:spcPct val="100000"/>
                  </a:lnSpc>
                  <a:spcBef>
                    <a:spcPct val="0"/>
                  </a:spcBef>
                  <a:spcAft>
                    <a:spcPts val="0"/>
                  </a:spcAft>
                  <a:buSzPct val="100000"/>
                  <a:buNone/>
                </a:pPr>
                <a:r>
                  <a:rPr lang="en-US" sz="1600" b="1" kern="1200" dirty="0">
                    <a:solidFill>
                      <a:schemeClr val="bg1"/>
                    </a:solidFill>
                    <a:latin typeface="Myriad Pro Light" panose="020B0403030403020204" pitchFamily="34" charset="0"/>
                  </a:rPr>
                  <a:t>(Dopamine/ Oxytocin)</a:t>
                </a:r>
              </a:p>
              <a:p>
                <a:pPr marL="0" lvl="0" indent="0" algn="ctr" defTabSz="711200">
                  <a:lnSpc>
                    <a:spcPct val="90000"/>
                  </a:lnSpc>
                  <a:spcBef>
                    <a:spcPct val="0"/>
                  </a:spcBef>
                  <a:spcAft>
                    <a:spcPct val="35000"/>
                  </a:spcAft>
                  <a:buSzPct val="100000"/>
                  <a:buNone/>
                </a:pPr>
                <a:endParaRPr lang="en-GB" sz="3600" b="1" kern="1200" dirty="0">
                  <a:solidFill>
                    <a:schemeClr val="bg1"/>
                  </a:solidFill>
                  <a:latin typeface="Myriad Pro Light" panose="020B0403030403020204" pitchFamily="34" charset="0"/>
                </a:endParaRPr>
              </a:p>
              <a:p>
                <a:pPr marL="0" lvl="0" indent="0" algn="ctr" defTabSz="711200">
                  <a:lnSpc>
                    <a:spcPct val="90000"/>
                  </a:lnSpc>
                  <a:spcBef>
                    <a:spcPct val="0"/>
                  </a:spcBef>
                  <a:spcAft>
                    <a:spcPct val="35000"/>
                  </a:spcAft>
                  <a:buSzPct val="100000"/>
                  <a:buNone/>
                </a:pPr>
                <a:endParaRPr lang="en-GB" sz="3600" b="1" kern="1200" dirty="0">
                  <a:solidFill>
                    <a:schemeClr val="bg1"/>
                  </a:solidFill>
                  <a:latin typeface="Myriad Pro Light" panose="020B0403030403020204" pitchFamily="34" charset="0"/>
                </a:endParaRPr>
              </a:p>
            </p:txBody>
          </p:sp>
        </p:grpSp>
      </p:grpSp>
      <p:grpSp>
        <p:nvGrpSpPr>
          <p:cNvPr id="112" name="Group 111">
            <a:extLst>
              <a:ext uri="{FF2B5EF4-FFF2-40B4-BE49-F238E27FC236}">
                <a16:creationId xmlns:a16="http://schemas.microsoft.com/office/drawing/2014/main" id="{3108ADC2-5B6A-E899-EB3F-314E2F324CB2}"/>
              </a:ext>
            </a:extLst>
          </p:cNvPr>
          <p:cNvGrpSpPr/>
          <p:nvPr/>
        </p:nvGrpSpPr>
        <p:grpSpPr>
          <a:xfrm>
            <a:off x="3340033" y="1807118"/>
            <a:ext cx="361331" cy="436668"/>
            <a:chOff x="1959051" y="860762"/>
            <a:chExt cx="360436" cy="436668"/>
          </a:xfrm>
          <a:solidFill>
            <a:schemeClr val="accent1"/>
          </a:solidFill>
        </p:grpSpPr>
        <p:sp>
          <p:nvSpPr>
            <p:cNvPr id="113" name="Arrow: Right 273">
              <a:extLst>
                <a:ext uri="{FF2B5EF4-FFF2-40B4-BE49-F238E27FC236}">
                  <a16:creationId xmlns:a16="http://schemas.microsoft.com/office/drawing/2014/main" id="{60A12458-42BC-4F41-C0CB-3CD6A14E4F00}"/>
                </a:ext>
              </a:extLst>
            </p:cNvPr>
            <p:cNvSpPr/>
            <p:nvPr/>
          </p:nvSpPr>
          <p:spPr>
            <a:xfrm rot="21568605">
              <a:off x="1959051" y="860762"/>
              <a:ext cx="360436" cy="436668"/>
            </a:xfrm>
            <a:prstGeom prst="rightArrow">
              <a:avLst>
                <a:gd name="adj1" fmla="val 60000"/>
                <a:gd name="adj2" fmla="val 50000"/>
              </a:avLst>
            </a:prstGeom>
            <a:grpFill/>
            <a:ln>
              <a:noFill/>
            </a:ln>
          </p:spPr>
          <p:style>
            <a:lnRef idx="2">
              <a:schemeClr val="accent1"/>
            </a:lnRef>
            <a:fillRef idx="1">
              <a:schemeClr val="lt1"/>
            </a:fillRef>
            <a:effectRef idx="0">
              <a:schemeClr val="accent1"/>
            </a:effectRef>
            <a:fontRef idx="minor">
              <a:schemeClr val="dk1"/>
            </a:fontRef>
          </p:style>
          <p:txBody>
            <a:bodyPr/>
            <a:lstStyle/>
            <a:p>
              <a:endParaRPr lang="en-GB">
                <a:latin typeface="Myriad Pro Light" panose="020B0403030403020204" pitchFamily="34" charset="0"/>
              </a:endParaRPr>
            </a:p>
          </p:txBody>
        </p:sp>
        <p:sp>
          <p:nvSpPr>
            <p:cNvPr id="114" name="Arrow: Right 4">
              <a:extLst>
                <a:ext uri="{FF2B5EF4-FFF2-40B4-BE49-F238E27FC236}">
                  <a16:creationId xmlns:a16="http://schemas.microsoft.com/office/drawing/2014/main" id="{6F17DFC5-B169-A4CD-65D1-0CC76200ACE3}"/>
                </a:ext>
              </a:extLst>
            </p:cNvPr>
            <p:cNvSpPr txBox="1"/>
            <p:nvPr/>
          </p:nvSpPr>
          <p:spPr>
            <a:xfrm rot="21568605">
              <a:off x="1959053" y="948590"/>
              <a:ext cx="252305" cy="262000"/>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Myriad Pro Light" panose="020B0403030403020204" pitchFamily="34" charset="0"/>
              </a:endParaRPr>
            </a:p>
          </p:txBody>
        </p:sp>
      </p:grpSp>
      <p:grpSp>
        <p:nvGrpSpPr>
          <p:cNvPr id="115" name="Group 114">
            <a:extLst>
              <a:ext uri="{FF2B5EF4-FFF2-40B4-BE49-F238E27FC236}">
                <a16:creationId xmlns:a16="http://schemas.microsoft.com/office/drawing/2014/main" id="{44F2AE08-4F97-995A-B8C4-E19B7A0531C8}"/>
              </a:ext>
            </a:extLst>
          </p:cNvPr>
          <p:cNvGrpSpPr/>
          <p:nvPr/>
        </p:nvGrpSpPr>
        <p:grpSpPr>
          <a:xfrm>
            <a:off x="5809695" y="1807118"/>
            <a:ext cx="374207" cy="436668"/>
            <a:chOff x="4405924" y="849710"/>
            <a:chExt cx="373280" cy="436668"/>
          </a:xfrm>
          <a:solidFill>
            <a:schemeClr val="accent1"/>
          </a:solidFill>
        </p:grpSpPr>
        <p:sp>
          <p:nvSpPr>
            <p:cNvPr id="116" name="Arrow: Right 280">
              <a:extLst>
                <a:ext uri="{FF2B5EF4-FFF2-40B4-BE49-F238E27FC236}">
                  <a16:creationId xmlns:a16="http://schemas.microsoft.com/office/drawing/2014/main" id="{4047A522-ECC2-C9E8-37CB-23C8771240DA}"/>
                </a:ext>
              </a:extLst>
            </p:cNvPr>
            <p:cNvSpPr/>
            <p:nvPr/>
          </p:nvSpPr>
          <p:spPr>
            <a:xfrm>
              <a:off x="4405924" y="849710"/>
              <a:ext cx="373280" cy="436668"/>
            </a:xfrm>
            <a:prstGeom prst="rightArrow">
              <a:avLst>
                <a:gd name="adj1" fmla="val 60000"/>
                <a:gd name="adj2" fmla="val 50000"/>
              </a:avLst>
            </a:prstGeom>
            <a:grpFill/>
            <a:ln>
              <a:noFill/>
            </a:ln>
          </p:spPr>
          <p:style>
            <a:lnRef idx="2">
              <a:schemeClr val="accent1"/>
            </a:lnRef>
            <a:fillRef idx="1">
              <a:schemeClr val="lt1"/>
            </a:fillRef>
            <a:effectRef idx="0">
              <a:schemeClr val="accent1"/>
            </a:effectRef>
            <a:fontRef idx="minor">
              <a:schemeClr val="dk1"/>
            </a:fontRef>
          </p:style>
          <p:txBody>
            <a:bodyPr/>
            <a:lstStyle/>
            <a:p>
              <a:endParaRPr lang="en-GB">
                <a:latin typeface="Myriad Pro Light" panose="020B0403030403020204" pitchFamily="34" charset="0"/>
              </a:endParaRPr>
            </a:p>
          </p:txBody>
        </p:sp>
        <p:sp>
          <p:nvSpPr>
            <p:cNvPr id="117" name="Arrow: Right 4">
              <a:extLst>
                <a:ext uri="{FF2B5EF4-FFF2-40B4-BE49-F238E27FC236}">
                  <a16:creationId xmlns:a16="http://schemas.microsoft.com/office/drawing/2014/main" id="{AA7CA869-DFCE-5C60-14EA-531B7C17F1F7}"/>
                </a:ext>
              </a:extLst>
            </p:cNvPr>
            <p:cNvSpPr txBox="1"/>
            <p:nvPr/>
          </p:nvSpPr>
          <p:spPr>
            <a:xfrm>
              <a:off x="4405924" y="937044"/>
              <a:ext cx="261296" cy="262000"/>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Myriad Pro Light" panose="020B0403030403020204" pitchFamily="34" charset="0"/>
              </a:endParaRPr>
            </a:p>
          </p:txBody>
        </p:sp>
      </p:grpSp>
      <p:grpSp>
        <p:nvGrpSpPr>
          <p:cNvPr id="118" name="Group 117">
            <a:extLst>
              <a:ext uri="{FF2B5EF4-FFF2-40B4-BE49-F238E27FC236}">
                <a16:creationId xmlns:a16="http://schemas.microsoft.com/office/drawing/2014/main" id="{F9488DFD-0C13-BC7C-6E4B-401B141237D6}"/>
              </a:ext>
            </a:extLst>
          </p:cNvPr>
          <p:cNvGrpSpPr/>
          <p:nvPr/>
        </p:nvGrpSpPr>
        <p:grpSpPr>
          <a:xfrm>
            <a:off x="8292233" y="1807118"/>
            <a:ext cx="374207" cy="436668"/>
            <a:chOff x="6870986" y="849710"/>
            <a:chExt cx="373280" cy="436668"/>
          </a:xfrm>
          <a:solidFill>
            <a:schemeClr val="accent1"/>
          </a:solidFill>
        </p:grpSpPr>
        <p:sp>
          <p:nvSpPr>
            <p:cNvPr id="119" name="Arrow: Right 284">
              <a:extLst>
                <a:ext uri="{FF2B5EF4-FFF2-40B4-BE49-F238E27FC236}">
                  <a16:creationId xmlns:a16="http://schemas.microsoft.com/office/drawing/2014/main" id="{482EA564-3B15-6F1E-2529-63732C910B7F}"/>
                </a:ext>
              </a:extLst>
            </p:cNvPr>
            <p:cNvSpPr/>
            <p:nvPr/>
          </p:nvSpPr>
          <p:spPr>
            <a:xfrm>
              <a:off x="6870986" y="849710"/>
              <a:ext cx="373280" cy="436668"/>
            </a:xfrm>
            <a:prstGeom prst="rightArrow">
              <a:avLst>
                <a:gd name="adj1" fmla="val 60000"/>
                <a:gd name="adj2" fmla="val 50000"/>
              </a:avLst>
            </a:prstGeom>
            <a:grpFill/>
            <a:ln>
              <a:noFill/>
            </a:ln>
          </p:spPr>
          <p:style>
            <a:lnRef idx="2">
              <a:schemeClr val="accent1"/>
            </a:lnRef>
            <a:fillRef idx="1">
              <a:schemeClr val="lt1"/>
            </a:fillRef>
            <a:effectRef idx="0">
              <a:schemeClr val="accent1"/>
            </a:effectRef>
            <a:fontRef idx="minor">
              <a:schemeClr val="dk1"/>
            </a:fontRef>
          </p:style>
          <p:txBody>
            <a:bodyPr/>
            <a:lstStyle/>
            <a:p>
              <a:endParaRPr lang="en-GB">
                <a:latin typeface="Myriad Pro Light" panose="020B0403030403020204" pitchFamily="34" charset="0"/>
              </a:endParaRPr>
            </a:p>
          </p:txBody>
        </p:sp>
        <p:sp>
          <p:nvSpPr>
            <p:cNvPr id="120" name="Arrow: Right 4">
              <a:extLst>
                <a:ext uri="{FF2B5EF4-FFF2-40B4-BE49-F238E27FC236}">
                  <a16:creationId xmlns:a16="http://schemas.microsoft.com/office/drawing/2014/main" id="{CDAE3CD0-E6DF-164F-9F62-87E5A5A83528}"/>
                </a:ext>
              </a:extLst>
            </p:cNvPr>
            <p:cNvSpPr txBox="1"/>
            <p:nvPr/>
          </p:nvSpPr>
          <p:spPr>
            <a:xfrm>
              <a:off x="6870986" y="937044"/>
              <a:ext cx="261296" cy="262000"/>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Myriad Pro Light" panose="020B0403030403020204" pitchFamily="34" charset="0"/>
              </a:endParaRPr>
            </a:p>
          </p:txBody>
        </p:sp>
      </p:grpSp>
      <p:grpSp>
        <p:nvGrpSpPr>
          <p:cNvPr id="121" name="Group 120">
            <a:extLst>
              <a:ext uri="{FF2B5EF4-FFF2-40B4-BE49-F238E27FC236}">
                <a16:creationId xmlns:a16="http://schemas.microsoft.com/office/drawing/2014/main" id="{753B50E1-C727-34E4-4671-9F142793E43C}"/>
              </a:ext>
            </a:extLst>
          </p:cNvPr>
          <p:cNvGrpSpPr/>
          <p:nvPr/>
        </p:nvGrpSpPr>
        <p:grpSpPr>
          <a:xfrm flipH="1">
            <a:off x="5820205" y="3625099"/>
            <a:ext cx="374207" cy="436668"/>
            <a:chOff x="4405924" y="849710"/>
            <a:chExt cx="373280" cy="436668"/>
          </a:xfrm>
          <a:solidFill>
            <a:schemeClr val="accent1"/>
          </a:solidFill>
        </p:grpSpPr>
        <p:sp>
          <p:nvSpPr>
            <p:cNvPr id="122" name="Arrow: Right 287">
              <a:extLst>
                <a:ext uri="{FF2B5EF4-FFF2-40B4-BE49-F238E27FC236}">
                  <a16:creationId xmlns:a16="http://schemas.microsoft.com/office/drawing/2014/main" id="{F5F09BDB-6D0E-79EE-767A-09250E4BCBED}"/>
                </a:ext>
              </a:extLst>
            </p:cNvPr>
            <p:cNvSpPr/>
            <p:nvPr/>
          </p:nvSpPr>
          <p:spPr>
            <a:xfrm>
              <a:off x="4405924" y="849710"/>
              <a:ext cx="373280" cy="436668"/>
            </a:xfrm>
            <a:prstGeom prst="rightArrow">
              <a:avLst>
                <a:gd name="adj1" fmla="val 60000"/>
                <a:gd name="adj2" fmla="val 50000"/>
              </a:avLst>
            </a:prstGeom>
            <a:grpFill/>
            <a:ln>
              <a:noFill/>
            </a:ln>
          </p:spPr>
          <p:style>
            <a:lnRef idx="2">
              <a:schemeClr val="accent1"/>
            </a:lnRef>
            <a:fillRef idx="1">
              <a:schemeClr val="lt1"/>
            </a:fillRef>
            <a:effectRef idx="0">
              <a:schemeClr val="accent1"/>
            </a:effectRef>
            <a:fontRef idx="minor">
              <a:schemeClr val="dk1"/>
            </a:fontRef>
          </p:style>
          <p:txBody>
            <a:bodyPr/>
            <a:lstStyle/>
            <a:p>
              <a:endParaRPr lang="en-GB">
                <a:latin typeface="Myriad Pro Light" panose="020B0403030403020204" pitchFamily="34" charset="0"/>
              </a:endParaRPr>
            </a:p>
          </p:txBody>
        </p:sp>
        <p:sp>
          <p:nvSpPr>
            <p:cNvPr id="123" name="Arrow: Right 4">
              <a:extLst>
                <a:ext uri="{FF2B5EF4-FFF2-40B4-BE49-F238E27FC236}">
                  <a16:creationId xmlns:a16="http://schemas.microsoft.com/office/drawing/2014/main" id="{B3ED52A6-ABD5-06E0-90BE-F13626D6CE64}"/>
                </a:ext>
              </a:extLst>
            </p:cNvPr>
            <p:cNvSpPr txBox="1"/>
            <p:nvPr/>
          </p:nvSpPr>
          <p:spPr>
            <a:xfrm>
              <a:off x="4405924" y="937044"/>
              <a:ext cx="261296" cy="262000"/>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Myriad Pro Light" panose="020B0403030403020204" pitchFamily="34" charset="0"/>
              </a:endParaRPr>
            </a:p>
          </p:txBody>
        </p:sp>
      </p:grpSp>
      <p:grpSp>
        <p:nvGrpSpPr>
          <p:cNvPr id="124" name="Group 123">
            <a:extLst>
              <a:ext uri="{FF2B5EF4-FFF2-40B4-BE49-F238E27FC236}">
                <a16:creationId xmlns:a16="http://schemas.microsoft.com/office/drawing/2014/main" id="{C01FAB47-EFB5-110B-9552-BBEE30AF0C39}"/>
              </a:ext>
            </a:extLst>
          </p:cNvPr>
          <p:cNvGrpSpPr/>
          <p:nvPr/>
        </p:nvGrpSpPr>
        <p:grpSpPr>
          <a:xfrm>
            <a:off x="3284071" y="4922447"/>
            <a:ext cx="5295474" cy="1489008"/>
            <a:chOff x="2551346" y="5234074"/>
            <a:chExt cx="6792122" cy="1326953"/>
          </a:xfrm>
        </p:grpSpPr>
        <p:grpSp>
          <p:nvGrpSpPr>
            <p:cNvPr id="125" name="Group 124">
              <a:extLst>
                <a:ext uri="{FF2B5EF4-FFF2-40B4-BE49-F238E27FC236}">
                  <a16:creationId xmlns:a16="http://schemas.microsoft.com/office/drawing/2014/main" id="{5F88D9AF-BCB8-30F2-8EEF-91A9819B8351}"/>
                </a:ext>
              </a:extLst>
            </p:cNvPr>
            <p:cNvGrpSpPr/>
            <p:nvPr/>
          </p:nvGrpSpPr>
          <p:grpSpPr>
            <a:xfrm>
              <a:off x="2551346" y="5234074"/>
              <a:ext cx="6792122" cy="1326953"/>
              <a:chOff x="2417887" y="6281088"/>
              <a:chExt cx="6952618" cy="1326953"/>
            </a:xfrm>
          </p:grpSpPr>
          <p:sp>
            <p:nvSpPr>
              <p:cNvPr id="128" name="Arrow: Up 29">
                <a:extLst>
                  <a:ext uri="{FF2B5EF4-FFF2-40B4-BE49-F238E27FC236}">
                    <a16:creationId xmlns:a16="http://schemas.microsoft.com/office/drawing/2014/main" id="{7B5D57DC-7BEA-D5B0-899C-892076E7FC63}"/>
                  </a:ext>
                </a:extLst>
              </p:cNvPr>
              <p:cNvSpPr/>
              <p:nvPr/>
            </p:nvSpPr>
            <p:spPr>
              <a:xfrm rot="5400000">
                <a:off x="5535247" y="3772783"/>
                <a:ext cx="1174011" cy="6496505"/>
              </a:xfrm>
              <a:prstGeom prst="upArrow">
                <a:avLst/>
              </a:prstGeom>
              <a:gradFill flip="none" rotWithShape="1">
                <a:gsLst>
                  <a:gs pos="100000">
                    <a:srgbClr val="F18D08"/>
                  </a:gs>
                  <a:gs pos="0">
                    <a:srgbClr val="1E95B8"/>
                  </a:gs>
                  <a:gs pos="84000">
                    <a:srgbClr val="F18D08"/>
                  </a:gs>
                  <a:gs pos="22000">
                    <a:srgbClr val="1E95B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yriad Pro Light" panose="020B0403030403020204" pitchFamily="34" charset="0"/>
                </a:endParaRPr>
              </a:p>
            </p:txBody>
          </p:sp>
          <p:sp>
            <p:nvSpPr>
              <p:cNvPr id="129" name="TextBox 12">
                <a:extLst>
                  <a:ext uri="{FF2B5EF4-FFF2-40B4-BE49-F238E27FC236}">
                    <a16:creationId xmlns:a16="http://schemas.microsoft.com/office/drawing/2014/main" id="{5C098D5D-15C4-672B-D579-ABFDC26E498F}"/>
                  </a:ext>
                </a:extLst>
              </p:cNvPr>
              <p:cNvSpPr txBox="1"/>
              <p:nvPr/>
            </p:nvSpPr>
            <p:spPr>
              <a:xfrm>
                <a:off x="2417887" y="6281088"/>
                <a:ext cx="2510945" cy="383992"/>
              </a:xfrm>
              <a:prstGeom prst="rect">
                <a:avLst/>
              </a:prstGeom>
              <a:ln w="127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lnSpc>
                    <a:spcPct val="150000"/>
                  </a:lnSpc>
                  <a:spcBef>
                    <a:spcPct val="0"/>
                  </a:spcBef>
                  <a:spcAft>
                    <a:spcPct val="0"/>
                  </a:spcAft>
                  <a:buClrTx/>
                  <a:buSzPct val="100000"/>
                  <a:tabLst/>
                  <a:defRPr sz="2600">
                    <a:solidFill>
                      <a:srgbClr val="203674"/>
                    </a:solidFill>
                    <a:latin typeface="Myriad Pro"/>
                    <a:ea typeface="Myriad Pro"/>
                    <a:cs typeface="Myriad Pro"/>
                    <a:sym typeface="Myriad Pro"/>
                  </a:defRPr>
                </a:pPr>
                <a:endParaRPr lang="en-GB" sz="1600" u="sng">
                  <a:solidFill>
                    <a:srgbClr val="1E95B8"/>
                  </a:solidFill>
                  <a:latin typeface="Myriad Pro Light" panose="020B0403030403020204" pitchFamily="34" charset="0"/>
                  <a:sym typeface="Myriad Pro"/>
                </a:endParaRPr>
              </a:p>
            </p:txBody>
          </p:sp>
        </p:grpSp>
        <p:sp>
          <p:nvSpPr>
            <p:cNvPr id="126" name="TextBox 12">
              <a:extLst>
                <a:ext uri="{FF2B5EF4-FFF2-40B4-BE49-F238E27FC236}">
                  <a16:creationId xmlns:a16="http://schemas.microsoft.com/office/drawing/2014/main" id="{E119CBC4-D4FF-5482-B2C7-60D96950189B}"/>
                </a:ext>
              </a:extLst>
            </p:cNvPr>
            <p:cNvSpPr txBox="1"/>
            <p:nvPr/>
          </p:nvSpPr>
          <p:spPr>
            <a:xfrm>
              <a:off x="3171441" y="5782026"/>
              <a:ext cx="1258078" cy="383992"/>
            </a:xfrm>
            <a:prstGeom prst="rect">
              <a:avLst/>
            </a:prstGeom>
            <a:ln w="381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100" b="1" dirty="0">
                  <a:solidFill>
                    <a:schemeClr val="bg1"/>
                  </a:solidFill>
                  <a:latin typeface="Myriad Pro Light" panose="020B0403030403020204" pitchFamily="34" charset="0"/>
                  <a:sym typeface="Myriad Pro"/>
                </a:rPr>
                <a:t>“Feel-Good” Hormones</a:t>
              </a:r>
            </a:p>
          </p:txBody>
        </p:sp>
        <p:sp>
          <p:nvSpPr>
            <p:cNvPr id="127" name="TextBox 12">
              <a:extLst>
                <a:ext uri="{FF2B5EF4-FFF2-40B4-BE49-F238E27FC236}">
                  <a16:creationId xmlns:a16="http://schemas.microsoft.com/office/drawing/2014/main" id="{B744CEED-6EB5-7678-F0C4-4B6741670666}"/>
                </a:ext>
              </a:extLst>
            </p:cNvPr>
            <p:cNvSpPr txBox="1"/>
            <p:nvPr/>
          </p:nvSpPr>
          <p:spPr>
            <a:xfrm>
              <a:off x="7462532" y="5782026"/>
              <a:ext cx="1258078" cy="383992"/>
            </a:xfrm>
            <a:prstGeom prst="rect">
              <a:avLst/>
            </a:prstGeom>
            <a:ln w="381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100" b="1">
                  <a:solidFill>
                    <a:schemeClr val="bg1"/>
                  </a:solidFill>
                  <a:latin typeface="Myriad Pro Light" panose="020B0403030403020204" pitchFamily="34" charset="0"/>
                  <a:sym typeface="Myriad Pro"/>
                </a:rPr>
                <a:t>“Stress” Hormones</a:t>
              </a:r>
            </a:p>
          </p:txBody>
        </p:sp>
      </p:grpSp>
      <p:sp>
        <p:nvSpPr>
          <p:cNvPr id="130" name="Multiplication Sign 13">
            <a:extLst>
              <a:ext uri="{FF2B5EF4-FFF2-40B4-BE49-F238E27FC236}">
                <a16:creationId xmlns:a16="http://schemas.microsoft.com/office/drawing/2014/main" id="{A88A10CE-1F6C-7593-8308-099612E424FC}"/>
              </a:ext>
            </a:extLst>
          </p:cNvPr>
          <p:cNvSpPr/>
          <p:nvPr/>
        </p:nvSpPr>
        <p:spPr>
          <a:xfrm>
            <a:off x="2255072" y="3760125"/>
            <a:ext cx="603103" cy="670608"/>
          </a:xfrm>
          <a:prstGeom prst="mathMultiply">
            <a:avLst/>
          </a:prstGeom>
          <a:solidFill>
            <a:srgbClr val="FF0000"/>
          </a:solidFill>
          <a:ln>
            <a:solidFill>
              <a:srgbClr val="002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18D08"/>
              </a:solidFill>
              <a:latin typeface="Myriad Pro Light" panose="020B0403030403020204" pitchFamily="34" charset="0"/>
            </a:endParaRPr>
          </a:p>
        </p:txBody>
      </p:sp>
      <p:sp>
        <p:nvSpPr>
          <p:cNvPr id="133" name="TextBox 12">
            <a:extLst>
              <a:ext uri="{FF2B5EF4-FFF2-40B4-BE49-F238E27FC236}">
                <a16:creationId xmlns:a16="http://schemas.microsoft.com/office/drawing/2014/main" id="{54CEBBB8-56B8-0F44-C4F6-25FE0AC0ACEE}"/>
              </a:ext>
            </a:extLst>
          </p:cNvPr>
          <p:cNvSpPr txBox="1"/>
          <p:nvPr/>
        </p:nvSpPr>
        <p:spPr>
          <a:xfrm>
            <a:off x="6301809" y="6015641"/>
            <a:ext cx="1648195"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lnSpc>
                <a:spcPct val="150000"/>
              </a:lnSpc>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600" b="1" u="sng">
                <a:solidFill>
                  <a:srgbClr val="F18D08"/>
                </a:solidFill>
                <a:latin typeface="Myriad Pro Light" panose="020B0403030403020204" pitchFamily="34" charset="0"/>
                <a:sym typeface="Myriad Pro"/>
              </a:rPr>
              <a:t>State of Trauma</a:t>
            </a:r>
          </a:p>
        </p:txBody>
      </p:sp>
      <p:grpSp>
        <p:nvGrpSpPr>
          <p:cNvPr id="8" name="Group 7">
            <a:extLst>
              <a:ext uri="{FF2B5EF4-FFF2-40B4-BE49-F238E27FC236}">
                <a16:creationId xmlns:a16="http://schemas.microsoft.com/office/drawing/2014/main" id="{F4A4D2A0-A6BB-A01D-2C4B-06270A948C39}"/>
              </a:ext>
            </a:extLst>
          </p:cNvPr>
          <p:cNvGrpSpPr/>
          <p:nvPr/>
        </p:nvGrpSpPr>
        <p:grpSpPr>
          <a:xfrm>
            <a:off x="8274558" y="2802647"/>
            <a:ext cx="3608300" cy="3815132"/>
            <a:chOff x="8274558" y="2802647"/>
            <a:chExt cx="3608300" cy="3815132"/>
          </a:xfrm>
        </p:grpSpPr>
        <p:grpSp>
          <p:nvGrpSpPr>
            <p:cNvPr id="132" name="Group 131">
              <a:extLst>
                <a:ext uri="{FF2B5EF4-FFF2-40B4-BE49-F238E27FC236}">
                  <a16:creationId xmlns:a16="http://schemas.microsoft.com/office/drawing/2014/main" id="{176B91C8-EE99-0F59-D295-EA35DADEB4EE}"/>
                </a:ext>
              </a:extLst>
            </p:cNvPr>
            <p:cNvGrpSpPr/>
            <p:nvPr/>
          </p:nvGrpSpPr>
          <p:grpSpPr>
            <a:xfrm>
              <a:off x="8358548" y="4199498"/>
              <a:ext cx="2258473" cy="2418281"/>
              <a:chOff x="8891063" y="4413574"/>
              <a:chExt cx="2896780" cy="2155085"/>
            </a:xfrm>
          </p:grpSpPr>
          <p:sp>
            <p:nvSpPr>
              <p:cNvPr id="147" name="TextBox 12">
                <a:extLst>
                  <a:ext uri="{FF2B5EF4-FFF2-40B4-BE49-F238E27FC236}">
                    <a16:creationId xmlns:a16="http://schemas.microsoft.com/office/drawing/2014/main" id="{99839743-45B4-2C48-CB2C-205F27669AC4}"/>
                  </a:ext>
                </a:extLst>
              </p:cNvPr>
              <p:cNvSpPr txBox="1"/>
              <p:nvPr/>
            </p:nvSpPr>
            <p:spPr>
              <a:xfrm>
                <a:off x="9426096" y="5279546"/>
                <a:ext cx="2361747" cy="1289113"/>
              </a:xfrm>
              <a:prstGeom prst="rect">
                <a:avLst/>
              </a:prstGeom>
              <a:ln w="12700">
                <a:solidFill>
                  <a:srgbClr val="F18D08"/>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lnSpc>
                    <a:spcPct val="150000"/>
                  </a:lnSpc>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600" b="1" u="sng" dirty="0">
                    <a:solidFill>
                      <a:srgbClr val="F18D08"/>
                    </a:solidFill>
                    <a:latin typeface="Myriad Pro Light" panose="020B0403030403020204" pitchFamily="34" charset="0"/>
                    <a:sym typeface="Myriad Pro"/>
                  </a:rPr>
                  <a:t>IMPAIRED </a:t>
                </a:r>
              </a:p>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600" b="1" dirty="0">
                    <a:solidFill>
                      <a:srgbClr val="F18D08"/>
                    </a:solidFill>
                    <a:latin typeface="Myriad Pro Light" panose="020B0403030403020204" pitchFamily="34" charset="0"/>
                    <a:sym typeface="Myriad Pro"/>
                  </a:rPr>
                  <a:t>thinking, decision making and memory-making ability</a:t>
                </a:r>
                <a:endParaRPr kumimoji="0" lang="en-GB" sz="1600" b="1" u="none" strike="noStrike" kern="1200" cap="none" spc="0" normalizeH="0" baseline="0" noProof="0" dirty="0">
                  <a:ln>
                    <a:noFill/>
                  </a:ln>
                  <a:solidFill>
                    <a:srgbClr val="F18D08"/>
                  </a:solidFill>
                  <a:effectLst/>
                  <a:uLnTx/>
                  <a:uFillTx/>
                  <a:latin typeface="Myriad Pro Light" panose="020B0403030403020204" pitchFamily="34" charset="0"/>
                  <a:sym typeface="Myriad Pro"/>
                </a:endParaRPr>
              </a:p>
            </p:txBody>
          </p:sp>
          <p:sp>
            <p:nvSpPr>
              <p:cNvPr id="148" name="Oval 147">
                <a:extLst>
                  <a:ext uri="{FF2B5EF4-FFF2-40B4-BE49-F238E27FC236}">
                    <a16:creationId xmlns:a16="http://schemas.microsoft.com/office/drawing/2014/main" id="{5425936C-91B0-E383-793F-0AA7F11230D6}"/>
                  </a:ext>
                </a:extLst>
              </p:cNvPr>
              <p:cNvSpPr/>
              <p:nvPr/>
            </p:nvSpPr>
            <p:spPr>
              <a:xfrm>
                <a:off x="8891063" y="4413574"/>
                <a:ext cx="771422" cy="241209"/>
              </a:xfrm>
              <a:prstGeom prst="ellipse">
                <a:avLst/>
              </a:prstGeom>
              <a:solidFill>
                <a:schemeClr val="bg1"/>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18D08"/>
                  </a:solidFill>
                  <a:latin typeface="Myriad Pro Light" panose="020B0403030403020204" pitchFamily="34" charset="0"/>
                </a:endParaRPr>
              </a:p>
            </p:txBody>
          </p:sp>
        </p:grpSp>
        <p:grpSp>
          <p:nvGrpSpPr>
            <p:cNvPr id="134" name="Group 133">
              <a:extLst>
                <a:ext uri="{FF2B5EF4-FFF2-40B4-BE49-F238E27FC236}">
                  <a16:creationId xmlns:a16="http://schemas.microsoft.com/office/drawing/2014/main" id="{3D05AA0E-8673-0936-0433-B853ABABCAA8}"/>
                </a:ext>
              </a:extLst>
            </p:cNvPr>
            <p:cNvGrpSpPr/>
            <p:nvPr/>
          </p:nvGrpSpPr>
          <p:grpSpPr>
            <a:xfrm>
              <a:off x="8274558" y="2802647"/>
              <a:ext cx="3608300" cy="2266450"/>
              <a:chOff x="9517111" y="2830831"/>
              <a:chExt cx="3608300" cy="2266450"/>
            </a:xfrm>
          </p:grpSpPr>
          <p:sp>
            <p:nvSpPr>
              <p:cNvPr id="135" name="Oval 134">
                <a:extLst>
                  <a:ext uri="{FF2B5EF4-FFF2-40B4-BE49-F238E27FC236}">
                    <a16:creationId xmlns:a16="http://schemas.microsoft.com/office/drawing/2014/main" id="{82CE92F6-79EF-C902-4E2C-20246977CDC9}"/>
                  </a:ext>
                </a:extLst>
              </p:cNvPr>
              <p:cNvSpPr/>
              <p:nvPr/>
            </p:nvSpPr>
            <p:spPr>
              <a:xfrm>
                <a:off x="9747269" y="3110058"/>
                <a:ext cx="311131" cy="3844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sp>
            <p:nvSpPr>
              <p:cNvPr id="136" name="Oval 135">
                <a:extLst>
                  <a:ext uri="{FF2B5EF4-FFF2-40B4-BE49-F238E27FC236}">
                    <a16:creationId xmlns:a16="http://schemas.microsoft.com/office/drawing/2014/main" id="{DEF45FA3-32FD-1356-4C80-7996D1DB1E66}"/>
                  </a:ext>
                </a:extLst>
              </p:cNvPr>
              <p:cNvSpPr/>
              <p:nvPr/>
            </p:nvSpPr>
            <p:spPr>
              <a:xfrm>
                <a:off x="10080447" y="3845189"/>
                <a:ext cx="311131" cy="3844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sp>
            <p:nvSpPr>
              <p:cNvPr id="137" name="Oval 136">
                <a:extLst>
                  <a:ext uri="{FF2B5EF4-FFF2-40B4-BE49-F238E27FC236}">
                    <a16:creationId xmlns:a16="http://schemas.microsoft.com/office/drawing/2014/main" id="{AD9693A1-B267-E791-D24A-82D7FB9C8835}"/>
                  </a:ext>
                </a:extLst>
              </p:cNvPr>
              <p:cNvSpPr/>
              <p:nvPr/>
            </p:nvSpPr>
            <p:spPr>
              <a:xfrm>
                <a:off x="9737088" y="3264861"/>
                <a:ext cx="311131" cy="38444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grpSp>
            <p:nvGrpSpPr>
              <p:cNvPr id="138" name="Group 137">
                <a:extLst>
                  <a:ext uri="{FF2B5EF4-FFF2-40B4-BE49-F238E27FC236}">
                    <a16:creationId xmlns:a16="http://schemas.microsoft.com/office/drawing/2014/main" id="{94536E64-58E1-9013-198A-EE3244F92499}"/>
                  </a:ext>
                </a:extLst>
              </p:cNvPr>
              <p:cNvGrpSpPr/>
              <p:nvPr/>
            </p:nvGrpSpPr>
            <p:grpSpPr>
              <a:xfrm>
                <a:off x="9517111" y="2830831"/>
                <a:ext cx="3608300" cy="2266450"/>
                <a:chOff x="9753859" y="3038746"/>
                <a:chExt cx="3608300" cy="2266450"/>
              </a:xfrm>
            </p:grpSpPr>
            <p:sp>
              <p:nvSpPr>
                <p:cNvPr id="140" name="Freeform: Shape 34">
                  <a:extLst>
                    <a:ext uri="{FF2B5EF4-FFF2-40B4-BE49-F238E27FC236}">
                      <a16:creationId xmlns:a16="http://schemas.microsoft.com/office/drawing/2014/main" id="{149AF0EA-9F60-1DD7-D81A-0D8FE12DB19C}"/>
                    </a:ext>
                  </a:extLst>
                </p:cNvPr>
                <p:cNvSpPr/>
                <p:nvPr/>
              </p:nvSpPr>
              <p:spPr>
                <a:xfrm>
                  <a:off x="10101508" y="3227174"/>
                  <a:ext cx="1903348" cy="1873787"/>
                </a:xfrm>
                <a:custGeom>
                  <a:avLst/>
                  <a:gdLst>
                    <a:gd name="connsiteX0" fmla="*/ 107576 w 1776803"/>
                    <a:gd name="connsiteY0" fmla="*/ 1012655 h 1779137"/>
                    <a:gd name="connsiteX1" fmla="*/ 107576 w 1776803"/>
                    <a:gd name="connsiteY1" fmla="*/ 1012655 h 1779137"/>
                    <a:gd name="connsiteX2" fmla="*/ 67235 w 1776803"/>
                    <a:gd name="connsiteY2" fmla="*/ 905079 h 1779137"/>
                    <a:gd name="connsiteX3" fmla="*/ 40341 w 1776803"/>
                    <a:gd name="connsiteY3" fmla="*/ 864737 h 1779137"/>
                    <a:gd name="connsiteX4" fmla="*/ 0 w 1776803"/>
                    <a:gd name="connsiteY4" fmla="*/ 757161 h 1779137"/>
                    <a:gd name="connsiteX5" fmla="*/ 13447 w 1776803"/>
                    <a:gd name="connsiteY5" fmla="*/ 663032 h 1779137"/>
                    <a:gd name="connsiteX6" fmla="*/ 40341 w 1776803"/>
                    <a:gd name="connsiteY6" fmla="*/ 636137 h 1779137"/>
                    <a:gd name="connsiteX7" fmla="*/ 80682 w 1776803"/>
                    <a:gd name="connsiteY7" fmla="*/ 582349 h 1779137"/>
                    <a:gd name="connsiteX8" fmla="*/ 107576 w 1776803"/>
                    <a:gd name="connsiteY8" fmla="*/ 447879 h 1779137"/>
                    <a:gd name="connsiteX9" fmla="*/ 121023 w 1776803"/>
                    <a:gd name="connsiteY9" fmla="*/ 380643 h 1779137"/>
                    <a:gd name="connsiteX10" fmla="*/ 174812 w 1776803"/>
                    <a:gd name="connsiteY10" fmla="*/ 313408 h 1779137"/>
                    <a:gd name="connsiteX11" fmla="*/ 215153 w 1776803"/>
                    <a:gd name="connsiteY11" fmla="*/ 299961 h 1779137"/>
                    <a:gd name="connsiteX12" fmla="*/ 268941 w 1776803"/>
                    <a:gd name="connsiteY12" fmla="*/ 273067 h 1779137"/>
                    <a:gd name="connsiteX13" fmla="*/ 309282 w 1776803"/>
                    <a:gd name="connsiteY13" fmla="*/ 246173 h 1779137"/>
                    <a:gd name="connsiteX14" fmla="*/ 363070 w 1776803"/>
                    <a:gd name="connsiteY14" fmla="*/ 219279 h 1779137"/>
                    <a:gd name="connsiteX15" fmla="*/ 416859 w 1776803"/>
                    <a:gd name="connsiteY15" fmla="*/ 165490 h 1779137"/>
                    <a:gd name="connsiteX16" fmla="*/ 578223 w 1776803"/>
                    <a:gd name="connsiteY16" fmla="*/ 138596 h 1779137"/>
                    <a:gd name="connsiteX17" fmla="*/ 712694 w 1776803"/>
                    <a:gd name="connsiteY17" fmla="*/ 57914 h 1779137"/>
                    <a:gd name="connsiteX18" fmla="*/ 753035 w 1776803"/>
                    <a:gd name="connsiteY18" fmla="*/ 44467 h 1779137"/>
                    <a:gd name="connsiteX19" fmla="*/ 941294 w 1776803"/>
                    <a:gd name="connsiteY19" fmla="*/ 31020 h 1779137"/>
                    <a:gd name="connsiteX20" fmla="*/ 1021976 w 1776803"/>
                    <a:gd name="connsiteY20" fmla="*/ 4126 h 1779137"/>
                    <a:gd name="connsiteX21" fmla="*/ 1183341 w 1776803"/>
                    <a:gd name="connsiteY21" fmla="*/ 84808 h 1779137"/>
                    <a:gd name="connsiteX22" fmla="*/ 1290917 w 1776803"/>
                    <a:gd name="connsiteY22" fmla="*/ 98255 h 1779137"/>
                    <a:gd name="connsiteX23" fmla="*/ 1317812 w 1776803"/>
                    <a:gd name="connsiteY23" fmla="*/ 125149 h 1779137"/>
                    <a:gd name="connsiteX24" fmla="*/ 1411941 w 1776803"/>
                    <a:gd name="connsiteY24" fmla="*/ 232726 h 1779137"/>
                    <a:gd name="connsiteX25" fmla="*/ 1519517 w 1776803"/>
                    <a:gd name="connsiteY25" fmla="*/ 246173 h 1779137"/>
                    <a:gd name="connsiteX26" fmla="*/ 1546412 w 1776803"/>
                    <a:gd name="connsiteY26" fmla="*/ 273067 h 1779137"/>
                    <a:gd name="connsiteX27" fmla="*/ 1586753 w 1776803"/>
                    <a:gd name="connsiteY27" fmla="*/ 299961 h 1779137"/>
                    <a:gd name="connsiteX28" fmla="*/ 1640541 w 1776803"/>
                    <a:gd name="connsiteY28" fmla="*/ 407537 h 1779137"/>
                    <a:gd name="connsiteX29" fmla="*/ 1667435 w 1776803"/>
                    <a:gd name="connsiteY29" fmla="*/ 461326 h 1779137"/>
                    <a:gd name="connsiteX30" fmla="*/ 1707776 w 1776803"/>
                    <a:gd name="connsiteY30" fmla="*/ 555455 h 1779137"/>
                    <a:gd name="connsiteX31" fmla="*/ 1748117 w 1776803"/>
                    <a:gd name="connsiteY31" fmla="*/ 582349 h 1779137"/>
                    <a:gd name="connsiteX32" fmla="*/ 1761565 w 1776803"/>
                    <a:gd name="connsiteY32" fmla="*/ 810949 h 1779137"/>
                    <a:gd name="connsiteX33" fmla="*/ 1761565 w 1776803"/>
                    <a:gd name="connsiteY33" fmla="*/ 1026102 h 1779137"/>
                    <a:gd name="connsiteX34" fmla="*/ 1694329 w 1776803"/>
                    <a:gd name="connsiteY34" fmla="*/ 1093337 h 1779137"/>
                    <a:gd name="connsiteX35" fmla="*/ 1640541 w 1776803"/>
                    <a:gd name="connsiteY35" fmla="*/ 1160573 h 1779137"/>
                    <a:gd name="connsiteX36" fmla="*/ 1627094 w 1776803"/>
                    <a:gd name="connsiteY36" fmla="*/ 1429514 h 1779137"/>
                    <a:gd name="connsiteX37" fmla="*/ 1586753 w 1776803"/>
                    <a:gd name="connsiteY37" fmla="*/ 1469855 h 1779137"/>
                    <a:gd name="connsiteX38" fmla="*/ 1532965 w 1776803"/>
                    <a:gd name="connsiteY38" fmla="*/ 1496749 h 1779137"/>
                    <a:gd name="connsiteX39" fmla="*/ 1264023 w 1776803"/>
                    <a:gd name="connsiteY39" fmla="*/ 1523643 h 1779137"/>
                    <a:gd name="connsiteX40" fmla="*/ 1223682 w 1776803"/>
                    <a:gd name="connsiteY40" fmla="*/ 1738796 h 1779137"/>
                    <a:gd name="connsiteX41" fmla="*/ 1143000 w 1776803"/>
                    <a:gd name="connsiteY41" fmla="*/ 1779137 h 1779137"/>
                    <a:gd name="connsiteX42" fmla="*/ 1129553 w 1776803"/>
                    <a:gd name="connsiteY42" fmla="*/ 1738796 h 1779137"/>
                    <a:gd name="connsiteX43" fmla="*/ 1102659 w 1776803"/>
                    <a:gd name="connsiteY43" fmla="*/ 1644667 h 1779137"/>
                    <a:gd name="connsiteX44" fmla="*/ 1075765 w 1776803"/>
                    <a:gd name="connsiteY44" fmla="*/ 1604326 h 1779137"/>
                    <a:gd name="connsiteX45" fmla="*/ 1035423 w 1776803"/>
                    <a:gd name="connsiteY45" fmla="*/ 1523643 h 1779137"/>
                    <a:gd name="connsiteX46" fmla="*/ 995082 w 1776803"/>
                    <a:gd name="connsiteY46" fmla="*/ 1483302 h 1779137"/>
                    <a:gd name="connsiteX47" fmla="*/ 927847 w 1776803"/>
                    <a:gd name="connsiteY47" fmla="*/ 1402620 h 1779137"/>
                    <a:gd name="connsiteX48" fmla="*/ 874059 w 1776803"/>
                    <a:gd name="connsiteY48" fmla="*/ 1362279 h 1779137"/>
                    <a:gd name="connsiteX49" fmla="*/ 833717 w 1776803"/>
                    <a:gd name="connsiteY49" fmla="*/ 1321937 h 1779137"/>
                    <a:gd name="connsiteX50" fmla="*/ 793376 w 1776803"/>
                    <a:gd name="connsiteY50" fmla="*/ 1308490 h 1779137"/>
                    <a:gd name="connsiteX51" fmla="*/ 564776 w 1776803"/>
                    <a:gd name="connsiteY51" fmla="*/ 1281596 h 1779137"/>
                    <a:gd name="connsiteX52" fmla="*/ 524435 w 1776803"/>
                    <a:gd name="connsiteY52" fmla="*/ 1268149 h 1779137"/>
                    <a:gd name="connsiteX53" fmla="*/ 484094 w 1776803"/>
                    <a:gd name="connsiteY53" fmla="*/ 1241255 h 1779137"/>
                    <a:gd name="connsiteX54" fmla="*/ 443753 w 1776803"/>
                    <a:gd name="connsiteY54" fmla="*/ 1160573 h 1779137"/>
                    <a:gd name="connsiteX55" fmla="*/ 430306 w 1776803"/>
                    <a:gd name="connsiteY55" fmla="*/ 1093337 h 1779137"/>
                    <a:gd name="connsiteX56" fmla="*/ 376517 w 1776803"/>
                    <a:gd name="connsiteY56" fmla="*/ 1079890 h 1779137"/>
                    <a:gd name="connsiteX57" fmla="*/ 282388 w 1776803"/>
                    <a:gd name="connsiteY57" fmla="*/ 1066443 h 1779137"/>
                    <a:gd name="connsiteX58" fmla="*/ 242047 w 1776803"/>
                    <a:gd name="connsiteY58" fmla="*/ 1052996 h 1779137"/>
                    <a:gd name="connsiteX59" fmla="*/ 174812 w 1776803"/>
                    <a:gd name="connsiteY59" fmla="*/ 1066443 h 1779137"/>
                    <a:gd name="connsiteX60" fmla="*/ 161365 w 1776803"/>
                    <a:gd name="connsiteY60" fmla="*/ 1066443 h 1779137"/>
                    <a:gd name="connsiteX61" fmla="*/ 161365 w 1776803"/>
                    <a:gd name="connsiteY61" fmla="*/ 1066443 h 177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776803" h="1779137">
                      <a:moveTo>
                        <a:pt x="107576" y="1012655"/>
                      </a:moveTo>
                      <a:lnTo>
                        <a:pt x="107576" y="1012655"/>
                      </a:lnTo>
                      <a:cubicBezTo>
                        <a:pt x="94129" y="976796"/>
                        <a:pt x="83082" y="939943"/>
                        <a:pt x="67235" y="905079"/>
                      </a:cubicBezTo>
                      <a:cubicBezTo>
                        <a:pt x="60547" y="890366"/>
                        <a:pt x="48359" y="878769"/>
                        <a:pt x="40341" y="864737"/>
                      </a:cubicBezTo>
                      <a:cubicBezTo>
                        <a:pt x="9088" y="810044"/>
                        <a:pt x="14707" y="815990"/>
                        <a:pt x="0" y="757161"/>
                      </a:cubicBezTo>
                      <a:cubicBezTo>
                        <a:pt x="4482" y="725785"/>
                        <a:pt x="3424" y="693100"/>
                        <a:pt x="13447" y="663032"/>
                      </a:cubicBezTo>
                      <a:cubicBezTo>
                        <a:pt x="17456" y="651004"/>
                        <a:pt x="32225" y="645877"/>
                        <a:pt x="40341" y="636137"/>
                      </a:cubicBezTo>
                      <a:cubicBezTo>
                        <a:pt x="54688" y="618920"/>
                        <a:pt x="67235" y="600278"/>
                        <a:pt x="80682" y="582349"/>
                      </a:cubicBezTo>
                      <a:cubicBezTo>
                        <a:pt x="104466" y="487213"/>
                        <a:pt x="85596" y="568769"/>
                        <a:pt x="107576" y="447879"/>
                      </a:cubicBezTo>
                      <a:cubicBezTo>
                        <a:pt x="111665" y="425392"/>
                        <a:pt x="112998" y="402044"/>
                        <a:pt x="121023" y="380643"/>
                      </a:cubicBezTo>
                      <a:cubicBezTo>
                        <a:pt x="126343" y="366456"/>
                        <a:pt x="158930" y="322937"/>
                        <a:pt x="174812" y="313408"/>
                      </a:cubicBezTo>
                      <a:cubicBezTo>
                        <a:pt x="186966" y="306115"/>
                        <a:pt x="202125" y="305545"/>
                        <a:pt x="215153" y="299961"/>
                      </a:cubicBezTo>
                      <a:cubicBezTo>
                        <a:pt x="233578" y="292065"/>
                        <a:pt x="251537" y="283012"/>
                        <a:pt x="268941" y="273067"/>
                      </a:cubicBezTo>
                      <a:cubicBezTo>
                        <a:pt x="282973" y="265049"/>
                        <a:pt x="295250" y="254191"/>
                        <a:pt x="309282" y="246173"/>
                      </a:cubicBezTo>
                      <a:cubicBezTo>
                        <a:pt x="326686" y="236228"/>
                        <a:pt x="347034" y="231306"/>
                        <a:pt x="363070" y="219279"/>
                      </a:cubicBezTo>
                      <a:cubicBezTo>
                        <a:pt x="383355" y="204065"/>
                        <a:pt x="391698" y="168635"/>
                        <a:pt x="416859" y="165490"/>
                      </a:cubicBezTo>
                      <a:cubicBezTo>
                        <a:pt x="542773" y="149751"/>
                        <a:pt x="489376" y="160808"/>
                        <a:pt x="578223" y="138596"/>
                      </a:cubicBezTo>
                      <a:cubicBezTo>
                        <a:pt x="635579" y="100359"/>
                        <a:pt x="654806" y="82723"/>
                        <a:pt x="712694" y="57914"/>
                      </a:cubicBezTo>
                      <a:cubicBezTo>
                        <a:pt x="725722" y="52330"/>
                        <a:pt x="738958" y="46123"/>
                        <a:pt x="753035" y="44467"/>
                      </a:cubicBezTo>
                      <a:cubicBezTo>
                        <a:pt x="815517" y="37116"/>
                        <a:pt x="878541" y="35502"/>
                        <a:pt x="941294" y="31020"/>
                      </a:cubicBezTo>
                      <a:cubicBezTo>
                        <a:pt x="968188" y="22055"/>
                        <a:pt x="998388" y="-11599"/>
                        <a:pt x="1021976" y="4126"/>
                      </a:cubicBezTo>
                      <a:cubicBezTo>
                        <a:pt x="1092837" y="51366"/>
                        <a:pt x="1101297" y="67227"/>
                        <a:pt x="1183341" y="84808"/>
                      </a:cubicBezTo>
                      <a:cubicBezTo>
                        <a:pt x="1218677" y="92380"/>
                        <a:pt x="1255058" y="93773"/>
                        <a:pt x="1290917" y="98255"/>
                      </a:cubicBezTo>
                      <a:cubicBezTo>
                        <a:pt x="1299882" y="107220"/>
                        <a:pt x="1310205" y="115006"/>
                        <a:pt x="1317812" y="125149"/>
                      </a:cubicBezTo>
                      <a:cubicBezTo>
                        <a:pt x="1340480" y="155373"/>
                        <a:pt x="1364748" y="219855"/>
                        <a:pt x="1411941" y="232726"/>
                      </a:cubicBezTo>
                      <a:cubicBezTo>
                        <a:pt x="1446805" y="242234"/>
                        <a:pt x="1483658" y="241691"/>
                        <a:pt x="1519517" y="246173"/>
                      </a:cubicBezTo>
                      <a:cubicBezTo>
                        <a:pt x="1528482" y="255138"/>
                        <a:pt x="1536512" y="265147"/>
                        <a:pt x="1546412" y="273067"/>
                      </a:cubicBezTo>
                      <a:cubicBezTo>
                        <a:pt x="1559032" y="283163"/>
                        <a:pt x="1577485" y="286721"/>
                        <a:pt x="1586753" y="299961"/>
                      </a:cubicBezTo>
                      <a:cubicBezTo>
                        <a:pt x="1609744" y="332805"/>
                        <a:pt x="1622612" y="371678"/>
                        <a:pt x="1640541" y="407537"/>
                      </a:cubicBezTo>
                      <a:cubicBezTo>
                        <a:pt x="1649506" y="425467"/>
                        <a:pt x="1659539" y="442901"/>
                        <a:pt x="1667435" y="461326"/>
                      </a:cubicBezTo>
                      <a:cubicBezTo>
                        <a:pt x="1680882" y="492702"/>
                        <a:pt x="1688841" y="527052"/>
                        <a:pt x="1707776" y="555455"/>
                      </a:cubicBezTo>
                      <a:cubicBezTo>
                        <a:pt x="1716741" y="568902"/>
                        <a:pt x="1734670" y="573384"/>
                        <a:pt x="1748117" y="582349"/>
                      </a:cubicBezTo>
                      <a:cubicBezTo>
                        <a:pt x="1790668" y="710000"/>
                        <a:pt x="1777579" y="634799"/>
                        <a:pt x="1761565" y="810949"/>
                      </a:cubicBezTo>
                      <a:cubicBezTo>
                        <a:pt x="1772835" y="901107"/>
                        <a:pt x="1786154" y="935945"/>
                        <a:pt x="1761565" y="1026102"/>
                      </a:cubicBezTo>
                      <a:cubicBezTo>
                        <a:pt x="1750307" y="1067381"/>
                        <a:pt x="1723516" y="1069987"/>
                        <a:pt x="1694329" y="1093337"/>
                      </a:cubicBezTo>
                      <a:cubicBezTo>
                        <a:pt x="1666958" y="1115234"/>
                        <a:pt x="1660509" y="1130621"/>
                        <a:pt x="1640541" y="1160573"/>
                      </a:cubicBezTo>
                      <a:cubicBezTo>
                        <a:pt x="1636059" y="1250220"/>
                        <a:pt x="1642473" y="1341082"/>
                        <a:pt x="1627094" y="1429514"/>
                      </a:cubicBezTo>
                      <a:cubicBezTo>
                        <a:pt x="1623836" y="1448250"/>
                        <a:pt x="1602228" y="1458802"/>
                        <a:pt x="1586753" y="1469855"/>
                      </a:cubicBezTo>
                      <a:cubicBezTo>
                        <a:pt x="1570441" y="1481506"/>
                        <a:pt x="1551390" y="1488853"/>
                        <a:pt x="1532965" y="1496749"/>
                      </a:cubicBezTo>
                      <a:cubicBezTo>
                        <a:pt x="1449253" y="1532625"/>
                        <a:pt x="1350365" y="1518564"/>
                        <a:pt x="1264023" y="1523643"/>
                      </a:cubicBezTo>
                      <a:cubicBezTo>
                        <a:pt x="1188014" y="1637659"/>
                        <a:pt x="1298748" y="1457300"/>
                        <a:pt x="1223682" y="1738796"/>
                      </a:cubicBezTo>
                      <a:cubicBezTo>
                        <a:pt x="1218596" y="1757870"/>
                        <a:pt x="1157409" y="1774334"/>
                        <a:pt x="1143000" y="1779137"/>
                      </a:cubicBezTo>
                      <a:cubicBezTo>
                        <a:pt x="1138518" y="1765690"/>
                        <a:pt x="1133447" y="1752425"/>
                        <a:pt x="1129553" y="1738796"/>
                      </a:cubicBezTo>
                      <a:cubicBezTo>
                        <a:pt x="1123808" y="1718690"/>
                        <a:pt x="1113406" y="1666161"/>
                        <a:pt x="1102659" y="1644667"/>
                      </a:cubicBezTo>
                      <a:cubicBezTo>
                        <a:pt x="1095431" y="1630212"/>
                        <a:pt x="1082993" y="1618781"/>
                        <a:pt x="1075765" y="1604326"/>
                      </a:cubicBezTo>
                      <a:cubicBezTo>
                        <a:pt x="1045442" y="1543682"/>
                        <a:pt x="1083592" y="1581447"/>
                        <a:pt x="1035423" y="1523643"/>
                      </a:cubicBezTo>
                      <a:cubicBezTo>
                        <a:pt x="1023249" y="1509034"/>
                        <a:pt x="1007256" y="1497911"/>
                        <a:pt x="995082" y="1483302"/>
                      </a:cubicBezTo>
                      <a:cubicBezTo>
                        <a:pt x="943208" y="1421053"/>
                        <a:pt x="996597" y="1461548"/>
                        <a:pt x="927847" y="1402620"/>
                      </a:cubicBezTo>
                      <a:cubicBezTo>
                        <a:pt x="910831" y="1388035"/>
                        <a:pt x="891075" y="1376864"/>
                        <a:pt x="874059" y="1362279"/>
                      </a:cubicBezTo>
                      <a:cubicBezTo>
                        <a:pt x="859620" y="1349903"/>
                        <a:pt x="849540" y="1332486"/>
                        <a:pt x="833717" y="1321937"/>
                      </a:cubicBezTo>
                      <a:cubicBezTo>
                        <a:pt x="821923" y="1314074"/>
                        <a:pt x="807275" y="1311270"/>
                        <a:pt x="793376" y="1308490"/>
                      </a:cubicBezTo>
                      <a:cubicBezTo>
                        <a:pt x="733922" y="1296599"/>
                        <a:pt x="618120" y="1286930"/>
                        <a:pt x="564776" y="1281596"/>
                      </a:cubicBezTo>
                      <a:cubicBezTo>
                        <a:pt x="551329" y="1277114"/>
                        <a:pt x="537113" y="1274488"/>
                        <a:pt x="524435" y="1268149"/>
                      </a:cubicBezTo>
                      <a:cubicBezTo>
                        <a:pt x="509980" y="1260921"/>
                        <a:pt x="495522" y="1252683"/>
                        <a:pt x="484094" y="1241255"/>
                      </a:cubicBezTo>
                      <a:cubicBezTo>
                        <a:pt x="462183" y="1219344"/>
                        <a:pt x="451044" y="1189738"/>
                        <a:pt x="443753" y="1160573"/>
                      </a:cubicBezTo>
                      <a:cubicBezTo>
                        <a:pt x="438210" y="1138400"/>
                        <a:pt x="444938" y="1110895"/>
                        <a:pt x="430306" y="1093337"/>
                      </a:cubicBezTo>
                      <a:cubicBezTo>
                        <a:pt x="418474" y="1079139"/>
                        <a:pt x="394700" y="1083196"/>
                        <a:pt x="376517" y="1079890"/>
                      </a:cubicBezTo>
                      <a:cubicBezTo>
                        <a:pt x="345333" y="1074220"/>
                        <a:pt x="313764" y="1070925"/>
                        <a:pt x="282388" y="1066443"/>
                      </a:cubicBezTo>
                      <a:cubicBezTo>
                        <a:pt x="268941" y="1061961"/>
                        <a:pt x="256221" y="1052996"/>
                        <a:pt x="242047" y="1052996"/>
                      </a:cubicBezTo>
                      <a:cubicBezTo>
                        <a:pt x="219191" y="1052996"/>
                        <a:pt x="197357" y="1062686"/>
                        <a:pt x="174812" y="1066443"/>
                      </a:cubicBezTo>
                      <a:cubicBezTo>
                        <a:pt x="170391" y="1067180"/>
                        <a:pt x="165847" y="1066443"/>
                        <a:pt x="161365" y="1066443"/>
                      </a:cubicBezTo>
                      <a:lnTo>
                        <a:pt x="161365" y="1066443"/>
                      </a:lnTo>
                    </a:path>
                  </a:pathLst>
                </a:custGeom>
                <a:solidFill>
                  <a:srgbClr val="F18D08">
                    <a:alpha val="3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grpSp>
              <p:nvGrpSpPr>
                <p:cNvPr id="141" name="Group 140">
                  <a:extLst>
                    <a:ext uri="{FF2B5EF4-FFF2-40B4-BE49-F238E27FC236}">
                      <a16:creationId xmlns:a16="http://schemas.microsoft.com/office/drawing/2014/main" id="{2B30E45B-6760-9764-7807-88554973D85F}"/>
                    </a:ext>
                  </a:extLst>
                </p:cNvPr>
                <p:cNvGrpSpPr/>
                <p:nvPr/>
              </p:nvGrpSpPr>
              <p:grpSpPr>
                <a:xfrm>
                  <a:off x="9753859" y="3038746"/>
                  <a:ext cx="3608300" cy="2266450"/>
                  <a:chOff x="9300322" y="3022850"/>
                  <a:chExt cx="3608300" cy="2266450"/>
                </a:xfrm>
              </p:grpSpPr>
              <p:pic>
                <p:nvPicPr>
                  <p:cNvPr id="142" name="Picture 141" descr="A screenshot of a cell phone&#10;&#10;Description automatically generated">
                    <a:extLst>
                      <a:ext uri="{FF2B5EF4-FFF2-40B4-BE49-F238E27FC236}">
                        <a16:creationId xmlns:a16="http://schemas.microsoft.com/office/drawing/2014/main" id="{639DD9E9-72A7-4CA1-9FED-0878493996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9503" t="21560" r="9085" b="16342"/>
                  <a:stretch/>
                </p:blipFill>
                <p:spPr>
                  <a:xfrm>
                    <a:off x="9459702" y="3022850"/>
                    <a:ext cx="2400490" cy="2266450"/>
                  </a:xfrm>
                  <a:prstGeom prst="rect">
                    <a:avLst/>
                  </a:prstGeom>
                  <a:scene3d>
                    <a:camera prst="orthographicFront"/>
                    <a:lightRig rig="threePt" dir="t"/>
                  </a:scene3d>
                  <a:sp3d>
                    <a:bevelT/>
                  </a:sp3d>
                </p:spPr>
              </p:pic>
              <p:sp>
                <p:nvSpPr>
                  <p:cNvPr id="143" name="TextBox 12">
                    <a:extLst>
                      <a:ext uri="{FF2B5EF4-FFF2-40B4-BE49-F238E27FC236}">
                        <a16:creationId xmlns:a16="http://schemas.microsoft.com/office/drawing/2014/main" id="{B6084246-8E97-BD82-CB62-CE15677932DA}"/>
                      </a:ext>
                    </a:extLst>
                  </p:cNvPr>
                  <p:cNvSpPr txBox="1"/>
                  <p:nvPr/>
                </p:nvSpPr>
                <p:spPr>
                  <a:xfrm>
                    <a:off x="11524815" y="3040018"/>
                    <a:ext cx="1383807"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US" sz="1200" b="1" dirty="0">
                        <a:solidFill>
                          <a:srgbClr val="002E67"/>
                        </a:solidFill>
                        <a:latin typeface="Myriad Pro Light" panose="020B0403030403020204" pitchFamily="34" charset="0"/>
                        <a:sym typeface="Myriad Pro"/>
                      </a:rPr>
                      <a:t>Limbic </a:t>
                    </a:r>
                  </a:p>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US" sz="1200" b="1" dirty="0">
                        <a:solidFill>
                          <a:srgbClr val="002E67"/>
                        </a:solidFill>
                        <a:latin typeface="Myriad Pro Light" panose="020B0403030403020204" pitchFamily="34" charset="0"/>
                        <a:sym typeface="Myriad Pro"/>
                      </a:rPr>
                      <a:t>System</a:t>
                    </a:r>
                    <a:endParaRPr lang="en-GB" sz="1200" b="1" dirty="0">
                      <a:solidFill>
                        <a:srgbClr val="002E67"/>
                      </a:solidFill>
                      <a:latin typeface="Myriad Pro Light" panose="020B0403030403020204" pitchFamily="34" charset="0"/>
                      <a:sym typeface="Myriad Pro"/>
                    </a:endParaRPr>
                  </a:p>
                </p:txBody>
              </p:sp>
              <p:cxnSp>
                <p:nvCxnSpPr>
                  <p:cNvPr id="144" name="Straight Arrow Connector 143">
                    <a:extLst>
                      <a:ext uri="{FF2B5EF4-FFF2-40B4-BE49-F238E27FC236}">
                        <a16:creationId xmlns:a16="http://schemas.microsoft.com/office/drawing/2014/main" id="{282C27CA-A287-D821-8AE2-E1FBDBB912FE}"/>
                      </a:ext>
                    </a:extLst>
                  </p:cNvPr>
                  <p:cNvCxnSpPr>
                    <a:cxnSpLocks/>
                  </p:cNvCxnSpPr>
                  <p:nvPr/>
                </p:nvCxnSpPr>
                <p:spPr>
                  <a:xfrm flipH="1">
                    <a:off x="10659947" y="3386651"/>
                    <a:ext cx="1128301" cy="928981"/>
                  </a:xfrm>
                  <a:prstGeom prst="straightConnector1">
                    <a:avLst/>
                  </a:prstGeom>
                  <a:ln w="57150">
                    <a:solidFill>
                      <a:srgbClr val="002E67"/>
                    </a:solidFill>
                    <a:tailEnd type="triangle"/>
                  </a:ln>
                </p:spPr>
                <p:style>
                  <a:lnRef idx="1">
                    <a:schemeClr val="accent1"/>
                  </a:lnRef>
                  <a:fillRef idx="0">
                    <a:schemeClr val="accent1"/>
                  </a:fillRef>
                  <a:effectRef idx="0">
                    <a:schemeClr val="accent1"/>
                  </a:effectRef>
                  <a:fontRef idx="minor">
                    <a:schemeClr val="tx1"/>
                  </a:fontRef>
                </p:style>
              </p:cxnSp>
              <p:sp>
                <p:nvSpPr>
                  <p:cNvPr id="145" name="Multiplication Sign 48">
                    <a:extLst>
                      <a:ext uri="{FF2B5EF4-FFF2-40B4-BE49-F238E27FC236}">
                        <a16:creationId xmlns:a16="http://schemas.microsoft.com/office/drawing/2014/main" id="{A7985CBD-A781-6A1D-7759-8646A6982C6B}"/>
                      </a:ext>
                    </a:extLst>
                  </p:cNvPr>
                  <p:cNvSpPr/>
                  <p:nvPr/>
                </p:nvSpPr>
                <p:spPr>
                  <a:xfrm>
                    <a:off x="9720731" y="3645024"/>
                    <a:ext cx="603103" cy="670608"/>
                  </a:xfrm>
                  <a:prstGeom prst="mathMultiply">
                    <a:avLst/>
                  </a:prstGeom>
                  <a:solidFill>
                    <a:srgbClr val="FF0000"/>
                  </a:solidFill>
                  <a:ln>
                    <a:solidFill>
                      <a:srgbClr val="002E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18D08"/>
                      </a:solidFill>
                      <a:latin typeface="Myriad Pro Light" panose="020B0403030403020204" pitchFamily="34" charset="0"/>
                    </a:endParaRPr>
                  </a:p>
                </p:txBody>
              </p:sp>
              <p:sp>
                <p:nvSpPr>
                  <p:cNvPr id="146" name="Oval 145">
                    <a:extLst>
                      <a:ext uri="{FF2B5EF4-FFF2-40B4-BE49-F238E27FC236}">
                        <a16:creationId xmlns:a16="http://schemas.microsoft.com/office/drawing/2014/main" id="{CABAB299-F8E7-94AC-B56F-52702B599031}"/>
                      </a:ext>
                    </a:extLst>
                  </p:cNvPr>
                  <p:cNvSpPr/>
                  <p:nvPr/>
                </p:nvSpPr>
                <p:spPr>
                  <a:xfrm>
                    <a:off x="9300322" y="4469011"/>
                    <a:ext cx="739697" cy="3844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rgbClr val="F18D08"/>
                      </a:solidFill>
                      <a:latin typeface="Myriad Pro Light" panose="020B0403030403020204" pitchFamily="34" charset="0"/>
                    </a:endParaRPr>
                  </a:p>
                </p:txBody>
              </p:sp>
            </p:grpSp>
          </p:grpSp>
          <p:sp>
            <p:nvSpPr>
              <p:cNvPr id="139" name="Oval 138">
                <a:extLst>
                  <a:ext uri="{FF2B5EF4-FFF2-40B4-BE49-F238E27FC236}">
                    <a16:creationId xmlns:a16="http://schemas.microsoft.com/office/drawing/2014/main" id="{32F6ABCA-0412-D94D-CC3B-7772EB48C6EC}"/>
                  </a:ext>
                </a:extLst>
              </p:cNvPr>
              <p:cNvSpPr/>
              <p:nvPr/>
            </p:nvSpPr>
            <p:spPr>
              <a:xfrm>
                <a:off x="9599482" y="3635822"/>
                <a:ext cx="180099" cy="1852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1">
                  <a:latin typeface="Myriad Pro Light" panose="020B0403030403020204" pitchFamily="34" charset="0"/>
                </a:endParaRPr>
              </a:p>
            </p:txBody>
          </p:sp>
        </p:grpSp>
      </p:grpSp>
      <p:sp>
        <p:nvSpPr>
          <p:cNvPr id="2" name="Cloud 1">
            <a:extLst>
              <a:ext uri="{FF2B5EF4-FFF2-40B4-BE49-F238E27FC236}">
                <a16:creationId xmlns:a16="http://schemas.microsoft.com/office/drawing/2014/main" id="{C6044E20-8BC0-5826-7ECA-BF766772B6BF}"/>
              </a:ext>
            </a:extLst>
          </p:cNvPr>
          <p:cNvSpPr/>
          <p:nvPr/>
        </p:nvSpPr>
        <p:spPr>
          <a:xfrm rot="16724679">
            <a:off x="8440531" y="2639666"/>
            <a:ext cx="2340000" cy="2520000"/>
          </a:xfrm>
          <a:prstGeom prst="cloud">
            <a:avLst/>
          </a:prstGeom>
          <a:solidFill>
            <a:schemeClr val="bg1">
              <a:lumMod val="85000"/>
              <a:alpha val="40000"/>
            </a:schemeClr>
          </a:solidFill>
          <a:ln>
            <a:solidFill>
              <a:schemeClr val="bg1">
                <a:lumMod val="50000"/>
              </a:schemeClr>
            </a:solidFill>
          </a:ln>
          <a:effectLst>
            <a:glow rad="228600">
              <a:schemeClr val="accent4">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F59C2DA-1274-EEF0-7C48-7EE27E4E2F3B}"/>
              </a:ext>
            </a:extLst>
          </p:cNvPr>
          <p:cNvSpPr txBox="1"/>
          <p:nvPr/>
        </p:nvSpPr>
        <p:spPr>
          <a:xfrm>
            <a:off x="10541610" y="2341536"/>
            <a:ext cx="1539304" cy="341632"/>
          </a:xfrm>
          <a:prstGeom prst="rect">
            <a:avLst/>
          </a:prstGeom>
          <a:noFill/>
        </p:spPr>
        <p:txBody>
          <a:bodyPr wrap="square">
            <a:spAutoFit/>
          </a:bodyPr>
          <a:lstStyle/>
          <a:p>
            <a:pPr marL="0" lvl="0" indent="0" algn="ctr" defTabSz="577850">
              <a:lnSpc>
                <a:spcPct val="90000"/>
              </a:lnSpc>
              <a:spcBef>
                <a:spcPct val="0"/>
              </a:spcBef>
              <a:spcAft>
                <a:spcPct val="35000"/>
              </a:spcAft>
              <a:buSzPct val="100000"/>
              <a:buNone/>
            </a:pPr>
            <a:r>
              <a:rPr lang="en-US" sz="1800" b="1">
                <a:ln/>
                <a:solidFill>
                  <a:schemeClr val="bg1">
                    <a:lumMod val="50000"/>
                  </a:schemeClr>
                </a:solidFill>
                <a:latin typeface="Myriad Pro" panose="020B0503030403020204"/>
                <a:sym typeface="Myriad Pro"/>
              </a:rPr>
              <a:t>“Brain fog”</a:t>
            </a:r>
            <a:endParaRPr lang="en-GB" sz="1800" b="1" kern="1200">
              <a:solidFill>
                <a:schemeClr val="bg1">
                  <a:lumMod val="50000"/>
                </a:schemeClr>
              </a:solidFill>
            </a:endParaRPr>
          </a:p>
        </p:txBody>
      </p:sp>
      <p:sp>
        <p:nvSpPr>
          <p:cNvPr id="12" name="TextBox 12">
            <a:extLst>
              <a:ext uri="{FF2B5EF4-FFF2-40B4-BE49-F238E27FC236}">
                <a16:creationId xmlns:a16="http://schemas.microsoft.com/office/drawing/2014/main" id="{1F2EB318-2EF2-9C0A-0514-284C677F6A16}"/>
              </a:ext>
            </a:extLst>
          </p:cNvPr>
          <p:cNvSpPr txBox="1"/>
          <p:nvPr/>
        </p:nvSpPr>
        <p:spPr>
          <a:xfrm>
            <a:off x="3692204" y="5540059"/>
            <a:ext cx="980860" cy="430887"/>
          </a:xfrm>
          <a:prstGeom prst="rect">
            <a:avLst/>
          </a:prstGeom>
          <a:solidFill>
            <a:srgbClr val="1E95B8"/>
          </a:solidFill>
          <a:ln w="38100">
            <a:no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100" b="1" dirty="0">
                <a:solidFill>
                  <a:schemeClr val="bg1"/>
                </a:solidFill>
                <a:latin typeface="Myriad Pro Light" panose="020B0403030403020204" pitchFamily="34" charset="0"/>
                <a:sym typeface="Myriad Pro"/>
              </a:rPr>
              <a:t>“Feel-Good” Hormones</a:t>
            </a:r>
          </a:p>
        </p:txBody>
      </p:sp>
      <p:grpSp>
        <p:nvGrpSpPr>
          <p:cNvPr id="13" name="Group 12">
            <a:extLst>
              <a:ext uri="{FF2B5EF4-FFF2-40B4-BE49-F238E27FC236}">
                <a16:creationId xmlns:a16="http://schemas.microsoft.com/office/drawing/2014/main" id="{FDC2B30B-0240-7A7A-2DF3-26CA56457C55}"/>
              </a:ext>
            </a:extLst>
          </p:cNvPr>
          <p:cNvGrpSpPr/>
          <p:nvPr/>
        </p:nvGrpSpPr>
        <p:grpSpPr>
          <a:xfrm rot="16200000">
            <a:off x="7050367" y="2649874"/>
            <a:ext cx="374207" cy="436668"/>
            <a:chOff x="4405924" y="849710"/>
            <a:chExt cx="373280" cy="436668"/>
          </a:xfrm>
          <a:solidFill>
            <a:schemeClr val="accent1"/>
          </a:solidFill>
        </p:grpSpPr>
        <p:sp>
          <p:nvSpPr>
            <p:cNvPr id="14" name="Arrow: Right 287">
              <a:extLst>
                <a:ext uri="{FF2B5EF4-FFF2-40B4-BE49-F238E27FC236}">
                  <a16:creationId xmlns:a16="http://schemas.microsoft.com/office/drawing/2014/main" id="{47CC6CCC-FCDF-3031-278F-A073A246A435}"/>
                </a:ext>
              </a:extLst>
            </p:cNvPr>
            <p:cNvSpPr/>
            <p:nvPr/>
          </p:nvSpPr>
          <p:spPr>
            <a:xfrm>
              <a:off x="4405924" y="849710"/>
              <a:ext cx="373280" cy="436668"/>
            </a:xfrm>
            <a:prstGeom prst="rightArrow">
              <a:avLst>
                <a:gd name="adj1" fmla="val 60000"/>
                <a:gd name="adj2" fmla="val 50000"/>
              </a:avLst>
            </a:prstGeom>
            <a:grpFill/>
            <a:ln>
              <a:noFill/>
            </a:ln>
          </p:spPr>
          <p:style>
            <a:lnRef idx="2">
              <a:schemeClr val="accent1"/>
            </a:lnRef>
            <a:fillRef idx="1">
              <a:schemeClr val="lt1"/>
            </a:fillRef>
            <a:effectRef idx="0">
              <a:schemeClr val="accent1"/>
            </a:effectRef>
            <a:fontRef idx="minor">
              <a:schemeClr val="dk1"/>
            </a:fontRef>
          </p:style>
          <p:txBody>
            <a:bodyPr/>
            <a:lstStyle/>
            <a:p>
              <a:endParaRPr lang="en-GB">
                <a:latin typeface="Myriad Pro Light" panose="020B0403030403020204" pitchFamily="34" charset="0"/>
              </a:endParaRPr>
            </a:p>
          </p:txBody>
        </p:sp>
        <p:sp>
          <p:nvSpPr>
            <p:cNvPr id="15" name="Arrow: Right 4">
              <a:extLst>
                <a:ext uri="{FF2B5EF4-FFF2-40B4-BE49-F238E27FC236}">
                  <a16:creationId xmlns:a16="http://schemas.microsoft.com/office/drawing/2014/main" id="{C40D8ED2-1CFD-282F-C9B9-B90897E0B788}"/>
                </a:ext>
              </a:extLst>
            </p:cNvPr>
            <p:cNvSpPr txBox="1"/>
            <p:nvPr/>
          </p:nvSpPr>
          <p:spPr>
            <a:xfrm>
              <a:off x="4405924" y="937044"/>
              <a:ext cx="261296" cy="262000"/>
            </a:xfrm>
            <a:prstGeom prst="rect">
              <a:avLst/>
            </a:prstGeom>
            <a:grpFill/>
            <a:ln>
              <a:noFill/>
            </a:ln>
          </p:spPr>
          <p:style>
            <a:lnRef idx="2">
              <a:schemeClr val="accent1"/>
            </a:lnRef>
            <a:fillRef idx="1">
              <a:schemeClr val="lt1"/>
            </a:fillRef>
            <a:effectRef idx="0">
              <a:schemeClr val="accent1"/>
            </a:effectRef>
            <a:fontRef idx="minor">
              <a:schemeClr val="dk1"/>
            </a:fontRef>
          </p:style>
          <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latin typeface="Myriad Pro Light" panose="020B0403030403020204" pitchFamily="34" charset="0"/>
              </a:endParaRPr>
            </a:p>
          </p:txBody>
        </p:sp>
      </p:grpSp>
      <p:sp>
        <p:nvSpPr>
          <p:cNvPr id="16" name="Oval 15">
            <a:extLst>
              <a:ext uri="{FF2B5EF4-FFF2-40B4-BE49-F238E27FC236}">
                <a16:creationId xmlns:a16="http://schemas.microsoft.com/office/drawing/2014/main" id="{0975A206-84FA-E259-9B7E-C0D6AF372E1B}"/>
              </a:ext>
            </a:extLst>
          </p:cNvPr>
          <p:cNvSpPr/>
          <p:nvPr/>
        </p:nvSpPr>
        <p:spPr>
          <a:xfrm>
            <a:off x="8769798" y="2059172"/>
            <a:ext cx="1950804" cy="3416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12">
            <a:extLst>
              <a:ext uri="{FF2B5EF4-FFF2-40B4-BE49-F238E27FC236}">
                <a16:creationId xmlns:a16="http://schemas.microsoft.com/office/drawing/2014/main" id="{8942E43E-3822-CDDE-CC3A-C5D640E62BE1}"/>
              </a:ext>
            </a:extLst>
          </p:cNvPr>
          <p:cNvSpPr txBox="1"/>
          <p:nvPr/>
        </p:nvSpPr>
        <p:spPr>
          <a:xfrm>
            <a:off x="152725" y="3134969"/>
            <a:ext cx="1123571" cy="461665"/>
          </a:xfrm>
          <a:prstGeom prst="rect">
            <a:avLst/>
          </a:prstGeom>
          <a:ln w="12700">
            <a:solidFill>
              <a:srgbClr val="FF9B1E"/>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GB" sz="1200" b="1" dirty="0">
                <a:solidFill>
                  <a:srgbClr val="002E67"/>
                </a:solidFill>
                <a:latin typeface="Myriad Pro Light" panose="020B0403030403020204" pitchFamily="34" charset="0"/>
                <a:sym typeface="Myriad Pro"/>
              </a:rPr>
              <a:t>Rational and logical thinking</a:t>
            </a:r>
          </a:p>
        </p:txBody>
      </p:sp>
      <p:sp>
        <p:nvSpPr>
          <p:cNvPr id="10" name="TextBox 12">
            <a:extLst>
              <a:ext uri="{FF2B5EF4-FFF2-40B4-BE49-F238E27FC236}">
                <a16:creationId xmlns:a16="http://schemas.microsoft.com/office/drawing/2014/main" id="{EE729F2F-8017-4A67-6A6E-4EB8C8307C7F}"/>
              </a:ext>
            </a:extLst>
          </p:cNvPr>
          <p:cNvSpPr txBox="1"/>
          <p:nvPr/>
        </p:nvSpPr>
        <p:spPr>
          <a:xfrm>
            <a:off x="11030764" y="3274704"/>
            <a:ext cx="1020113" cy="461665"/>
          </a:xfrm>
          <a:prstGeom prst="rect">
            <a:avLst/>
          </a:prstGeom>
          <a:ln w="12700">
            <a:solidFill>
              <a:srgbClr val="FF9B1E"/>
            </a:solidFill>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45719" rIns="45719">
            <a:spAutoFit/>
          </a:bodyPr>
          <a:lstStyle/>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US" sz="1200" b="1" dirty="0">
                <a:solidFill>
                  <a:srgbClr val="002E67"/>
                </a:solidFill>
                <a:latin typeface="Myriad Pro Light" panose="020B0403030403020204" pitchFamily="34" charset="0"/>
                <a:sym typeface="Myriad Pro"/>
              </a:rPr>
              <a:t>Emotional </a:t>
            </a:r>
          </a:p>
          <a:p>
            <a:pPr marR="0" lvl="0" algn="ctr" defTabSz="914400" rtl="0" eaLnBrk="1" fontAlgn="base" latinLnBrk="0" hangingPunct="1">
              <a:spcBef>
                <a:spcPct val="0"/>
              </a:spcBef>
              <a:spcAft>
                <a:spcPct val="0"/>
              </a:spcAft>
              <a:buClrTx/>
              <a:buSzPct val="100000"/>
              <a:tabLst/>
              <a:defRPr sz="2600">
                <a:solidFill>
                  <a:srgbClr val="203674"/>
                </a:solidFill>
                <a:latin typeface="Myriad Pro"/>
                <a:ea typeface="Myriad Pro"/>
                <a:cs typeface="Myriad Pro"/>
                <a:sym typeface="Myriad Pro"/>
              </a:defRPr>
            </a:pPr>
            <a:r>
              <a:rPr lang="en-US" sz="1200" b="1" dirty="0">
                <a:solidFill>
                  <a:srgbClr val="002E67"/>
                </a:solidFill>
                <a:latin typeface="Myriad Pro Light" panose="020B0403030403020204" pitchFamily="34" charset="0"/>
                <a:sym typeface="Myriad Pro"/>
              </a:rPr>
              <a:t>thinking</a:t>
            </a:r>
            <a:endParaRPr lang="en-GB" sz="1200" b="1" dirty="0">
              <a:solidFill>
                <a:srgbClr val="002E67"/>
              </a:solidFill>
              <a:latin typeface="Myriad Pro Light" panose="020B0403030403020204" pitchFamily="34" charset="0"/>
              <a:sym typeface="Myriad Pro"/>
            </a:endParaRPr>
          </a:p>
        </p:txBody>
      </p:sp>
    </p:spTree>
    <p:extLst>
      <p:ext uri="{BB962C8B-B14F-4D97-AF65-F5344CB8AC3E}">
        <p14:creationId xmlns:p14="http://schemas.microsoft.com/office/powerpoint/2010/main" val="3137852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animEffect transition="in" filter="wipe(left)">
                                      <p:cBhvr>
                                        <p:cTn id="9" dur="500"/>
                                        <p:tgtEl>
                                          <p:spTgt spid="124"/>
                                        </p:tgtEl>
                                      </p:cBhvr>
                                    </p:animEffect>
                                  </p:childTnLst>
                                </p:cTn>
                              </p:par>
                              <p:par>
                                <p:cTn id="10" presetID="1" presetClass="exit"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left)">
                                      <p:cBhvr>
                                        <p:cTn id="16" dur="500"/>
                                        <p:tgtEl>
                                          <p:spTgt spid="121"/>
                                        </p:tgtEl>
                                      </p:cBhvr>
                                    </p:animEffect>
                                  </p:childTnLst>
                                </p:cTn>
                              </p:par>
                              <p:par>
                                <p:cTn id="17" presetID="22" presetClass="entr" presetSubtype="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wipe(left)">
                                      <p:cBhvr>
                                        <p:cTn id="27" dur="500"/>
                                        <p:tgtEl>
                                          <p:spTgt spid="112"/>
                                        </p:tgtEl>
                                      </p:cBhvr>
                                    </p:animEffect>
                                  </p:childTnLst>
                                </p:cTn>
                              </p:par>
                              <p:par>
                                <p:cTn id="28" presetID="1" presetClass="entr" presetSubtype="0" fill="hold" nodeType="withEffect">
                                  <p:stCondLst>
                                    <p:cond delay="0"/>
                                  </p:stCondLst>
                                  <p:childTnLst>
                                    <p:set>
                                      <p:cBhvr>
                                        <p:cTn id="29" dur="1" fill="hold">
                                          <p:stCondLst>
                                            <p:cond delay="0"/>
                                          </p:stCondLst>
                                        </p:cTn>
                                        <p:tgtEl>
                                          <p:spTgt spid="9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0"/>
                                        </p:tgtEl>
                                        <p:attrNameLst>
                                          <p:attrName>style.visibility</p:attrName>
                                        </p:attrNameLst>
                                      </p:cBhvr>
                                      <p:to>
                                        <p:strVal val="visible"/>
                                      </p:to>
                                    </p:set>
                                  </p:childTnLst>
                                </p:cTn>
                              </p:par>
                              <p:par>
                                <p:cTn id="32" presetID="22" presetClass="entr" presetSubtype="8" fill="hold" nodeType="withEffect">
                                  <p:stCondLst>
                                    <p:cond delay="0"/>
                                  </p:stCondLst>
                                  <p:childTnLst>
                                    <p:set>
                                      <p:cBhvr>
                                        <p:cTn id="33" dur="1" fill="hold">
                                          <p:stCondLst>
                                            <p:cond delay="0"/>
                                          </p:stCondLst>
                                        </p:cTn>
                                        <p:tgtEl>
                                          <p:spTgt spid="115"/>
                                        </p:tgtEl>
                                        <p:attrNameLst>
                                          <p:attrName>style.visibility</p:attrName>
                                        </p:attrNameLst>
                                      </p:cBhvr>
                                      <p:to>
                                        <p:strVal val="visible"/>
                                      </p:to>
                                    </p:set>
                                    <p:animEffect transition="in" filter="wipe(left)">
                                      <p:cBhvr>
                                        <p:cTn id="34" dur="500"/>
                                        <p:tgtEl>
                                          <p:spTgt spid="115"/>
                                        </p:tgtEl>
                                      </p:cBhvr>
                                    </p:animEffect>
                                  </p:childTnLst>
                                </p:cTn>
                              </p:par>
                              <p:par>
                                <p:cTn id="35" presetID="2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down)">
                                      <p:cBhvr>
                                        <p:cTn id="37" dur="500"/>
                                        <p:tgtEl>
                                          <p:spTgt spid="13"/>
                                        </p:tgtEl>
                                      </p:cBhvr>
                                    </p:animEffect>
                                  </p:childTnLst>
                                </p:cTn>
                              </p:par>
                              <p:par>
                                <p:cTn id="38" presetID="22" presetClass="entr" presetSubtype="1" fill="hold"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wipe(up)">
                                      <p:cBhvr>
                                        <p:cTn id="40" dur="500"/>
                                        <p:tgtEl>
                                          <p:spTgt spid="118"/>
                                        </p:tgtEl>
                                      </p:cBhvr>
                                    </p:animEffect>
                                  </p:childTnLst>
                                </p:cTn>
                              </p:par>
                              <p:par>
                                <p:cTn id="41" presetID="1" presetClass="entr" presetSubtype="0" fill="hold" nodeType="withEffect">
                                  <p:stCondLst>
                                    <p:cond delay="0"/>
                                  </p:stCondLst>
                                  <p:childTnLst>
                                    <p:set>
                                      <p:cBhvr>
                                        <p:cTn id="42" dur="1" fill="hold">
                                          <p:stCondLst>
                                            <p:cond delay="0"/>
                                          </p:stCondLst>
                                        </p:cTn>
                                        <p:tgtEl>
                                          <p:spTgt spid="1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heel(1)">
                                      <p:cBhvr>
                                        <p:cTn id="47" dur="20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0"/>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circle(out)">
                                      <p:cBhvr>
                                        <p:cTn id="60" dur="2000"/>
                                        <p:tgtEl>
                                          <p:spTgt spid="2"/>
                                        </p:tgtEl>
                                      </p:cBhvr>
                                    </p:animEffect>
                                  </p:childTnLst>
                                </p:cTn>
                              </p:par>
                              <p:par>
                                <p:cTn id="61" presetID="6" presetClass="entr" presetSubtype="32"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circle(out)">
                                      <p:cBhvr>
                                        <p:cTn id="6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P spid="2" grpId="0" animBg="1"/>
      <p:bldP spid="3" grpId="0"/>
      <p:bldP spid="12" grpId="0" animBg="1"/>
      <p:bldP spid="16"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454C51-CC73-3903-3949-B22E8E984273}"/>
              </a:ext>
            </a:extLst>
          </p:cNvPr>
          <p:cNvSpPr txBox="1">
            <a:spLocks/>
          </p:cNvSpPr>
          <p:nvPr/>
        </p:nvSpPr>
        <p:spPr bwMode="auto">
          <a:xfrm>
            <a:off x="296335" y="252435"/>
            <a:ext cx="11570083" cy="86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914400" rtl="0" eaLnBrk="1" latinLnBrk="0" hangingPunct="1">
              <a:lnSpc>
                <a:spcPct val="90000"/>
              </a:lnSpc>
              <a:spcBef>
                <a:spcPct val="0"/>
              </a:spcBef>
              <a:buNone/>
              <a:defRPr sz="4800" b="1" i="0" kern="1200">
                <a:solidFill>
                  <a:srgbClr val="1C97BA"/>
                </a:solidFill>
                <a:latin typeface="Myriad Pro Light" panose="020B0403030403020204" pitchFamily="34" charset="0"/>
                <a:ea typeface="+mj-ea"/>
                <a:cs typeface="+mj-cs"/>
              </a:defRPr>
            </a:lvl1pPr>
          </a:lstStyle>
          <a:p>
            <a:r>
              <a:rPr lang="en-US" sz="3600" dirty="0">
                <a:solidFill>
                  <a:srgbClr val="F49724"/>
                </a:solidFill>
                <a:latin typeface="Myrid pro"/>
              </a:rPr>
              <a:t>Understanding the Factors Influencing Parental Responses</a:t>
            </a:r>
          </a:p>
        </p:txBody>
      </p:sp>
      <p:sp>
        <p:nvSpPr>
          <p:cNvPr id="3" name="Oval 2">
            <a:extLst>
              <a:ext uri="{FF2B5EF4-FFF2-40B4-BE49-F238E27FC236}">
                <a16:creationId xmlns:a16="http://schemas.microsoft.com/office/drawing/2014/main" id="{C60E6442-C87D-9688-CCDC-32DDE53C1B87}"/>
              </a:ext>
            </a:extLst>
          </p:cNvPr>
          <p:cNvSpPr/>
          <p:nvPr/>
        </p:nvSpPr>
        <p:spPr>
          <a:xfrm>
            <a:off x="2456630" y="2580175"/>
            <a:ext cx="1744933" cy="1744933"/>
          </a:xfrm>
          <a:prstGeom prst="ellipse">
            <a:avLst/>
          </a:prstGeom>
          <a:solidFill>
            <a:srgbClr val="1E95B8">
              <a:alpha val="3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GB">
              <a:latin typeface="Myrid pro"/>
            </a:endParaRPr>
          </a:p>
        </p:txBody>
      </p:sp>
      <p:sp>
        <p:nvSpPr>
          <p:cNvPr id="4" name="Oval 3">
            <a:extLst>
              <a:ext uri="{FF2B5EF4-FFF2-40B4-BE49-F238E27FC236}">
                <a16:creationId xmlns:a16="http://schemas.microsoft.com/office/drawing/2014/main" id="{8FBB5867-2DD5-33E2-793E-74B816DDAE56}"/>
              </a:ext>
            </a:extLst>
          </p:cNvPr>
          <p:cNvSpPr/>
          <p:nvPr/>
        </p:nvSpPr>
        <p:spPr>
          <a:xfrm>
            <a:off x="3060059" y="3018448"/>
            <a:ext cx="1744933" cy="1744933"/>
          </a:xfrm>
          <a:prstGeom prst="ellipse">
            <a:avLst/>
          </a:prstGeom>
          <a:solidFill>
            <a:srgbClr val="1E95B8">
              <a:alpha val="3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GB">
              <a:latin typeface="Myrid pro"/>
            </a:endParaRPr>
          </a:p>
        </p:txBody>
      </p:sp>
      <p:sp>
        <p:nvSpPr>
          <p:cNvPr id="8" name="Oval 7">
            <a:extLst>
              <a:ext uri="{FF2B5EF4-FFF2-40B4-BE49-F238E27FC236}">
                <a16:creationId xmlns:a16="http://schemas.microsoft.com/office/drawing/2014/main" id="{B9C1E025-8CE1-21E3-8975-8E3B6A0F95CB}"/>
              </a:ext>
            </a:extLst>
          </p:cNvPr>
          <p:cNvSpPr/>
          <p:nvPr/>
        </p:nvSpPr>
        <p:spPr>
          <a:xfrm>
            <a:off x="2829728" y="3728205"/>
            <a:ext cx="1744933" cy="1744933"/>
          </a:xfrm>
          <a:prstGeom prst="ellipse">
            <a:avLst/>
          </a:prstGeom>
          <a:solidFill>
            <a:srgbClr val="1E95B8">
              <a:alpha val="3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GB">
              <a:latin typeface="Myrid pro"/>
            </a:endParaRPr>
          </a:p>
        </p:txBody>
      </p:sp>
      <p:sp>
        <p:nvSpPr>
          <p:cNvPr id="9" name="Oval 8">
            <a:extLst>
              <a:ext uri="{FF2B5EF4-FFF2-40B4-BE49-F238E27FC236}">
                <a16:creationId xmlns:a16="http://schemas.microsoft.com/office/drawing/2014/main" id="{55AFC5E4-2C8C-F744-EE54-BA7D82E2A081}"/>
              </a:ext>
            </a:extLst>
          </p:cNvPr>
          <p:cNvSpPr/>
          <p:nvPr/>
        </p:nvSpPr>
        <p:spPr>
          <a:xfrm>
            <a:off x="2083531" y="3728205"/>
            <a:ext cx="1744933" cy="1744933"/>
          </a:xfrm>
          <a:prstGeom prst="ellipse">
            <a:avLst/>
          </a:prstGeom>
          <a:solidFill>
            <a:srgbClr val="1E95B8">
              <a:alpha val="30000"/>
            </a:srgbClr>
          </a:solid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txBody>
          <a:bodyPr/>
          <a:lstStyle/>
          <a:p>
            <a:endParaRPr lang="en-GB">
              <a:latin typeface="Myrid pro"/>
            </a:endParaRPr>
          </a:p>
        </p:txBody>
      </p:sp>
      <p:sp>
        <p:nvSpPr>
          <p:cNvPr id="10" name="Oval 9">
            <a:extLst>
              <a:ext uri="{FF2B5EF4-FFF2-40B4-BE49-F238E27FC236}">
                <a16:creationId xmlns:a16="http://schemas.microsoft.com/office/drawing/2014/main" id="{9CAE2670-FB28-CAA3-0176-06B0495A82CD}"/>
              </a:ext>
            </a:extLst>
          </p:cNvPr>
          <p:cNvSpPr/>
          <p:nvPr/>
        </p:nvSpPr>
        <p:spPr>
          <a:xfrm>
            <a:off x="1853200" y="3018448"/>
            <a:ext cx="1744933" cy="1744933"/>
          </a:xfrm>
          <a:prstGeom prst="ellipse">
            <a:avLst/>
          </a:prstGeom>
          <a:solidFill>
            <a:srgbClr val="1E95B8">
              <a:alpha val="30000"/>
            </a:srgbClr>
          </a:solidFill>
          <a:ln>
            <a:solidFill>
              <a:schemeClr val="bg1">
                <a:lumMod val="95000"/>
              </a:schemeClr>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a:lstStyle/>
          <a:p>
            <a:endParaRPr lang="en-GB">
              <a:latin typeface="Myrid pro"/>
            </a:endParaRPr>
          </a:p>
        </p:txBody>
      </p:sp>
      <p:grpSp>
        <p:nvGrpSpPr>
          <p:cNvPr id="12" name="Group 11">
            <a:extLst>
              <a:ext uri="{FF2B5EF4-FFF2-40B4-BE49-F238E27FC236}">
                <a16:creationId xmlns:a16="http://schemas.microsoft.com/office/drawing/2014/main" id="{34BF06AD-E409-41E3-1846-C83518B2CEC6}"/>
              </a:ext>
            </a:extLst>
          </p:cNvPr>
          <p:cNvGrpSpPr/>
          <p:nvPr/>
        </p:nvGrpSpPr>
        <p:grpSpPr>
          <a:xfrm>
            <a:off x="4758938" y="2534654"/>
            <a:ext cx="1774921" cy="1155734"/>
            <a:chOff x="4601580" y="2089178"/>
            <a:chExt cx="1774921" cy="1155734"/>
          </a:xfrm>
        </p:grpSpPr>
        <p:sp>
          <p:nvSpPr>
            <p:cNvPr id="13" name="Rectangle 12">
              <a:extLst>
                <a:ext uri="{FF2B5EF4-FFF2-40B4-BE49-F238E27FC236}">
                  <a16:creationId xmlns:a16="http://schemas.microsoft.com/office/drawing/2014/main" id="{B7D37CF8-BF59-EB80-5FFE-B8D24B679BD2}"/>
                </a:ext>
              </a:extLst>
            </p:cNvPr>
            <p:cNvSpPr/>
            <p:nvPr/>
          </p:nvSpPr>
          <p:spPr>
            <a:xfrm>
              <a:off x="4601580" y="2089178"/>
              <a:ext cx="1774921" cy="115573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Myrid pro"/>
              </a:endParaRPr>
            </a:p>
          </p:txBody>
        </p:sp>
        <p:sp>
          <p:nvSpPr>
            <p:cNvPr id="14" name="TextBox 13">
              <a:extLst>
                <a:ext uri="{FF2B5EF4-FFF2-40B4-BE49-F238E27FC236}">
                  <a16:creationId xmlns:a16="http://schemas.microsoft.com/office/drawing/2014/main" id="{A6E592A5-F329-B81D-45A9-D0CC8EC9D8EE}"/>
                </a:ext>
              </a:extLst>
            </p:cNvPr>
            <p:cNvSpPr txBox="1"/>
            <p:nvPr/>
          </p:nvSpPr>
          <p:spPr>
            <a:xfrm>
              <a:off x="4601580" y="2089178"/>
              <a:ext cx="1774921" cy="115573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solidFill>
                    <a:srgbClr val="1E95B8"/>
                  </a:solidFill>
                  <a:latin typeface="Myrid pro"/>
                </a:rPr>
                <a:t>Personal Factors:</a:t>
              </a:r>
              <a:endParaRPr lang="en-GB" sz="1600" b="1" kern="1200" dirty="0">
                <a:solidFill>
                  <a:srgbClr val="1E95B8"/>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Culture</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Religion</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Personal Beliefs and Values</a:t>
              </a:r>
              <a:endParaRPr lang="en-GB" sz="1600" kern="1200" dirty="0">
                <a:solidFill>
                  <a:srgbClr val="002060"/>
                </a:solidFill>
                <a:latin typeface="Myrid pro"/>
              </a:endParaRPr>
            </a:p>
          </p:txBody>
        </p:sp>
      </p:grpSp>
      <p:grpSp>
        <p:nvGrpSpPr>
          <p:cNvPr id="15" name="Group 14">
            <a:extLst>
              <a:ext uri="{FF2B5EF4-FFF2-40B4-BE49-F238E27FC236}">
                <a16:creationId xmlns:a16="http://schemas.microsoft.com/office/drawing/2014/main" id="{A22F9037-E121-5E44-3655-76D3B51B697C}"/>
              </a:ext>
            </a:extLst>
          </p:cNvPr>
          <p:cNvGrpSpPr/>
          <p:nvPr/>
        </p:nvGrpSpPr>
        <p:grpSpPr>
          <a:xfrm>
            <a:off x="4499926" y="4971283"/>
            <a:ext cx="1698653" cy="1155734"/>
            <a:chOff x="4403839" y="4134994"/>
            <a:chExt cx="1698653" cy="1155734"/>
          </a:xfrm>
        </p:grpSpPr>
        <p:sp>
          <p:nvSpPr>
            <p:cNvPr id="16" name="Rectangle 15">
              <a:extLst>
                <a:ext uri="{FF2B5EF4-FFF2-40B4-BE49-F238E27FC236}">
                  <a16:creationId xmlns:a16="http://schemas.microsoft.com/office/drawing/2014/main" id="{E26ED906-8EBD-B9EA-AC93-8A1B6973669D}"/>
                </a:ext>
              </a:extLst>
            </p:cNvPr>
            <p:cNvSpPr/>
            <p:nvPr/>
          </p:nvSpPr>
          <p:spPr>
            <a:xfrm>
              <a:off x="4403839" y="4134994"/>
              <a:ext cx="1698653" cy="115573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Myrid pro"/>
              </a:endParaRPr>
            </a:p>
          </p:txBody>
        </p:sp>
        <p:sp>
          <p:nvSpPr>
            <p:cNvPr id="18" name="TextBox 17">
              <a:extLst>
                <a:ext uri="{FF2B5EF4-FFF2-40B4-BE49-F238E27FC236}">
                  <a16:creationId xmlns:a16="http://schemas.microsoft.com/office/drawing/2014/main" id="{1194F7FB-4725-8A04-595D-0C126DB7A2E0}"/>
                </a:ext>
              </a:extLst>
            </p:cNvPr>
            <p:cNvSpPr txBox="1"/>
            <p:nvPr/>
          </p:nvSpPr>
          <p:spPr>
            <a:xfrm>
              <a:off x="4403839" y="4134994"/>
              <a:ext cx="1698653" cy="115573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solidFill>
                    <a:srgbClr val="1E95B8"/>
                  </a:solidFill>
                  <a:latin typeface="Myrid pro"/>
                </a:rPr>
                <a:t>Demographic Factors:</a:t>
              </a:r>
              <a:endParaRPr lang="en-GB" sz="1800" b="1" kern="1200" dirty="0">
                <a:solidFill>
                  <a:srgbClr val="1E95B8"/>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Gender</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Age</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Ethnicity</a:t>
              </a:r>
              <a:endParaRPr lang="en-GB" sz="1600" kern="1200" dirty="0">
                <a:solidFill>
                  <a:srgbClr val="002060"/>
                </a:solidFill>
                <a:latin typeface="Myrid pro"/>
              </a:endParaRPr>
            </a:p>
          </p:txBody>
        </p:sp>
      </p:grpSp>
      <p:sp>
        <p:nvSpPr>
          <p:cNvPr id="21" name="Rectangle 20">
            <a:extLst>
              <a:ext uri="{FF2B5EF4-FFF2-40B4-BE49-F238E27FC236}">
                <a16:creationId xmlns:a16="http://schemas.microsoft.com/office/drawing/2014/main" id="{BD6A7B9A-6BC5-69A7-5F92-E99366E98CB9}"/>
              </a:ext>
            </a:extLst>
          </p:cNvPr>
          <p:cNvSpPr/>
          <p:nvPr/>
        </p:nvSpPr>
        <p:spPr>
          <a:xfrm>
            <a:off x="3433948" y="4344653"/>
            <a:ext cx="1649754" cy="115573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Myrid pro"/>
            </a:endParaRPr>
          </a:p>
        </p:txBody>
      </p:sp>
      <p:sp>
        <p:nvSpPr>
          <p:cNvPr id="22" name="TextBox 21">
            <a:extLst>
              <a:ext uri="{FF2B5EF4-FFF2-40B4-BE49-F238E27FC236}">
                <a16:creationId xmlns:a16="http://schemas.microsoft.com/office/drawing/2014/main" id="{4FA4229E-CAE4-036A-9A38-C6C6BEA52AF2}"/>
              </a:ext>
            </a:extLst>
          </p:cNvPr>
          <p:cNvSpPr txBox="1"/>
          <p:nvPr/>
        </p:nvSpPr>
        <p:spPr>
          <a:xfrm>
            <a:off x="607512" y="4971283"/>
            <a:ext cx="1649754" cy="115573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solidFill>
                  <a:srgbClr val="1E95B8"/>
                </a:solidFill>
                <a:latin typeface="Myrid pro"/>
              </a:rPr>
              <a:t>Support Factors:</a:t>
            </a:r>
            <a:endParaRPr lang="en-GB" sz="1600" b="1" kern="1200" dirty="0">
              <a:solidFill>
                <a:srgbClr val="1E95B8"/>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Family:</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Community</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Support Network</a:t>
            </a:r>
            <a:endParaRPr lang="en-GB" sz="1600" kern="1200" dirty="0">
              <a:solidFill>
                <a:srgbClr val="002060"/>
              </a:solidFill>
              <a:latin typeface="Myrid pro"/>
            </a:endParaRPr>
          </a:p>
        </p:txBody>
      </p:sp>
      <p:grpSp>
        <p:nvGrpSpPr>
          <p:cNvPr id="23" name="Group 22">
            <a:extLst>
              <a:ext uri="{FF2B5EF4-FFF2-40B4-BE49-F238E27FC236}">
                <a16:creationId xmlns:a16="http://schemas.microsoft.com/office/drawing/2014/main" id="{A429A1D6-B1CC-401B-375B-D7C29C844F34}"/>
              </a:ext>
            </a:extLst>
          </p:cNvPr>
          <p:cNvGrpSpPr/>
          <p:nvPr/>
        </p:nvGrpSpPr>
        <p:grpSpPr>
          <a:xfrm>
            <a:off x="363672" y="2534654"/>
            <a:ext cx="1649754" cy="1155734"/>
            <a:chOff x="-31291" y="2073819"/>
            <a:chExt cx="1649754" cy="1155734"/>
          </a:xfrm>
        </p:grpSpPr>
        <p:sp>
          <p:nvSpPr>
            <p:cNvPr id="24" name="Rectangle 23">
              <a:extLst>
                <a:ext uri="{FF2B5EF4-FFF2-40B4-BE49-F238E27FC236}">
                  <a16:creationId xmlns:a16="http://schemas.microsoft.com/office/drawing/2014/main" id="{EFC44DB6-E37A-875A-7698-B5C0B27B1F01}"/>
                </a:ext>
              </a:extLst>
            </p:cNvPr>
            <p:cNvSpPr/>
            <p:nvPr/>
          </p:nvSpPr>
          <p:spPr>
            <a:xfrm>
              <a:off x="-31291" y="2073819"/>
              <a:ext cx="1649754" cy="115573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Myrid pro"/>
              </a:endParaRPr>
            </a:p>
          </p:txBody>
        </p:sp>
        <p:sp>
          <p:nvSpPr>
            <p:cNvPr id="25" name="TextBox 24">
              <a:extLst>
                <a:ext uri="{FF2B5EF4-FFF2-40B4-BE49-F238E27FC236}">
                  <a16:creationId xmlns:a16="http://schemas.microsoft.com/office/drawing/2014/main" id="{E7B503F3-D603-41ED-D62F-3286F1E86200}"/>
                </a:ext>
              </a:extLst>
            </p:cNvPr>
            <p:cNvSpPr txBox="1"/>
            <p:nvPr/>
          </p:nvSpPr>
          <p:spPr>
            <a:xfrm>
              <a:off x="-31291" y="2073819"/>
              <a:ext cx="1649754" cy="115573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solidFill>
                    <a:srgbClr val="1E95B8"/>
                  </a:solidFill>
                  <a:latin typeface="Myrid pro"/>
                </a:rPr>
                <a:t>Health Factors:</a:t>
              </a:r>
              <a:endParaRPr lang="en-GB" sz="1800" b="1" kern="1200" dirty="0">
                <a:solidFill>
                  <a:srgbClr val="1E95B8"/>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Physical Health</a:t>
              </a:r>
              <a:endParaRPr lang="en-GB" sz="1600" kern="1200" dirty="0">
                <a:solidFill>
                  <a:srgbClr val="002060"/>
                </a:solidFill>
                <a:latin typeface="Myrid pro"/>
              </a:endParaRP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Mental Health</a:t>
              </a:r>
              <a:endParaRPr lang="en-GB" sz="1600" kern="1200" dirty="0">
                <a:solidFill>
                  <a:srgbClr val="002060"/>
                </a:solidFill>
                <a:latin typeface="Myrid pro"/>
              </a:endParaRPr>
            </a:p>
          </p:txBody>
        </p:sp>
      </p:grpSp>
      <p:grpSp>
        <p:nvGrpSpPr>
          <p:cNvPr id="26" name="Group 25">
            <a:extLst>
              <a:ext uri="{FF2B5EF4-FFF2-40B4-BE49-F238E27FC236}">
                <a16:creationId xmlns:a16="http://schemas.microsoft.com/office/drawing/2014/main" id="{709B76CA-B898-52DA-9641-1ECE8E43AEC3}"/>
              </a:ext>
            </a:extLst>
          </p:cNvPr>
          <p:cNvGrpSpPr/>
          <p:nvPr/>
        </p:nvGrpSpPr>
        <p:grpSpPr>
          <a:xfrm>
            <a:off x="1799333" y="1324953"/>
            <a:ext cx="3091934" cy="1187008"/>
            <a:chOff x="1694406" y="546888"/>
            <a:chExt cx="3091934" cy="1187008"/>
          </a:xfrm>
        </p:grpSpPr>
        <p:sp>
          <p:nvSpPr>
            <p:cNvPr id="27" name="Rectangle 26">
              <a:extLst>
                <a:ext uri="{FF2B5EF4-FFF2-40B4-BE49-F238E27FC236}">
                  <a16:creationId xmlns:a16="http://schemas.microsoft.com/office/drawing/2014/main" id="{20A1AD40-09A7-F7EA-E366-AC07C5EFE19A}"/>
                </a:ext>
              </a:extLst>
            </p:cNvPr>
            <p:cNvSpPr/>
            <p:nvPr/>
          </p:nvSpPr>
          <p:spPr>
            <a:xfrm>
              <a:off x="1694406" y="668808"/>
              <a:ext cx="2893814" cy="1065088"/>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latin typeface="Myrid pro"/>
              </a:endParaRPr>
            </a:p>
          </p:txBody>
        </p:sp>
        <p:sp>
          <p:nvSpPr>
            <p:cNvPr id="28" name="TextBox 27">
              <a:extLst>
                <a:ext uri="{FF2B5EF4-FFF2-40B4-BE49-F238E27FC236}">
                  <a16:creationId xmlns:a16="http://schemas.microsoft.com/office/drawing/2014/main" id="{7F7C214B-528C-CE44-8F0D-4FA7F5093649}"/>
                </a:ext>
              </a:extLst>
            </p:cNvPr>
            <p:cNvSpPr txBox="1"/>
            <p:nvPr/>
          </p:nvSpPr>
          <p:spPr>
            <a:xfrm>
              <a:off x="1892526" y="546888"/>
              <a:ext cx="2893814" cy="1065088"/>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1">
              <a:noAutofit/>
            </a:bodyPr>
            <a:lstStyle/>
            <a:p>
              <a:pPr marL="0" lvl="0" indent="0" algn="l" defTabSz="800100">
                <a:lnSpc>
                  <a:spcPct val="90000"/>
                </a:lnSpc>
                <a:spcBef>
                  <a:spcPct val="0"/>
                </a:spcBef>
                <a:spcAft>
                  <a:spcPct val="35000"/>
                </a:spcAft>
                <a:buNone/>
              </a:pPr>
              <a:r>
                <a:rPr lang="en-US" sz="1800" b="1" kern="1200" dirty="0">
                  <a:solidFill>
                    <a:srgbClr val="1E95B8"/>
                  </a:solidFill>
                  <a:latin typeface="Myrid pro"/>
                </a:rPr>
                <a:t>Socioeconomic Factors:</a:t>
              </a:r>
              <a:endParaRPr lang="en-GB" sz="1800" b="1" kern="1200" dirty="0">
                <a:solidFill>
                  <a:srgbClr val="1E95B8"/>
                </a:solidFill>
                <a:latin typeface="Myrid pro"/>
              </a:endParaRPr>
            </a:p>
            <a:p>
              <a:pPr marL="171450" lvl="1" indent="-171450" algn="l" defTabSz="711200">
                <a:lnSpc>
                  <a:spcPct val="90000"/>
                </a:lnSpc>
                <a:spcBef>
                  <a:spcPct val="0"/>
                </a:spcBef>
                <a:spcAft>
                  <a:spcPct val="15000"/>
                </a:spcAft>
                <a:buChar char="•"/>
              </a:pPr>
              <a:r>
                <a:rPr lang="en-US" sz="1600" dirty="0">
                  <a:solidFill>
                    <a:srgbClr val="002060"/>
                  </a:solidFill>
                  <a:latin typeface="Myrid pro"/>
                </a:rPr>
                <a:t>Education</a:t>
              </a:r>
            </a:p>
            <a:p>
              <a:pPr marL="171450" lvl="1" indent="-171450" algn="l" defTabSz="711200">
                <a:lnSpc>
                  <a:spcPct val="90000"/>
                </a:lnSpc>
                <a:spcBef>
                  <a:spcPct val="0"/>
                </a:spcBef>
                <a:spcAft>
                  <a:spcPct val="15000"/>
                </a:spcAft>
                <a:buChar char="•"/>
              </a:pPr>
              <a:r>
                <a:rPr lang="en-US" sz="1600" kern="1200" dirty="0">
                  <a:solidFill>
                    <a:srgbClr val="002060"/>
                  </a:solidFill>
                  <a:latin typeface="Myrid pro"/>
                </a:rPr>
                <a:t>Occupation</a:t>
              </a:r>
            </a:p>
            <a:p>
              <a:pPr marL="171450" lvl="1" indent="-171450" algn="l" defTabSz="711200">
                <a:lnSpc>
                  <a:spcPct val="90000"/>
                </a:lnSpc>
                <a:spcBef>
                  <a:spcPct val="0"/>
                </a:spcBef>
                <a:spcAft>
                  <a:spcPct val="15000"/>
                </a:spcAft>
                <a:buChar char="•"/>
              </a:pPr>
              <a:r>
                <a:rPr lang="en-US" sz="1600" dirty="0">
                  <a:solidFill>
                    <a:srgbClr val="002060"/>
                  </a:solidFill>
                  <a:latin typeface="Myrid pro"/>
                </a:rPr>
                <a:t>Wealth</a:t>
              </a:r>
              <a:endParaRPr lang="en-GB" sz="1600" kern="1200" dirty="0">
                <a:solidFill>
                  <a:srgbClr val="002060"/>
                </a:solidFill>
                <a:latin typeface="Myrid pro"/>
              </a:endParaRPr>
            </a:p>
          </p:txBody>
        </p:sp>
      </p:grpSp>
      <p:grpSp>
        <p:nvGrpSpPr>
          <p:cNvPr id="32" name="Group 31">
            <a:extLst>
              <a:ext uri="{FF2B5EF4-FFF2-40B4-BE49-F238E27FC236}">
                <a16:creationId xmlns:a16="http://schemas.microsoft.com/office/drawing/2014/main" id="{18154C42-E8BA-45D5-B2F1-BCE8BBBDBF50}"/>
              </a:ext>
            </a:extLst>
          </p:cNvPr>
          <p:cNvGrpSpPr/>
          <p:nvPr/>
        </p:nvGrpSpPr>
        <p:grpSpPr>
          <a:xfrm>
            <a:off x="2833353" y="3367476"/>
            <a:ext cx="1016186" cy="1248435"/>
            <a:chOff x="9760982" y="35847"/>
            <a:chExt cx="1016186" cy="1248435"/>
          </a:xfrm>
        </p:grpSpPr>
        <p:sp>
          <p:nvSpPr>
            <p:cNvPr id="17" name="Oval 16">
              <a:extLst>
                <a:ext uri="{FF2B5EF4-FFF2-40B4-BE49-F238E27FC236}">
                  <a16:creationId xmlns:a16="http://schemas.microsoft.com/office/drawing/2014/main" id="{1DD66CD8-5F84-C2B8-66D1-7D587E9BBD6D}"/>
                </a:ext>
              </a:extLst>
            </p:cNvPr>
            <p:cNvSpPr/>
            <p:nvPr/>
          </p:nvSpPr>
          <p:spPr>
            <a:xfrm>
              <a:off x="9956553" y="184843"/>
              <a:ext cx="618107" cy="956116"/>
            </a:xfrm>
            <a:custGeom>
              <a:avLst/>
              <a:gdLst>
                <a:gd name="connsiteX0" fmla="*/ 0 w 423334"/>
                <a:gd name="connsiteY0" fmla="*/ 482800 h 965599"/>
                <a:gd name="connsiteX1" fmla="*/ 211667 w 423334"/>
                <a:gd name="connsiteY1" fmla="*/ 0 h 965599"/>
                <a:gd name="connsiteX2" fmla="*/ 423334 w 423334"/>
                <a:gd name="connsiteY2" fmla="*/ 482800 h 965599"/>
                <a:gd name="connsiteX3" fmla="*/ 211667 w 423334"/>
                <a:gd name="connsiteY3" fmla="*/ 965600 h 965599"/>
                <a:gd name="connsiteX4" fmla="*/ 0 w 423334"/>
                <a:gd name="connsiteY4" fmla="*/ 482800 h 965599"/>
                <a:gd name="connsiteX0" fmla="*/ 0 w 434970"/>
                <a:gd name="connsiteY0" fmla="*/ 490372 h 973172"/>
                <a:gd name="connsiteX1" fmla="*/ 211667 w 434970"/>
                <a:gd name="connsiteY1" fmla="*/ 7572 h 973172"/>
                <a:gd name="connsiteX2" fmla="*/ 375258 w 434970"/>
                <a:gd name="connsiteY2" fmla="*/ 215700 h 973172"/>
                <a:gd name="connsiteX3" fmla="*/ 423334 w 434970"/>
                <a:gd name="connsiteY3" fmla="*/ 490372 h 973172"/>
                <a:gd name="connsiteX4" fmla="*/ 211667 w 434970"/>
                <a:gd name="connsiteY4" fmla="*/ 973172 h 973172"/>
                <a:gd name="connsiteX5" fmla="*/ 0 w 434970"/>
                <a:gd name="connsiteY5" fmla="*/ 490372 h 973172"/>
                <a:gd name="connsiteX0" fmla="*/ 0 w 430992"/>
                <a:gd name="connsiteY0" fmla="*/ 490372 h 973172"/>
                <a:gd name="connsiteX1" fmla="*/ 211667 w 430992"/>
                <a:gd name="connsiteY1" fmla="*/ 7572 h 973172"/>
                <a:gd name="connsiteX2" fmla="*/ 375258 w 430992"/>
                <a:gd name="connsiteY2" fmla="*/ 215700 h 973172"/>
                <a:gd name="connsiteX3" fmla="*/ 423334 w 430992"/>
                <a:gd name="connsiteY3" fmla="*/ 490372 h 973172"/>
                <a:gd name="connsiteX4" fmla="*/ 211667 w 430992"/>
                <a:gd name="connsiteY4" fmla="*/ 973172 h 973172"/>
                <a:gd name="connsiteX5" fmla="*/ 0 w 430992"/>
                <a:gd name="connsiteY5" fmla="*/ 490372 h 973172"/>
                <a:gd name="connsiteX0" fmla="*/ 0 w 435577"/>
                <a:gd name="connsiteY0" fmla="*/ 489938 h 972738"/>
                <a:gd name="connsiteX1" fmla="*/ 211667 w 435577"/>
                <a:gd name="connsiteY1" fmla="*/ 7138 h 972738"/>
                <a:gd name="connsiteX2" fmla="*/ 375258 w 435577"/>
                <a:gd name="connsiteY2" fmla="*/ 215266 h 972738"/>
                <a:gd name="connsiteX3" fmla="*/ 401928 w 435577"/>
                <a:gd name="connsiteY3" fmla="*/ 413385 h 972738"/>
                <a:gd name="connsiteX4" fmla="*/ 423334 w 435577"/>
                <a:gd name="connsiteY4" fmla="*/ 489938 h 972738"/>
                <a:gd name="connsiteX5" fmla="*/ 211667 w 435577"/>
                <a:gd name="connsiteY5" fmla="*/ 972738 h 972738"/>
                <a:gd name="connsiteX6" fmla="*/ 0 w 435577"/>
                <a:gd name="connsiteY6" fmla="*/ 489938 h 972738"/>
                <a:gd name="connsiteX0" fmla="*/ 7026 w 442603"/>
                <a:gd name="connsiteY0" fmla="*/ 484969 h 967769"/>
                <a:gd name="connsiteX1" fmla="*/ 66054 w 442603"/>
                <a:gd name="connsiteY1" fmla="*/ 347456 h 967769"/>
                <a:gd name="connsiteX2" fmla="*/ 218693 w 442603"/>
                <a:gd name="connsiteY2" fmla="*/ 2169 h 967769"/>
                <a:gd name="connsiteX3" fmla="*/ 382284 w 442603"/>
                <a:gd name="connsiteY3" fmla="*/ 210297 h 967769"/>
                <a:gd name="connsiteX4" fmla="*/ 408954 w 442603"/>
                <a:gd name="connsiteY4" fmla="*/ 408416 h 967769"/>
                <a:gd name="connsiteX5" fmla="*/ 430360 w 442603"/>
                <a:gd name="connsiteY5" fmla="*/ 484969 h 967769"/>
                <a:gd name="connsiteX6" fmla="*/ 218693 w 442603"/>
                <a:gd name="connsiteY6" fmla="*/ 967769 h 967769"/>
                <a:gd name="connsiteX7" fmla="*/ 7026 w 442603"/>
                <a:gd name="connsiteY7" fmla="*/ 484969 h 967769"/>
                <a:gd name="connsiteX0" fmla="*/ 7026 w 442603"/>
                <a:gd name="connsiteY0" fmla="*/ 484969 h 967769"/>
                <a:gd name="connsiteX1" fmla="*/ 66054 w 442603"/>
                <a:gd name="connsiteY1" fmla="*/ 347456 h 967769"/>
                <a:gd name="connsiteX2" fmla="*/ 218693 w 442603"/>
                <a:gd name="connsiteY2" fmla="*/ 2169 h 967769"/>
                <a:gd name="connsiteX3" fmla="*/ 382284 w 442603"/>
                <a:gd name="connsiteY3" fmla="*/ 210297 h 967769"/>
                <a:gd name="connsiteX4" fmla="*/ 408954 w 442603"/>
                <a:gd name="connsiteY4" fmla="*/ 408416 h 967769"/>
                <a:gd name="connsiteX5" fmla="*/ 430360 w 442603"/>
                <a:gd name="connsiteY5" fmla="*/ 484969 h 967769"/>
                <a:gd name="connsiteX6" fmla="*/ 218693 w 442603"/>
                <a:gd name="connsiteY6" fmla="*/ 967769 h 967769"/>
                <a:gd name="connsiteX7" fmla="*/ 7026 w 442603"/>
                <a:gd name="connsiteY7" fmla="*/ 484969 h 967769"/>
                <a:gd name="connsiteX0" fmla="*/ 7026 w 442603"/>
                <a:gd name="connsiteY0" fmla="*/ 484969 h 967769"/>
                <a:gd name="connsiteX1" fmla="*/ 66054 w 442603"/>
                <a:gd name="connsiteY1" fmla="*/ 347456 h 967769"/>
                <a:gd name="connsiteX2" fmla="*/ 218693 w 442603"/>
                <a:gd name="connsiteY2" fmla="*/ 2169 h 967769"/>
                <a:gd name="connsiteX3" fmla="*/ 382284 w 442603"/>
                <a:gd name="connsiteY3" fmla="*/ 210297 h 967769"/>
                <a:gd name="connsiteX4" fmla="*/ 408954 w 442603"/>
                <a:gd name="connsiteY4" fmla="*/ 408416 h 967769"/>
                <a:gd name="connsiteX5" fmla="*/ 430360 w 442603"/>
                <a:gd name="connsiteY5" fmla="*/ 484969 h 967769"/>
                <a:gd name="connsiteX6" fmla="*/ 218693 w 442603"/>
                <a:gd name="connsiteY6" fmla="*/ 967769 h 967769"/>
                <a:gd name="connsiteX7" fmla="*/ 7026 w 442603"/>
                <a:gd name="connsiteY7" fmla="*/ 484969 h 967769"/>
                <a:gd name="connsiteX0" fmla="*/ 7026 w 442603"/>
                <a:gd name="connsiteY0" fmla="*/ 484969 h 967769"/>
                <a:gd name="connsiteX1" fmla="*/ 66054 w 442603"/>
                <a:gd name="connsiteY1" fmla="*/ 347456 h 967769"/>
                <a:gd name="connsiteX2" fmla="*/ 218693 w 442603"/>
                <a:gd name="connsiteY2" fmla="*/ 2169 h 967769"/>
                <a:gd name="connsiteX3" fmla="*/ 382284 w 442603"/>
                <a:gd name="connsiteY3" fmla="*/ 210297 h 967769"/>
                <a:gd name="connsiteX4" fmla="*/ 408954 w 442603"/>
                <a:gd name="connsiteY4" fmla="*/ 408416 h 967769"/>
                <a:gd name="connsiteX5" fmla="*/ 430360 w 442603"/>
                <a:gd name="connsiteY5" fmla="*/ 484969 h 967769"/>
                <a:gd name="connsiteX6" fmla="*/ 218693 w 442603"/>
                <a:gd name="connsiteY6" fmla="*/ 967769 h 967769"/>
                <a:gd name="connsiteX7" fmla="*/ 7026 w 442603"/>
                <a:gd name="connsiteY7" fmla="*/ 484969 h 967769"/>
                <a:gd name="connsiteX0" fmla="*/ 7026 w 442603"/>
                <a:gd name="connsiteY0" fmla="*/ 487969 h 970769"/>
                <a:gd name="connsiteX1" fmla="*/ 66054 w 442603"/>
                <a:gd name="connsiteY1" fmla="*/ 350456 h 970769"/>
                <a:gd name="connsiteX2" fmla="*/ 73674 w 442603"/>
                <a:gd name="connsiteY2" fmla="*/ 87566 h 970769"/>
                <a:gd name="connsiteX3" fmla="*/ 218693 w 442603"/>
                <a:gd name="connsiteY3" fmla="*/ 5169 h 970769"/>
                <a:gd name="connsiteX4" fmla="*/ 382284 w 442603"/>
                <a:gd name="connsiteY4" fmla="*/ 213297 h 970769"/>
                <a:gd name="connsiteX5" fmla="*/ 408954 w 442603"/>
                <a:gd name="connsiteY5" fmla="*/ 411416 h 970769"/>
                <a:gd name="connsiteX6" fmla="*/ 430360 w 442603"/>
                <a:gd name="connsiteY6" fmla="*/ 487969 h 970769"/>
                <a:gd name="connsiteX7" fmla="*/ 218693 w 442603"/>
                <a:gd name="connsiteY7" fmla="*/ 970769 h 970769"/>
                <a:gd name="connsiteX8" fmla="*/ 7026 w 442603"/>
                <a:gd name="connsiteY8" fmla="*/ 487969 h 970769"/>
                <a:gd name="connsiteX0" fmla="*/ 7026 w 442603"/>
                <a:gd name="connsiteY0" fmla="*/ 485249 h 968049"/>
                <a:gd name="connsiteX1" fmla="*/ 66054 w 442603"/>
                <a:gd name="connsiteY1" fmla="*/ 347736 h 968049"/>
                <a:gd name="connsiteX2" fmla="*/ 73674 w 442603"/>
                <a:gd name="connsiteY2" fmla="*/ 84846 h 968049"/>
                <a:gd name="connsiteX3" fmla="*/ 218693 w 442603"/>
                <a:gd name="connsiteY3" fmla="*/ 2449 h 968049"/>
                <a:gd name="connsiteX4" fmla="*/ 367044 w 442603"/>
                <a:gd name="connsiteY4" fmla="*/ 39126 h 968049"/>
                <a:gd name="connsiteX5" fmla="*/ 382284 w 442603"/>
                <a:gd name="connsiteY5" fmla="*/ 210577 h 968049"/>
                <a:gd name="connsiteX6" fmla="*/ 408954 w 442603"/>
                <a:gd name="connsiteY6" fmla="*/ 408696 h 968049"/>
                <a:gd name="connsiteX7" fmla="*/ 430360 w 442603"/>
                <a:gd name="connsiteY7" fmla="*/ 485249 h 968049"/>
                <a:gd name="connsiteX8" fmla="*/ 218693 w 442603"/>
                <a:gd name="connsiteY8" fmla="*/ 968049 h 968049"/>
                <a:gd name="connsiteX9" fmla="*/ 7026 w 442603"/>
                <a:gd name="connsiteY9" fmla="*/ 485249 h 968049"/>
                <a:gd name="connsiteX0" fmla="*/ 107919 w 543496"/>
                <a:gd name="connsiteY0" fmla="*/ 485249 h 1008592"/>
                <a:gd name="connsiteX1" fmla="*/ 166947 w 543496"/>
                <a:gd name="connsiteY1" fmla="*/ 347736 h 1008592"/>
                <a:gd name="connsiteX2" fmla="*/ 174567 w 543496"/>
                <a:gd name="connsiteY2" fmla="*/ 84846 h 1008592"/>
                <a:gd name="connsiteX3" fmla="*/ 319586 w 543496"/>
                <a:gd name="connsiteY3" fmla="*/ 2449 h 1008592"/>
                <a:gd name="connsiteX4" fmla="*/ 467937 w 543496"/>
                <a:gd name="connsiteY4" fmla="*/ 39126 h 1008592"/>
                <a:gd name="connsiteX5" fmla="*/ 483177 w 543496"/>
                <a:gd name="connsiteY5" fmla="*/ 210577 h 1008592"/>
                <a:gd name="connsiteX6" fmla="*/ 509847 w 543496"/>
                <a:gd name="connsiteY6" fmla="*/ 408696 h 1008592"/>
                <a:gd name="connsiteX7" fmla="*/ 531253 w 543496"/>
                <a:gd name="connsiteY7" fmla="*/ 485249 h 1008592"/>
                <a:gd name="connsiteX8" fmla="*/ 319586 w 543496"/>
                <a:gd name="connsiteY8" fmla="*/ 968049 h 1008592"/>
                <a:gd name="connsiteX9" fmla="*/ 6927 w 543496"/>
                <a:gd name="connsiteY9" fmla="*/ 926856 h 1008592"/>
                <a:gd name="connsiteX10" fmla="*/ 107919 w 543496"/>
                <a:gd name="connsiteY10" fmla="*/ 485249 h 1008592"/>
                <a:gd name="connsiteX0" fmla="*/ 107919 w 644644"/>
                <a:gd name="connsiteY0" fmla="*/ 485249 h 977631"/>
                <a:gd name="connsiteX1" fmla="*/ 166947 w 644644"/>
                <a:gd name="connsiteY1" fmla="*/ 347736 h 977631"/>
                <a:gd name="connsiteX2" fmla="*/ 174567 w 644644"/>
                <a:gd name="connsiteY2" fmla="*/ 84846 h 977631"/>
                <a:gd name="connsiteX3" fmla="*/ 319586 w 644644"/>
                <a:gd name="connsiteY3" fmla="*/ 2449 h 977631"/>
                <a:gd name="connsiteX4" fmla="*/ 467937 w 644644"/>
                <a:gd name="connsiteY4" fmla="*/ 39126 h 977631"/>
                <a:gd name="connsiteX5" fmla="*/ 483177 w 644644"/>
                <a:gd name="connsiteY5" fmla="*/ 210577 h 977631"/>
                <a:gd name="connsiteX6" fmla="*/ 509847 w 644644"/>
                <a:gd name="connsiteY6" fmla="*/ 408696 h 977631"/>
                <a:gd name="connsiteX7" fmla="*/ 531253 w 644644"/>
                <a:gd name="connsiteY7" fmla="*/ 485249 h 977631"/>
                <a:gd name="connsiteX8" fmla="*/ 639387 w 644644"/>
                <a:gd name="connsiteY8" fmla="*/ 926855 h 977631"/>
                <a:gd name="connsiteX9" fmla="*/ 319586 w 644644"/>
                <a:gd name="connsiteY9" fmla="*/ 968049 h 977631"/>
                <a:gd name="connsiteX10" fmla="*/ 6927 w 644644"/>
                <a:gd name="connsiteY10" fmla="*/ 926856 h 977631"/>
                <a:gd name="connsiteX11" fmla="*/ 107919 w 644644"/>
                <a:gd name="connsiteY11" fmla="*/ 485249 h 977631"/>
                <a:gd name="connsiteX0" fmla="*/ 107919 w 663291"/>
                <a:gd name="connsiteY0" fmla="*/ 485249 h 977631"/>
                <a:gd name="connsiteX1" fmla="*/ 166947 w 663291"/>
                <a:gd name="connsiteY1" fmla="*/ 347736 h 977631"/>
                <a:gd name="connsiteX2" fmla="*/ 174567 w 663291"/>
                <a:gd name="connsiteY2" fmla="*/ 84846 h 977631"/>
                <a:gd name="connsiteX3" fmla="*/ 319586 w 663291"/>
                <a:gd name="connsiteY3" fmla="*/ 2449 h 977631"/>
                <a:gd name="connsiteX4" fmla="*/ 467937 w 663291"/>
                <a:gd name="connsiteY4" fmla="*/ 39126 h 977631"/>
                <a:gd name="connsiteX5" fmla="*/ 483177 w 663291"/>
                <a:gd name="connsiteY5" fmla="*/ 210577 h 977631"/>
                <a:gd name="connsiteX6" fmla="*/ 509847 w 663291"/>
                <a:gd name="connsiteY6" fmla="*/ 408696 h 977631"/>
                <a:gd name="connsiteX7" fmla="*/ 531253 w 663291"/>
                <a:gd name="connsiteY7" fmla="*/ 485249 h 977631"/>
                <a:gd name="connsiteX8" fmla="*/ 635577 w 663291"/>
                <a:gd name="connsiteY8" fmla="*/ 656346 h 977631"/>
                <a:gd name="connsiteX9" fmla="*/ 639387 w 663291"/>
                <a:gd name="connsiteY9" fmla="*/ 926855 h 977631"/>
                <a:gd name="connsiteX10" fmla="*/ 319586 w 663291"/>
                <a:gd name="connsiteY10" fmla="*/ 968049 h 977631"/>
                <a:gd name="connsiteX11" fmla="*/ 6927 w 663291"/>
                <a:gd name="connsiteY11" fmla="*/ 926856 h 977631"/>
                <a:gd name="connsiteX12" fmla="*/ 107919 w 663291"/>
                <a:gd name="connsiteY12" fmla="*/ 485249 h 97763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483177 w 663291"/>
                <a:gd name="connsiteY6" fmla="*/ 209717 h 976771"/>
                <a:gd name="connsiteX7" fmla="*/ 509847 w 663291"/>
                <a:gd name="connsiteY7" fmla="*/ 407836 h 976771"/>
                <a:gd name="connsiteX8" fmla="*/ 531253 w 663291"/>
                <a:gd name="connsiteY8" fmla="*/ 484389 h 976771"/>
                <a:gd name="connsiteX9" fmla="*/ 635577 w 663291"/>
                <a:gd name="connsiteY9" fmla="*/ 655486 h 976771"/>
                <a:gd name="connsiteX10" fmla="*/ 639387 w 663291"/>
                <a:gd name="connsiteY10" fmla="*/ 925995 h 976771"/>
                <a:gd name="connsiteX11" fmla="*/ 319586 w 663291"/>
                <a:gd name="connsiteY11" fmla="*/ 967189 h 976771"/>
                <a:gd name="connsiteX12" fmla="*/ 6927 w 663291"/>
                <a:gd name="connsiteY12" fmla="*/ 925996 h 976771"/>
                <a:gd name="connsiteX13" fmla="*/ 107919 w 663291"/>
                <a:gd name="connsiteY13"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509847 w 663291"/>
                <a:gd name="connsiteY7" fmla="*/ 407836 h 976771"/>
                <a:gd name="connsiteX8" fmla="*/ 531253 w 663291"/>
                <a:gd name="connsiteY8" fmla="*/ 484389 h 976771"/>
                <a:gd name="connsiteX9" fmla="*/ 635577 w 663291"/>
                <a:gd name="connsiteY9" fmla="*/ 655486 h 976771"/>
                <a:gd name="connsiteX10" fmla="*/ 639387 w 663291"/>
                <a:gd name="connsiteY10" fmla="*/ 925995 h 976771"/>
                <a:gd name="connsiteX11" fmla="*/ 319586 w 663291"/>
                <a:gd name="connsiteY11" fmla="*/ 967189 h 976771"/>
                <a:gd name="connsiteX12" fmla="*/ 6927 w 663291"/>
                <a:gd name="connsiteY12" fmla="*/ 925996 h 976771"/>
                <a:gd name="connsiteX13" fmla="*/ 107919 w 663291"/>
                <a:gd name="connsiteY13"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443678 w 663291"/>
                <a:gd name="connsiteY7" fmla="*/ 318703 h 976771"/>
                <a:gd name="connsiteX8" fmla="*/ 509847 w 663291"/>
                <a:gd name="connsiteY8" fmla="*/ 407836 h 976771"/>
                <a:gd name="connsiteX9" fmla="*/ 531253 w 663291"/>
                <a:gd name="connsiteY9" fmla="*/ 484389 h 976771"/>
                <a:gd name="connsiteX10" fmla="*/ 635577 w 663291"/>
                <a:gd name="connsiteY10" fmla="*/ 655486 h 976771"/>
                <a:gd name="connsiteX11" fmla="*/ 639387 w 663291"/>
                <a:gd name="connsiteY11" fmla="*/ 925995 h 976771"/>
                <a:gd name="connsiteX12" fmla="*/ 319586 w 663291"/>
                <a:gd name="connsiteY12" fmla="*/ 967189 h 976771"/>
                <a:gd name="connsiteX13" fmla="*/ 6927 w 663291"/>
                <a:gd name="connsiteY13" fmla="*/ 925996 h 976771"/>
                <a:gd name="connsiteX14" fmla="*/ 107919 w 663291"/>
                <a:gd name="connsiteY14"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443678 w 663291"/>
                <a:gd name="connsiteY7" fmla="*/ 318703 h 976771"/>
                <a:gd name="connsiteX8" fmla="*/ 479873 w 663291"/>
                <a:gd name="connsiteY8" fmla="*/ 391093 h 976771"/>
                <a:gd name="connsiteX9" fmla="*/ 509847 w 663291"/>
                <a:gd name="connsiteY9" fmla="*/ 407836 h 976771"/>
                <a:gd name="connsiteX10" fmla="*/ 531253 w 663291"/>
                <a:gd name="connsiteY10" fmla="*/ 484389 h 976771"/>
                <a:gd name="connsiteX11" fmla="*/ 635577 w 663291"/>
                <a:gd name="connsiteY11" fmla="*/ 655486 h 976771"/>
                <a:gd name="connsiteX12" fmla="*/ 639387 w 663291"/>
                <a:gd name="connsiteY12" fmla="*/ 925995 h 976771"/>
                <a:gd name="connsiteX13" fmla="*/ 319586 w 663291"/>
                <a:gd name="connsiteY13" fmla="*/ 967189 h 976771"/>
                <a:gd name="connsiteX14" fmla="*/ 6927 w 663291"/>
                <a:gd name="connsiteY14" fmla="*/ 925996 h 976771"/>
                <a:gd name="connsiteX15" fmla="*/ 107919 w 663291"/>
                <a:gd name="connsiteY15"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443678 w 663291"/>
                <a:gd name="connsiteY7" fmla="*/ 318703 h 976771"/>
                <a:gd name="connsiteX8" fmla="*/ 447488 w 663291"/>
                <a:gd name="connsiteY8" fmla="*/ 423478 h 976771"/>
                <a:gd name="connsiteX9" fmla="*/ 509847 w 663291"/>
                <a:gd name="connsiteY9" fmla="*/ 407836 h 976771"/>
                <a:gd name="connsiteX10" fmla="*/ 531253 w 663291"/>
                <a:gd name="connsiteY10" fmla="*/ 484389 h 976771"/>
                <a:gd name="connsiteX11" fmla="*/ 635577 w 663291"/>
                <a:gd name="connsiteY11" fmla="*/ 655486 h 976771"/>
                <a:gd name="connsiteX12" fmla="*/ 639387 w 663291"/>
                <a:gd name="connsiteY12" fmla="*/ 925995 h 976771"/>
                <a:gd name="connsiteX13" fmla="*/ 319586 w 663291"/>
                <a:gd name="connsiteY13" fmla="*/ 967189 h 976771"/>
                <a:gd name="connsiteX14" fmla="*/ 6927 w 663291"/>
                <a:gd name="connsiteY14" fmla="*/ 925996 h 976771"/>
                <a:gd name="connsiteX15" fmla="*/ 107919 w 663291"/>
                <a:gd name="connsiteY15"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443678 w 663291"/>
                <a:gd name="connsiteY7" fmla="*/ 318703 h 976771"/>
                <a:gd name="connsiteX8" fmla="*/ 458918 w 663291"/>
                <a:gd name="connsiteY8" fmla="*/ 373948 h 976771"/>
                <a:gd name="connsiteX9" fmla="*/ 509847 w 663291"/>
                <a:gd name="connsiteY9" fmla="*/ 407836 h 976771"/>
                <a:gd name="connsiteX10" fmla="*/ 531253 w 663291"/>
                <a:gd name="connsiteY10" fmla="*/ 484389 h 976771"/>
                <a:gd name="connsiteX11" fmla="*/ 635577 w 663291"/>
                <a:gd name="connsiteY11" fmla="*/ 655486 h 976771"/>
                <a:gd name="connsiteX12" fmla="*/ 639387 w 663291"/>
                <a:gd name="connsiteY12" fmla="*/ 925995 h 976771"/>
                <a:gd name="connsiteX13" fmla="*/ 319586 w 663291"/>
                <a:gd name="connsiteY13" fmla="*/ 967189 h 976771"/>
                <a:gd name="connsiteX14" fmla="*/ 6927 w 663291"/>
                <a:gd name="connsiteY14" fmla="*/ 925996 h 976771"/>
                <a:gd name="connsiteX15" fmla="*/ 107919 w 663291"/>
                <a:gd name="connsiteY15" fmla="*/ 484389 h 976771"/>
                <a:gd name="connsiteX0" fmla="*/ 107919 w 663291"/>
                <a:gd name="connsiteY0" fmla="*/ 484389 h 976771"/>
                <a:gd name="connsiteX1" fmla="*/ 166947 w 663291"/>
                <a:gd name="connsiteY1" fmla="*/ 346876 h 976771"/>
                <a:gd name="connsiteX2" fmla="*/ 174567 w 663291"/>
                <a:gd name="connsiteY2" fmla="*/ 83986 h 976771"/>
                <a:gd name="connsiteX3" fmla="*/ 319586 w 663291"/>
                <a:gd name="connsiteY3" fmla="*/ 1589 h 976771"/>
                <a:gd name="connsiteX4" fmla="*/ 467937 w 663291"/>
                <a:gd name="connsiteY4" fmla="*/ 38266 h 976771"/>
                <a:gd name="connsiteX5" fmla="*/ 525087 w 663291"/>
                <a:gd name="connsiteY5" fmla="*/ 152566 h 976771"/>
                <a:gd name="connsiteX6" fmla="*/ 502227 w 663291"/>
                <a:gd name="connsiteY6" fmla="*/ 228767 h 976771"/>
                <a:gd name="connsiteX7" fmla="*/ 443678 w 663291"/>
                <a:gd name="connsiteY7" fmla="*/ 318703 h 976771"/>
                <a:gd name="connsiteX8" fmla="*/ 458918 w 663291"/>
                <a:gd name="connsiteY8" fmla="*/ 373948 h 976771"/>
                <a:gd name="connsiteX9" fmla="*/ 496512 w 663291"/>
                <a:gd name="connsiteY9" fmla="*/ 423076 h 976771"/>
                <a:gd name="connsiteX10" fmla="*/ 531253 w 663291"/>
                <a:gd name="connsiteY10" fmla="*/ 484389 h 976771"/>
                <a:gd name="connsiteX11" fmla="*/ 635577 w 663291"/>
                <a:gd name="connsiteY11" fmla="*/ 655486 h 976771"/>
                <a:gd name="connsiteX12" fmla="*/ 639387 w 663291"/>
                <a:gd name="connsiteY12" fmla="*/ 925995 h 976771"/>
                <a:gd name="connsiteX13" fmla="*/ 319586 w 663291"/>
                <a:gd name="connsiteY13" fmla="*/ 967189 h 976771"/>
                <a:gd name="connsiteX14" fmla="*/ 6927 w 663291"/>
                <a:gd name="connsiteY14" fmla="*/ 925996 h 976771"/>
                <a:gd name="connsiteX15" fmla="*/ 107919 w 663291"/>
                <a:gd name="connsiteY15" fmla="*/ 484389 h 976771"/>
                <a:gd name="connsiteX0" fmla="*/ 108513 w 663885"/>
                <a:gd name="connsiteY0" fmla="*/ 484389 h 976771"/>
                <a:gd name="connsiteX1" fmla="*/ 236121 w 663885"/>
                <a:gd name="connsiteY1" fmla="*/ 358306 h 976771"/>
                <a:gd name="connsiteX2" fmla="*/ 175161 w 663885"/>
                <a:gd name="connsiteY2" fmla="*/ 83986 h 976771"/>
                <a:gd name="connsiteX3" fmla="*/ 320180 w 663885"/>
                <a:gd name="connsiteY3" fmla="*/ 1589 h 976771"/>
                <a:gd name="connsiteX4" fmla="*/ 468531 w 663885"/>
                <a:gd name="connsiteY4" fmla="*/ 38266 h 976771"/>
                <a:gd name="connsiteX5" fmla="*/ 525681 w 663885"/>
                <a:gd name="connsiteY5" fmla="*/ 152566 h 976771"/>
                <a:gd name="connsiteX6" fmla="*/ 502821 w 663885"/>
                <a:gd name="connsiteY6" fmla="*/ 228767 h 976771"/>
                <a:gd name="connsiteX7" fmla="*/ 444272 w 663885"/>
                <a:gd name="connsiteY7" fmla="*/ 318703 h 976771"/>
                <a:gd name="connsiteX8" fmla="*/ 459512 w 663885"/>
                <a:gd name="connsiteY8" fmla="*/ 373948 h 976771"/>
                <a:gd name="connsiteX9" fmla="*/ 497106 w 663885"/>
                <a:gd name="connsiteY9" fmla="*/ 423076 h 976771"/>
                <a:gd name="connsiteX10" fmla="*/ 531847 w 663885"/>
                <a:gd name="connsiteY10" fmla="*/ 484389 h 976771"/>
                <a:gd name="connsiteX11" fmla="*/ 636171 w 663885"/>
                <a:gd name="connsiteY11" fmla="*/ 655486 h 976771"/>
                <a:gd name="connsiteX12" fmla="*/ 639981 w 663885"/>
                <a:gd name="connsiteY12" fmla="*/ 925995 h 976771"/>
                <a:gd name="connsiteX13" fmla="*/ 320180 w 663885"/>
                <a:gd name="connsiteY13" fmla="*/ 967189 h 976771"/>
                <a:gd name="connsiteX14" fmla="*/ 7521 w 663885"/>
                <a:gd name="connsiteY14" fmla="*/ 925996 h 976771"/>
                <a:gd name="connsiteX15" fmla="*/ 108513 w 663885"/>
                <a:gd name="connsiteY15" fmla="*/ 484389 h 976771"/>
                <a:gd name="connsiteX0" fmla="*/ 104936 w 664118"/>
                <a:gd name="connsiteY0" fmla="*/ 471054 h 976771"/>
                <a:gd name="connsiteX1" fmla="*/ 236354 w 664118"/>
                <a:gd name="connsiteY1" fmla="*/ 358306 h 976771"/>
                <a:gd name="connsiteX2" fmla="*/ 175394 w 664118"/>
                <a:gd name="connsiteY2" fmla="*/ 83986 h 976771"/>
                <a:gd name="connsiteX3" fmla="*/ 320413 w 664118"/>
                <a:gd name="connsiteY3" fmla="*/ 1589 h 976771"/>
                <a:gd name="connsiteX4" fmla="*/ 468764 w 664118"/>
                <a:gd name="connsiteY4" fmla="*/ 38266 h 976771"/>
                <a:gd name="connsiteX5" fmla="*/ 525914 w 664118"/>
                <a:gd name="connsiteY5" fmla="*/ 152566 h 976771"/>
                <a:gd name="connsiteX6" fmla="*/ 503054 w 664118"/>
                <a:gd name="connsiteY6" fmla="*/ 228767 h 976771"/>
                <a:gd name="connsiteX7" fmla="*/ 444505 w 664118"/>
                <a:gd name="connsiteY7" fmla="*/ 318703 h 976771"/>
                <a:gd name="connsiteX8" fmla="*/ 459745 w 664118"/>
                <a:gd name="connsiteY8" fmla="*/ 373948 h 976771"/>
                <a:gd name="connsiteX9" fmla="*/ 497339 w 664118"/>
                <a:gd name="connsiteY9" fmla="*/ 423076 h 976771"/>
                <a:gd name="connsiteX10" fmla="*/ 532080 w 664118"/>
                <a:gd name="connsiteY10" fmla="*/ 484389 h 976771"/>
                <a:gd name="connsiteX11" fmla="*/ 636404 w 664118"/>
                <a:gd name="connsiteY11" fmla="*/ 655486 h 976771"/>
                <a:gd name="connsiteX12" fmla="*/ 640214 w 664118"/>
                <a:gd name="connsiteY12" fmla="*/ 925995 h 976771"/>
                <a:gd name="connsiteX13" fmla="*/ 320413 w 664118"/>
                <a:gd name="connsiteY13" fmla="*/ 967189 h 976771"/>
                <a:gd name="connsiteX14" fmla="*/ 7754 w 664118"/>
                <a:gd name="connsiteY14" fmla="*/ 925996 h 976771"/>
                <a:gd name="connsiteX15" fmla="*/ 104936 w 664118"/>
                <a:gd name="connsiteY15" fmla="*/ 471054 h 976771"/>
                <a:gd name="connsiteX0" fmla="*/ 104752 w 663934"/>
                <a:gd name="connsiteY0" fmla="*/ 471054 h 976771"/>
                <a:gd name="connsiteX1" fmla="*/ 217120 w 663934"/>
                <a:gd name="connsiteY1" fmla="*/ 354496 h 976771"/>
                <a:gd name="connsiteX2" fmla="*/ 175210 w 663934"/>
                <a:gd name="connsiteY2" fmla="*/ 83986 h 976771"/>
                <a:gd name="connsiteX3" fmla="*/ 320229 w 663934"/>
                <a:gd name="connsiteY3" fmla="*/ 1589 h 976771"/>
                <a:gd name="connsiteX4" fmla="*/ 468580 w 663934"/>
                <a:gd name="connsiteY4" fmla="*/ 38266 h 976771"/>
                <a:gd name="connsiteX5" fmla="*/ 525730 w 663934"/>
                <a:gd name="connsiteY5" fmla="*/ 152566 h 976771"/>
                <a:gd name="connsiteX6" fmla="*/ 502870 w 663934"/>
                <a:gd name="connsiteY6" fmla="*/ 228767 h 976771"/>
                <a:gd name="connsiteX7" fmla="*/ 444321 w 663934"/>
                <a:gd name="connsiteY7" fmla="*/ 318703 h 976771"/>
                <a:gd name="connsiteX8" fmla="*/ 459561 w 663934"/>
                <a:gd name="connsiteY8" fmla="*/ 373948 h 976771"/>
                <a:gd name="connsiteX9" fmla="*/ 497155 w 663934"/>
                <a:gd name="connsiteY9" fmla="*/ 423076 h 976771"/>
                <a:gd name="connsiteX10" fmla="*/ 531896 w 663934"/>
                <a:gd name="connsiteY10" fmla="*/ 484389 h 976771"/>
                <a:gd name="connsiteX11" fmla="*/ 636220 w 663934"/>
                <a:gd name="connsiteY11" fmla="*/ 655486 h 976771"/>
                <a:gd name="connsiteX12" fmla="*/ 640030 w 663934"/>
                <a:gd name="connsiteY12" fmla="*/ 925995 h 976771"/>
                <a:gd name="connsiteX13" fmla="*/ 320229 w 663934"/>
                <a:gd name="connsiteY13" fmla="*/ 967189 h 976771"/>
                <a:gd name="connsiteX14" fmla="*/ 7570 w 663934"/>
                <a:gd name="connsiteY14" fmla="*/ 925996 h 976771"/>
                <a:gd name="connsiteX15" fmla="*/ 104752 w 663934"/>
                <a:gd name="connsiteY15" fmla="*/ 471054 h 976771"/>
                <a:gd name="connsiteX0" fmla="*/ 104752 w 663934"/>
                <a:gd name="connsiteY0" fmla="*/ 471054 h 976771"/>
                <a:gd name="connsiteX1" fmla="*/ 217120 w 663934"/>
                <a:gd name="connsiteY1" fmla="*/ 354496 h 976771"/>
                <a:gd name="connsiteX2" fmla="*/ 175210 w 663934"/>
                <a:gd name="connsiteY2" fmla="*/ 83986 h 976771"/>
                <a:gd name="connsiteX3" fmla="*/ 320229 w 663934"/>
                <a:gd name="connsiteY3" fmla="*/ 1589 h 976771"/>
                <a:gd name="connsiteX4" fmla="*/ 468580 w 663934"/>
                <a:gd name="connsiteY4" fmla="*/ 38266 h 976771"/>
                <a:gd name="connsiteX5" fmla="*/ 525730 w 663934"/>
                <a:gd name="connsiteY5" fmla="*/ 152566 h 976771"/>
                <a:gd name="connsiteX6" fmla="*/ 502870 w 663934"/>
                <a:gd name="connsiteY6" fmla="*/ 228767 h 976771"/>
                <a:gd name="connsiteX7" fmla="*/ 444321 w 663934"/>
                <a:gd name="connsiteY7" fmla="*/ 318703 h 976771"/>
                <a:gd name="connsiteX8" fmla="*/ 459561 w 663934"/>
                <a:gd name="connsiteY8" fmla="*/ 373948 h 976771"/>
                <a:gd name="connsiteX9" fmla="*/ 497155 w 663934"/>
                <a:gd name="connsiteY9" fmla="*/ 423076 h 976771"/>
                <a:gd name="connsiteX10" fmla="*/ 531896 w 663934"/>
                <a:gd name="connsiteY10" fmla="*/ 484389 h 976771"/>
                <a:gd name="connsiteX11" fmla="*/ 636220 w 663934"/>
                <a:gd name="connsiteY11" fmla="*/ 655486 h 976771"/>
                <a:gd name="connsiteX12" fmla="*/ 640030 w 663934"/>
                <a:gd name="connsiteY12" fmla="*/ 925995 h 976771"/>
                <a:gd name="connsiteX13" fmla="*/ 320229 w 663934"/>
                <a:gd name="connsiteY13" fmla="*/ 967189 h 976771"/>
                <a:gd name="connsiteX14" fmla="*/ 7570 w 663934"/>
                <a:gd name="connsiteY14" fmla="*/ 925996 h 976771"/>
                <a:gd name="connsiteX15" fmla="*/ 104752 w 663934"/>
                <a:gd name="connsiteY15" fmla="*/ 471054 h 976771"/>
                <a:gd name="connsiteX0" fmla="*/ 104752 w 663934"/>
                <a:gd name="connsiteY0" fmla="*/ 471054 h 976771"/>
                <a:gd name="connsiteX1" fmla="*/ 217120 w 663934"/>
                <a:gd name="connsiteY1" fmla="*/ 354496 h 976771"/>
                <a:gd name="connsiteX2" fmla="*/ 166191 w 663934"/>
                <a:gd name="connsiteY2" fmla="*/ 229168 h 976771"/>
                <a:gd name="connsiteX3" fmla="*/ 175210 w 663934"/>
                <a:gd name="connsiteY3" fmla="*/ 83986 h 976771"/>
                <a:gd name="connsiteX4" fmla="*/ 320229 w 663934"/>
                <a:gd name="connsiteY4" fmla="*/ 1589 h 976771"/>
                <a:gd name="connsiteX5" fmla="*/ 468580 w 663934"/>
                <a:gd name="connsiteY5" fmla="*/ 38266 h 976771"/>
                <a:gd name="connsiteX6" fmla="*/ 525730 w 663934"/>
                <a:gd name="connsiteY6" fmla="*/ 152566 h 976771"/>
                <a:gd name="connsiteX7" fmla="*/ 502870 w 663934"/>
                <a:gd name="connsiteY7" fmla="*/ 228767 h 976771"/>
                <a:gd name="connsiteX8" fmla="*/ 444321 w 663934"/>
                <a:gd name="connsiteY8" fmla="*/ 318703 h 976771"/>
                <a:gd name="connsiteX9" fmla="*/ 459561 w 663934"/>
                <a:gd name="connsiteY9" fmla="*/ 373948 h 976771"/>
                <a:gd name="connsiteX10" fmla="*/ 497155 w 663934"/>
                <a:gd name="connsiteY10" fmla="*/ 423076 h 976771"/>
                <a:gd name="connsiteX11" fmla="*/ 531896 w 663934"/>
                <a:gd name="connsiteY11" fmla="*/ 484389 h 976771"/>
                <a:gd name="connsiteX12" fmla="*/ 636220 w 663934"/>
                <a:gd name="connsiteY12" fmla="*/ 655486 h 976771"/>
                <a:gd name="connsiteX13" fmla="*/ 640030 w 663934"/>
                <a:gd name="connsiteY13" fmla="*/ 925995 h 976771"/>
                <a:gd name="connsiteX14" fmla="*/ 320229 w 663934"/>
                <a:gd name="connsiteY14" fmla="*/ 967189 h 976771"/>
                <a:gd name="connsiteX15" fmla="*/ 7570 w 663934"/>
                <a:gd name="connsiteY15" fmla="*/ 925996 h 976771"/>
                <a:gd name="connsiteX16" fmla="*/ 104752 w 663934"/>
                <a:gd name="connsiteY16" fmla="*/ 471054 h 976771"/>
                <a:gd name="connsiteX0" fmla="*/ 104752 w 663934"/>
                <a:gd name="connsiteY0" fmla="*/ 467483 h 973200"/>
                <a:gd name="connsiteX1" fmla="*/ 217120 w 663934"/>
                <a:gd name="connsiteY1" fmla="*/ 350925 h 973200"/>
                <a:gd name="connsiteX2" fmla="*/ 166191 w 663934"/>
                <a:gd name="connsiteY2" fmla="*/ 225597 h 973200"/>
                <a:gd name="connsiteX3" fmla="*/ 175210 w 663934"/>
                <a:gd name="connsiteY3" fmla="*/ 80415 h 973200"/>
                <a:gd name="connsiteX4" fmla="*/ 325944 w 663934"/>
                <a:gd name="connsiteY4" fmla="*/ 1828 h 973200"/>
                <a:gd name="connsiteX5" fmla="*/ 468580 w 663934"/>
                <a:gd name="connsiteY5" fmla="*/ 34695 h 973200"/>
                <a:gd name="connsiteX6" fmla="*/ 525730 w 663934"/>
                <a:gd name="connsiteY6" fmla="*/ 148995 h 973200"/>
                <a:gd name="connsiteX7" fmla="*/ 502870 w 663934"/>
                <a:gd name="connsiteY7" fmla="*/ 225196 h 973200"/>
                <a:gd name="connsiteX8" fmla="*/ 444321 w 663934"/>
                <a:gd name="connsiteY8" fmla="*/ 315132 h 973200"/>
                <a:gd name="connsiteX9" fmla="*/ 459561 w 663934"/>
                <a:gd name="connsiteY9" fmla="*/ 370377 h 973200"/>
                <a:gd name="connsiteX10" fmla="*/ 497155 w 663934"/>
                <a:gd name="connsiteY10" fmla="*/ 419505 h 973200"/>
                <a:gd name="connsiteX11" fmla="*/ 531896 w 663934"/>
                <a:gd name="connsiteY11" fmla="*/ 480818 h 973200"/>
                <a:gd name="connsiteX12" fmla="*/ 636220 w 663934"/>
                <a:gd name="connsiteY12" fmla="*/ 651915 h 973200"/>
                <a:gd name="connsiteX13" fmla="*/ 640030 w 663934"/>
                <a:gd name="connsiteY13" fmla="*/ 922424 h 973200"/>
                <a:gd name="connsiteX14" fmla="*/ 320229 w 663934"/>
                <a:gd name="connsiteY14" fmla="*/ 963618 h 973200"/>
                <a:gd name="connsiteX15" fmla="*/ 7570 w 663934"/>
                <a:gd name="connsiteY15" fmla="*/ 922425 h 973200"/>
                <a:gd name="connsiteX16" fmla="*/ 104752 w 663934"/>
                <a:gd name="connsiteY16" fmla="*/ 467483 h 973200"/>
                <a:gd name="connsiteX0" fmla="*/ 104752 w 663934"/>
                <a:gd name="connsiteY0" fmla="*/ 466866 h 972583"/>
                <a:gd name="connsiteX1" fmla="*/ 217120 w 663934"/>
                <a:gd name="connsiteY1" fmla="*/ 350308 h 972583"/>
                <a:gd name="connsiteX2" fmla="*/ 166191 w 663934"/>
                <a:gd name="connsiteY2" fmla="*/ 224980 h 972583"/>
                <a:gd name="connsiteX3" fmla="*/ 175210 w 663934"/>
                <a:gd name="connsiteY3" fmla="*/ 79798 h 972583"/>
                <a:gd name="connsiteX4" fmla="*/ 325944 w 663934"/>
                <a:gd name="connsiteY4" fmla="*/ 1211 h 972583"/>
                <a:gd name="connsiteX5" fmla="*/ 457150 w 663934"/>
                <a:gd name="connsiteY5" fmla="*/ 39793 h 972583"/>
                <a:gd name="connsiteX6" fmla="*/ 525730 w 663934"/>
                <a:gd name="connsiteY6" fmla="*/ 148378 h 972583"/>
                <a:gd name="connsiteX7" fmla="*/ 502870 w 663934"/>
                <a:gd name="connsiteY7" fmla="*/ 224579 h 972583"/>
                <a:gd name="connsiteX8" fmla="*/ 444321 w 663934"/>
                <a:gd name="connsiteY8" fmla="*/ 314515 h 972583"/>
                <a:gd name="connsiteX9" fmla="*/ 459561 w 663934"/>
                <a:gd name="connsiteY9" fmla="*/ 369760 h 972583"/>
                <a:gd name="connsiteX10" fmla="*/ 497155 w 663934"/>
                <a:gd name="connsiteY10" fmla="*/ 418888 h 972583"/>
                <a:gd name="connsiteX11" fmla="*/ 531896 w 663934"/>
                <a:gd name="connsiteY11" fmla="*/ 480201 h 972583"/>
                <a:gd name="connsiteX12" fmla="*/ 636220 w 663934"/>
                <a:gd name="connsiteY12" fmla="*/ 651298 h 972583"/>
                <a:gd name="connsiteX13" fmla="*/ 640030 w 663934"/>
                <a:gd name="connsiteY13" fmla="*/ 921807 h 972583"/>
                <a:gd name="connsiteX14" fmla="*/ 320229 w 663934"/>
                <a:gd name="connsiteY14" fmla="*/ 963001 h 972583"/>
                <a:gd name="connsiteX15" fmla="*/ 7570 w 663934"/>
                <a:gd name="connsiteY15" fmla="*/ 921808 h 972583"/>
                <a:gd name="connsiteX16" fmla="*/ 104752 w 663934"/>
                <a:gd name="connsiteY16" fmla="*/ 466866 h 972583"/>
                <a:gd name="connsiteX0" fmla="*/ 104752 w 663934"/>
                <a:gd name="connsiteY0" fmla="*/ 466866 h 972583"/>
                <a:gd name="connsiteX1" fmla="*/ 217120 w 663934"/>
                <a:gd name="connsiteY1" fmla="*/ 350308 h 972583"/>
                <a:gd name="connsiteX2" fmla="*/ 166191 w 663934"/>
                <a:gd name="connsiteY2" fmla="*/ 224980 h 972583"/>
                <a:gd name="connsiteX3" fmla="*/ 175210 w 663934"/>
                <a:gd name="connsiteY3" fmla="*/ 79798 h 972583"/>
                <a:gd name="connsiteX4" fmla="*/ 325944 w 663934"/>
                <a:gd name="connsiteY4" fmla="*/ 1211 h 972583"/>
                <a:gd name="connsiteX5" fmla="*/ 457150 w 663934"/>
                <a:gd name="connsiteY5" fmla="*/ 39793 h 972583"/>
                <a:gd name="connsiteX6" fmla="*/ 525730 w 663934"/>
                <a:gd name="connsiteY6" fmla="*/ 148378 h 972583"/>
                <a:gd name="connsiteX7" fmla="*/ 502870 w 663934"/>
                <a:gd name="connsiteY7" fmla="*/ 224579 h 972583"/>
                <a:gd name="connsiteX8" fmla="*/ 444321 w 663934"/>
                <a:gd name="connsiteY8" fmla="*/ 314515 h 972583"/>
                <a:gd name="connsiteX9" fmla="*/ 459561 w 663934"/>
                <a:gd name="connsiteY9" fmla="*/ 369760 h 972583"/>
                <a:gd name="connsiteX10" fmla="*/ 497155 w 663934"/>
                <a:gd name="connsiteY10" fmla="*/ 418888 h 972583"/>
                <a:gd name="connsiteX11" fmla="*/ 531896 w 663934"/>
                <a:gd name="connsiteY11" fmla="*/ 480201 h 972583"/>
                <a:gd name="connsiteX12" fmla="*/ 636220 w 663934"/>
                <a:gd name="connsiteY12" fmla="*/ 651298 h 972583"/>
                <a:gd name="connsiteX13" fmla="*/ 640030 w 663934"/>
                <a:gd name="connsiteY13" fmla="*/ 921807 h 972583"/>
                <a:gd name="connsiteX14" fmla="*/ 320229 w 663934"/>
                <a:gd name="connsiteY14" fmla="*/ 963001 h 972583"/>
                <a:gd name="connsiteX15" fmla="*/ 7570 w 663934"/>
                <a:gd name="connsiteY15" fmla="*/ 921808 h 972583"/>
                <a:gd name="connsiteX16" fmla="*/ 104752 w 663934"/>
                <a:gd name="connsiteY16" fmla="*/ 466866 h 972583"/>
                <a:gd name="connsiteX0" fmla="*/ 104752 w 663934"/>
                <a:gd name="connsiteY0" fmla="*/ 466866 h 972583"/>
                <a:gd name="connsiteX1" fmla="*/ 217120 w 663934"/>
                <a:gd name="connsiteY1" fmla="*/ 350308 h 972583"/>
                <a:gd name="connsiteX2" fmla="*/ 166191 w 663934"/>
                <a:gd name="connsiteY2" fmla="*/ 224980 h 972583"/>
                <a:gd name="connsiteX3" fmla="*/ 175210 w 663934"/>
                <a:gd name="connsiteY3" fmla="*/ 79798 h 972583"/>
                <a:gd name="connsiteX4" fmla="*/ 325944 w 663934"/>
                <a:gd name="connsiteY4" fmla="*/ 1211 h 972583"/>
                <a:gd name="connsiteX5" fmla="*/ 457150 w 663934"/>
                <a:gd name="connsiteY5" fmla="*/ 39793 h 972583"/>
                <a:gd name="connsiteX6" fmla="*/ 518110 w 663934"/>
                <a:gd name="connsiteY6" fmla="*/ 146473 h 972583"/>
                <a:gd name="connsiteX7" fmla="*/ 502870 w 663934"/>
                <a:gd name="connsiteY7" fmla="*/ 224579 h 972583"/>
                <a:gd name="connsiteX8" fmla="*/ 444321 w 663934"/>
                <a:gd name="connsiteY8" fmla="*/ 314515 h 972583"/>
                <a:gd name="connsiteX9" fmla="*/ 459561 w 663934"/>
                <a:gd name="connsiteY9" fmla="*/ 369760 h 972583"/>
                <a:gd name="connsiteX10" fmla="*/ 497155 w 663934"/>
                <a:gd name="connsiteY10" fmla="*/ 418888 h 972583"/>
                <a:gd name="connsiteX11" fmla="*/ 531896 w 663934"/>
                <a:gd name="connsiteY11" fmla="*/ 480201 h 972583"/>
                <a:gd name="connsiteX12" fmla="*/ 636220 w 663934"/>
                <a:gd name="connsiteY12" fmla="*/ 651298 h 972583"/>
                <a:gd name="connsiteX13" fmla="*/ 640030 w 663934"/>
                <a:gd name="connsiteY13" fmla="*/ 921807 h 972583"/>
                <a:gd name="connsiteX14" fmla="*/ 320229 w 663934"/>
                <a:gd name="connsiteY14" fmla="*/ 963001 h 972583"/>
                <a:gd name="connsiteX15" fmla="*/ 7570 w 663934"/>
                <a:gd name="connsiteY15" fmla="*/ 921808 h 972583"/>
                <a:gd name="connsiteX16" fmla="*/ 104752 w 663934"/>
                <a:gd name="connsiteY16" fmla="*/ 466866 h 972583"/>
                <a:gd name="connsiteX0" fmla="*/ 104752 w 663934"/>
                <a:gd name="connsiteY0" fmla="*/ 466866 h 972583"/>
                <a:gd name="connsiteX1" fmla="*/ 217120 w 663934"/>
                <a:gd name="connsiteY1" fmla="*/ 350308 h 972583"/>
                <a:gd name="connsiteX2" fmla="*/ 166191 w 663934"/>
                <a:gd name="connsiteY2" fmla="*/ 224980 h 972583"/>
                <a:gd name="connsiteX3" fmla="*/ 175210 w 663934"/>
                <a:gd name="connsiteY3" fmla="*/ 79798 h 972583"/>
                <a:gd name="connsiteX4" fmla="*/ 325944 w 663934"/>
                <a:gd name="connsiteY4" fmla="*/ 1211 h 972583"/>
                <a:gd name="connsiteX5" fmla="*/ 457150 w 663934"/>
                <a:gd name="connsiteY5" fmla="*/ 39793 h 972583"/>
                <a:gd name="connsiteX6" fmla="*/ 518110 w 663934"/>
                <a:gd name="connsiteY6" fmla="*/ 146473 h 972583"/>
                <a:gd name="connsiteX7" fmla="*/ 502870 w 663934"/>
                <a:gd name="connsiteY7" fmla="*/ 224579 h 972583"/>
                <a:gd name="connsiteX8" fmla="*/ 444321 w 663934"/>
                <a:gd name="connsiteY8" fmla="*/ 314515 h 972583"/>
                <a:gd name="connsiteX9" fmla="*/ 459561 w 663934"/>
                <a:gd name="connsiteY9" fmla="*/ 369760 h 972583"/>
                <a:gd name="connsiteX10" fmla="*/ 497155 w 663934"/>
                <a:gd name="connsiteY10" fmla="*/ 418888 h 972583"/>
                <a:gd name="connsiteX11" fmla="*/ 531896 w 663934"/>
                <a:gd name="connsiteY11" fmla="*/ 480201 h 972583"/>
                <a:gd name="connsiteX12" fmla="*/ 636220 w 663934"/>
                <a:gd name="connsiteY12" fmla="*/ 651298 h 972583"/>
                <a:gd name="connsiteX13" fmla="*/ 640030 w 663934"/>
                <a:gd name="connsiteY13" fmla="*/ 921807 h 972583"/>
                <a:gd name="connsiteX14" fmla="*/ 320229 w 663934"/>
                <a:gd name="connsiteY14" fmla="*/ 963001 h 972583"/>
                <a:gd name="connsiteX15" fmla="*/ 7570 w 663934"/>
                <a:gd name="connsiteY15" fmla="*/ 921808 h 972583"/>
                <a:gd name="connsiteX16" fmla="*/ 104752 w 663934"/>
                <a:gd name="connsiteY16" fmla="*/ 466866 h 972583"/>
                <a:gd name="connsiteX0" fmla="*/ 104752 w 663934"/>
                <a:gd name="connsiteY0" fmla="*/ 466866 h 972583"/>
                <a:gd name="connsiteX1" fmla="*/ 217120 w 663934"/>
                <a:gd name="connsiteY1" fmla="*/ 350308 h 972583"/>
                <a:gd name="connsiteX2" fmla="*/ 166191 w 663934"/>
                <a:gd name="connsiteY2" fmla="*/ 224980 h 972583"/>
                <a:gd name="connsiteX3" fmla="*/ 175210 w 663934"/>
                <a:gd name="connsiteY3" fmla="*/ 79798 h 972583"/>
                <a:gd name="connsiteX4" fmla="*/ 325944 w 663934"/>
                <a:gd name="connsiteY4" fmla="*/ 1211 h 972583"/>
                <a:gd name="connsiteX5" fmla="*/ 457150 w 663934"/>
                <a:gd name="connsiteY5" fmla="*/ 39793 h 972583"/>
                <a:gd name="connsiteX6" fmla="*/ 518110 w 663934"/>
                <a:gd name="connsiteY6" fmla="*/ 146473 h 972583"/>
                <a:gd name="connsiteX7" fmla="*/ 502870 w 663934"/>
                <a:gd name="connsiteY7" fmla="*/ 224579 h 972583"/>
                <a:gd name="connsiteX8" fmla="*/ 444321 w 663934"/>
                <a:gd name="connsiteY8" fmla="*/ 314515 h 972583"/>
                <a:gd name="connsiteX9" fmla="*/ 459561 w 663934"/>
                <a:gd name="connsiteY9" fmla="*/ 369760 h 972583"/>
                <a:gd name="connsiteX10" fmla="*/ 497155 w 663934"/>
                <a:gd name="connsiteY10" fmla="*/ 418888 h 972583"/>
                <a:gd name="connsiteX11" fmla="*/ 531896 w 663934"/>
                <a:gd name="connsiteY11" fmla="*/ 480201 h 972583"/>
                <a:gd name="connsiteX12" fmla="*/ 636220 w 663934"/>
                <a:gd name="connsiteY12" fmla="*/ 651298 h 972583"/>
                <a:gd name="connsiteX13" fmla="*/ 640030 w 663934"/>
                <a:gd name="connsiteY13" fmla="*/ 921807 h 972583"/>
                <a:gd name="connsiteX14" fmla="*/ 320229 w 663934"/>
                <a:gd name="connsiteY14" fmla="*/ 963001 h 972583"/>
                <a:gd name="connsiteX15" fmla="*/ 7570 w 663934"/>
                <a:gd name="connsiteY15" fmla="*/ 921808 h 972583"/>
                <a:gd name="connsiteX16" fmla="*/ 104752 w 663934"/>
                <a:gd name="connsiteY16" fmla="*/ 466866 h 972583"/>
                <a:gd name="connsiteX0" fmla="*/ 104752 w 663934"/>
                <a:gd name="connsiteY0" fmla="*/ 467050 h 972767"/>
                <a:gd name="connsiteX1" fmla="*/ 217120 w 663934"/>
                <a:gd name="connsiteY1" fmla="*/ 350492 h 972767"/>
                <a:gd name="connsiteX2" fmla="*/ 166191 w 663934"/>
                <a:gd name="connsiteY2" fmla="*/ 225164 h 972767"/>
                <a:gd name="connsiteX3" fmla="*/ 186640 w 663934"/>
                <a:gd name="connsiteY3" fmla="*/ 83792 h 972767"/>
                <a:gd name="connsiteX4" fmla="*/ 325944 w 663934"/>
                <a:gd name="connsiteY4" fmla="*/ 1395 h 972767"/>
                <a:gd name="connsiteX5" fmla="*/ 457150 w 663934"/>
                <a:gd name="connsiteY5" fmla="*/ 39977 h 972767"/>
                <a:gd name="connsiteX6" fmla="*/ 518110 w 663934"/>
                <a:gd name="connsiteY6" fmla="*/ 146657 h 972767"/>
                <a:gd name="connsiteX7" fmla="*/ 502870 w 663934"/>
                <a:gd name="connsiteY7" fmla="*/ 224763 h 972767"/>
                <a:gd name="connsiteX8" fmla="*/ 444321 w 663934"/>
                <a:gd name="connsiteY8" fmla="*/ 314699 h 972767"/>
                <a:gd name="connsiteX9" fmla="*/ 459561 w 663934"/>
                <a:gd name="connsiteY9" fmla="*/ 369944 h 972767"/>
                <a:gd name="connsiteX10" fmla="*/ 497155 w 663934"/>
                <a:gd name="connsiteY10" fmla="*/ 419072 h 972767"/>
                <a:gd name="connsiteX11" fmla="*/ 531896 w 663934"/>
                <a:gd name="connsiteY11" fmla="*/ 480385 h 972767"/>
                <a:gd name="connsiteX12" fmla="*/ 636220 w 663934"/>
                <a:gd name="connsiteY12" fmla="*/ 651482 h 972767"/>
                <a:gd name="connsiteX13" fmla="*/ 640030 w 663934"/>
                <a:gd name="connsiteY13" fmla="*/ 921991 h 972767"/>
                <a:gd name="connsiteX14" fmla="*/ 320229 w 663934"/>
                <a:gd name="connsiteY14" fmla="*/ 963185 h 972767"/>
                <a:gd name="connsiteX15" fmla="*/ 7570 w 663934"/>
                <a:gd name="connsiteY15" fmla="*/ 921992 h 972767"/>
                <a:gd name="connsiteX16" fmla="*/ 104752 w 663934"/>
                <a:gd name="connsiteY16" fmla="*/ 467050 h 972767"/>
                <a:gd name="connsiteX0" fmla="*/ 104752 w 663934"/>
                <a:gd name="connsiteY0" fmla="*/ 467050 h 972767"/>
                <a:gd name="connsiteX1" fmla="*/ 217120 w 663934"/>
                <a:gd name="connsiteY1" fmla="*/ 350492 h 972767"/>
                <a:gd name="connsiteX2" fmla="*/ 179526 w 663934"/>
                <a:gd name="connsiteY2" fmla="*/ 228974 h 972767"/>
                <a:gd name="connsiteX3" fmla="*/ 186640 w 663934"/>
                <a:gd name="connsiteY3" fmla="*/ 83792 h 972767"/>
                <a:gd name="connsiteX4" fmla="*/ 325944 w 663934"/>
                <a:gd name="connsiteY4" fmla="*/ 1395 h 972767"/>
                <a:gd name="connsiteX5" fmla="*/ 457150 w 663934"/>
                <a:gd name="connsiteY5" fmla="*/ 39977 h 972767"/>
                <a:gd name="connsiteX6" fmla="*/ 518110 w 663934"/>
                <a:gd name="connsiteY6" fmla="*/ 146657 h 972767"/>
                <a:gd name="connsiteX7" fmla="*/ 502870 w 663934"/>
                <a:gd name="connsiteY7" fmla="*/ 224763 h 972767"/>
                <a:gd name="connsiteX8" fmla="*/ 444321 w 663934"/>
                <a:gd name="connsiteY8" fmla="*/ 314699 h 972767"/>
                <a:gd name="connsiteX9" fmla="*/ 459561 w 663934"/>
                <a:gd name="connsiteY9" fmla="*/ 369944 h 972767"/>
                <a:gd name="connsiteX10" fmla="*/ 497155 w 663934"/>
                <a:gd name="connsiteY10" fmla="*/ 419072 h 972767"/>
                <a:gd name="connsiteX11" fmla="*/ 531896 w 663934"/>
                <a:gd name="connsiteY11" fmla="*/ 480385 h 972767"/>
                <a:gd name="connsiteX12" fmla="*/ 636220 w 663934"/>
                <a:gd name="connsiteY12" fmla="*/ 651482 h 972767"/>
                <a:gd name="connsiteX13" fmla="*/ 640030 w 663934"/>
                <a:gd name="connsiteY13" fmla="*/ 921991 h 972767"/>
                <a:gd name="connsiteX14" fmla="*/ 320229 w 663934"/>
                <a:gd name="connsiteY14" fmla="*/ 963185 h 972767"/>
                <a:gd name="connsiteX15" fmla="*/ 7570 w 663934"/>
                <a:gd name="connsiteY15" fmla="*/ 921992 h 972767"/>
                <a:gd name="connsiteX16" fmla="*/ 104752 w 663934"/>
                <a:gd name="connsiteY16" fmla="*/ 467050 h 972767"/>
                <a:gd name="connsiteX0" fmla="*/ 104752 w 663934"/>
                <a:gd name="connsiteY0" fmla="*/ 467050 h 972767"/>
                <a:gd name="connsiteX1" fmla="*/ 217120 w 663934"/>
                <a:gd name="connsiteY1" fmla="*/ 350492 h 972767"/>
                <a:gd name="connsiteX2" fmla="*/ 173811 w 663934"/>
                <a:gd name="connsiteY2" fmla="*/ 223259 h 972767"/>
                <a:gd name="connsiteX3" fmla="*/ 186640 w 663934"/>
                <a:gd name="connsiteY3" fmla="*/ 83792 h 972767"/>
                <a:gd name="connsiteX4" fmla="*/ 325944 w 663934"/>
                <a:gd name="connsiteY4" fmla="*/ 1395 h 972767"/>
                <a:gd name="connsiteX5" fmla="*/ 457150 w 663934"/>
                <a:gd name="connsiteY5" fmla="*/ 39977 h 972767"/>
                <a:gd name="connsiteX6" fmla="*/ 518110 w 663934"/>
                <a:gd name="connsiteY6" fmla="*/ 146657 h 972767"/>
                <a:gd name="connsiteX7" fmla="*/ 502870 w 663934"/>
                <a:gd name="connsiteY7" fmla="*/ 224763 h 972767"/>
                <a:gd name="connsiteX8" fmla="*/ 444321 w 663934"/>
                <a:gd name="connsiteY8" fmla="*/ 314699 h 972767"/>
                <a:gd name="connsiteX9" fmla="*/ 459561 w 663934"/>
                <a:gd name="connsiteY9" fmla="*/ 369944 h 972767"/>
                <a:gd name="connsiteX10" fmla="*/ 497155 w 663934"/>
                <a:gd name="connsiteY10" fmla="*/ 419072 h 972767"/>
                <a:gd name="connsiteX11" fmla="*/ 531896 w 663934"/>
                <a:gd name="connsiteY11" fmla="*/ 480385 h 972767"/>
                <a:gd name="connsiteX12" fmla="*/ 636220 w 663934"/>
                <a:gd name="connsiteY12" fmla="*/ 651482 h 972767"/>
                <a:gd name="connsiteX13" fmla="*/ 640030 w 663934"/>
                <a:gd name="connsiteY13" fmla="*/ 921991 h 972767"/>
                <a:gd name="connsiteX14" fmla="*/ 320229 w 663934"/>
                <a:gd name="connsiteY14" fmla="*/ 963185 h 972767"/>
                <a:gd name="connsiteX15" fmla="*/ 7570 w 663934"/>
                <a:gd name="connsiteY15" fmla="*/ 921992 h 972767"/>
                <a:gd name="connsiteX16" fmla="*/ 104752 w 663934"/>
                <a:gd name="connsiteY16" fmla="*/ 467050 h 972767"/>
                <a:gd name="connsiteX0" fmla="*/ 104752 w 663934"/>
                <a:gd name="connsiteY0" fmla="*/ 467050 h 972767"/>
                <a:gd name="connsiteX1" fmla="*/ 217120 w 663934"/>
                <a:gd name="connsiteY1" fmla="*/ 350492 h 972767"/>
                <a:gd name="connsiteX2" fmla="*/ 173811 w 663934"/>
                <a:gd name="connsiteY2" fmla="*/ 223259 h 972767"/>
                <a:gd name="connsiteX3" fmla="*/ 186640 w 663934"/>
                <a:gd name="connsiteY3" fmla="*/ 83792 h 972767"/>
                <a:gd name="connsiteX4" fmla="*/ 325944 w 663934"/>
                <a:gd name="connsiteY4" fmla="*/ 1395 h 972767"/>
                <a:gd name="connsiteX5" fmla="*/ 457150 w 663934"/>
                <a:gd name="connsiteY5" fmla="*/ 39977 h 972767"/>
                <a:gd name="connsiteX6" fmla="*/ 518110 w 663934"/>
                <a:gd name="connsiteY6" fmla="*/ 146657 h 972767"/>
                <a:gd name="connsiteX7" fmla="*/ 502870 w 663934"/>
                <a:gd name="connsiteY7" fmla="*/ 224763 h 972767"/>
                <a:gd name="connsiteX8" fmla="*/ 444321 w 663934"/>
                <a:gd name="connsiteY8" fmla="*/ 314699 h 972767"/>
                <a:gd name="connsiteX9" fmla="*/ 459561 w 663934"/>
                <a:gd name="connsiteY9" fmla="*/ 369944 h 972767"/>
                <a:gd name="connsiteX10" fmla="*/ 497155 w 663934"/>
                <a:gd name="connsiteY10" fmla="*/ 419072 h 972767"/>
                <a:gd name="connsiteX11" fmla="*/ 531896 w 663934"/>
                <a:gd name="connsiteY11" fmla="*/ 480385 h 972767"/>
                <a:gd name="connsiteX12" fmla="*/ 636220 w 663934"/>
                <a:gd name="connsiteY12" fmla="*/ 651482 h 972767"/>
                <a:gd name="connsiteX13" fmla="*/ 640030 w 663934"/>
                <a:gd name="connsiteY13" fmla="*/ 921991 h 972767"/>
                <a:gd name="connsiteX14" fmla="*/ 320229 w 663934"/>
                <a:gd name="connsiteY14" fmla="*/ 963185 h 972767"/>
                <a:gd name="connsiteX15" fmla="*/ 7570 w 663934"/>
                <a:gd name="connsiteY15" fmla="*/ 921992 h 972767"/>
                <a:gd name="connsiteX16" fmla="*/ 104752 w 663934"/>
                <a:gd name="connsiteY16" fmla="*/ 467050 h 972767"/>
                <a:gd name="connsiteX0" fmla="*/ 81487 w 640669"/>
                <a:gd name="connsiteY0" fmla="*/ 467050 h 972767"/>
                <a:gd name="connsiteX1" fmla="*/ 193855 w 640669"/>
                <a:gd name="connsiteY1" fmla="*/ 350492 h 972767"/>
                <a:gd name="connsiteX2" fmla="*/ 150546 w 640669"/>
                <a:gd name="connsiteY2" fmla="*/ 223259 h 972767"/>
                <a:gd name="connsiteX3" fmla="*/ 163375 w 640669"/>
                <a:gd name="connsiteY3" fmla="*/ 83792 h 972767"/>
                <a:gd name="connsiteX4" fmla="*/ 302679 w 640669"/>
                <a:gd name="connsiteY4" fmla="*/ 1395 h 972767"/>
                <a:gd name="connsiteX5" fmla="*/ 433885 w 640669"/>
                <a:gd name="connsiteY5" fmla="*/ 39977 h 972767"/>
                <a:gd name="connsiteX6" fmla="*/ 494845 w 640669"/>
                <a:gd name="connsiteY6" fmla="*/ 146657 h 972767"/>
                <a:gd name="connsiteX7" fmla="*/ 479605 w 640669"/>
                <a:gd name="connsiteY7" fmla="*/ 224763 h 972767"/>
                <a:gd name="connsiteX8" fmla="*/ 421056 w 640669"/>
                <a:gd name="connsiteY8" fmla="*/ 314699 h 972767"/>
                <a:gd name="connsiteX9" fmla="*/ 436296 w 640669"/>
                <a:gd name="connsiteY9" fmla="*/ 369944 h 972767"/>
                <a:gd name="connsiteX10" fmla="*/ 473890 w 640669"/>
                <a:gd name="connsiteY10" fmla="*/ 419072 h 972767"/>
                <a:gd name="connsiteX11" fmla="*/ 508631 w 640669"/>
                <a:gd name="connsiteY11" fmla="*/ 480385 h 972767"/>
                <a:gd name="connsiteX12" fmla="*/ 612955 w 640669"/>
                <a:gd name="connsiteY12" fmla="*/ 651482 h 972767"/>
                <a:gd name="connsiteX13" fmla="*/ 616765 w 640669"/>
                <a:gd name="connsiteY13" fmla="*/ 921991 h 972767"/>
                <a:gd name="connsiteX14" fmla="*/ 296964 w 640669"/>
                <a:gd name="connsiteY14" fmla="*/ 963185 h 972767"/>
                <a:gd name="connsiteX15" fmla="*/ 9070 w 640669"/>
                <a:gd name="connsiteY15" fmla="*/ 921992 h 972767"/>
                <a:gd name="connsiteX16" fmla="*/ 81487 w 640669"/>
                <a:gd name="connsiteY16" fmla="*/ 467050 h 972767"/>
                <a:gd name="connsiteX0" fmla="*/ 88497 w 640059"/>
                <a:gd name="connsiteY0" fmla="*/ 467050 h 972767"/>
                <a:gd name="connsiteX1" fmla="*/ 193245 w 640059"/>
                <a:gd name="connsiteY1" fmla="*/ 350492 h 972767"/>
                <a:gd name="connsiteX2" fmla="*/ 149936 w 640059"/>
                <a:gd name="connsiteY2" fmla="*/ 223259 h 972767"/>
                <a:gd name="connsiteX3" fmla="*/ 162765 w 640059"/>
                <a:gd name="connsiteY3" fmla="*/ 83792 h 972767"/>
                <a:gd name="connsiteX4" fmla="*/ 302069 w 640059"/>
                <a:gd name="connsiteY4" fmla="*/ 1395 h 972767"/>
                <a:gd name="connsiteX5" fmla="*/ 433275 w 640059"/>
                <a:gd name="connsiteY5" fmla="*/ 39977 h 972767"/>
                <a:gd name="connsiteX6" fmla="*/ 494235 w 640059"/>
                <a:gd name="connsiteY6" fmla="*/ 146657 h 972767"/>
                <a:gd name="connsiteX7" fmla="*/ 478995 w 640059"/>
                <a:gd name="connsiteY7" fmla="*/ 224763 h 972767"/>
                <a:gd name="connsiteX8" fmla="*/ 420446 w 640059"/>
                <a:gd name="connsiteY8" fmla="*/ 314699 h 972767"/>
                <a:gd name="connsiteX9" fmla="*/ 435686 w 640059"/>
                <a:gd name="connsiteY9" fmla="*/ 369944 h 972767"/>
                <a:gd name="connsiteX10" fmla="*/ 473280 w 640059"/>
                <a:gd name="connsiteY10" fmla="*/ 419072 h 972767"/>
                <a:gd name="connsiteX11" fmla="*/ 508021 w 640059"/>
                <a:gd name="connsiteY11" fmla="*/ 480385 h 972767"/>
                <a:gd name="connsiteX12" fmla="*/ 612345 w 640059"/>
                <a:gd name="connsiteY12" fmla="*/ 651482 h 972767"/>
                <a:gd name="connsiteX13" fmla="*/ 616155 w 640059"/>
                <a:gd name="connsiteY13" fmla="*/ 921991 h 972767"/>
                <a:gd name="connsiteX14" fmla="*/ 296354 w 640059"/>
                <a:gd name="connsiteY14" fmla="*/ 963185 h 972767"/>
                <a:gd name="connsiteX15" fmla="*/ 8460 w 640059"/>
                <a:gd name="connsiteY15" fmla="*/ 921992 h 972767"/>
                <a:gd name="connsiteX16" fmla="*/ 88497 w 640059"/>
                <a:gd name="connsiteY16" fmla="*/ 467050 h 972767"/>
                <a:gd name="connsiteX0" fmla="*/ 92791 w 644353"/>
                <a:gd name="connsiteY0" fmla="*/ 467050 h 964337"/>
                <a:gd name="connsiteX1" fmla="*/ 197539 w 644353"/>
                <a:gd name="connsiteY1" fmla="*/ 350492 h 964337"/>
                <a:gd name="connsiteX2" fmla="*/ 154230 w 644353"/>
                <a:gd name="connsiteY2" fmla="*/ 223259 h 964337"/>
                <a:gd name="connsiteX3" fmla="*/ 167059 w 644353"/>
                <a:gd name="connsiteY3" fmla="*/ 83792 h 964337"/>
                <a:gd name="connsiteX4" fmla="*/ 306363 w 644353"/>
                <a:gd name="connsiteY4" fmla="*/ 1395 h 964337"/>
                <a:gd name="connsiteX5" fmla="*/ 437569 w 644353"/>
                <a:gd name="connsiteY5" fmla="*/ 39977 h 964337"/>
                <a:gd name="connsiteX6" fmla="*/ 498529 w 644353"/>
                <a:gd name="connsiteY6" fmla="*/ 146657 h 964337"/>
                <a:gd name="connsiteX7" fmla="*/ 483289 w 644353"/>
                <a:gd name="connsiteY7" fmla="*/ 224763 h 964337"/>
                <a:gd name="connsiteX8" fmla="*/ 424740 w 644353"/>
                <a:gd name="connsiteY8" fmla="*/ 314699 h 964337"/>
                <a:gd name="connsiteX9" fmla="*/ 439980 w 644353"/>
                <a:gd name="connsiteY9" fmla="*/ 369944 h 964337"/>
                <a:gd name="connsiteX10" fmla="*/ 477574 w 644353"/>
                <a:gd name="connsiteY10" fmla="*/ 419072 h 964337"/>
                <a:gd name="connsiteX11" fmla="*/ 512315 w 644353"/>
                <a:gd name="connsiteY11" fmla="*/ 480385 h 964337"/>
                <a:gd name="connsiteX12" fmla="*/ 616639 w 644353"/>
                <a:gd name="connsiteY12" fmla="*/ 651482 h 964337"/>
                <a:gd name="connsiteX13" fmla="*/ 620449 w 644353"/>
                <a:gd name="connsiteY13" fmla="*/ 921991 h 964337"/>
                <a:gd name="connsiteX14" fmla="*/ 300648 w 644353"/>
                <a:gd name="connsiteY14" fmla="*/ 963185 h 964337"/>
                <a:gd name="connsiteX15" fmla="*/ 12754 w 644353"/>
                <a:gd name="connsiteY15" fmla="*/ 921992 h 964337"/>
                <a:gd name="connsiteX16" fmla="*/ 60885 w 644353"/>
                <a:gd name="connsiteY16" fmla="*/ 644263 h 964337"/>
                <a:gd name="connsiteX17" fmla="*/ 92791 w 644353"/>
                <a:gd name="connsiteY17" fmla="*/ 467050 h 964337"/>
                <a:gd name="connsiteX0" fmla="*/ 94547 w 646109"/>
                <a:gd name="connsiteY0" fmla="*/ 467050 h 964337"/>
                <a:gd name="connsiteX1" fmla="*/ 199295 w 646109"/>
                <a:gd name="connsiteY1" fmla="*/ 350492 h 964337"/>
                <a:gd name="connsiteX2" fmla="*/ 155986 w 646109"/>
                <a:gd name="connsiteY2" fmla="*/ 223259 h 964337"/>
                <a:gd name="connsiteX3" fmla="*/ 168815 w 646109"/>
                <a:gd name="connsiteY3" fmla="*/ 83792 h 964337"/>
                <a:gd name="connsiteX4" fmla="*/ 308119 w 646109"/>
                <a:gd name="connsiteY4" fmla="*/ 1395 h 964337"/>
                <a:gd name="connsiteX5" fmla="*/ 439325 w 646109"/>
                <a:gd name="connsiteY5" fmla="*/ 39977 h 964337"/>
                <a:gd name="connsiteX6" fmla="*/ 500285 w 646109"/>
                <a:gd name="connsiteY6" fmla="*/ 146657 h 964337"/>
                <a:gd name="connsiteX7" fmla="*/ 485045 w 646109"/>
                <a:gd name="connsiteY7" fmla="*/ 224763 h 964337"/>
                <a:gd name="connsiteX8" fmla="*/ 426496 w 646109"/>
                <a:gd name="connsiteY8" fmla="*/ 314699 h 964337"/>
                <a:gd name="connsiteX9" fmla="*/ 441736 w 646109"/>
                <a:gd name="connsiteY9" fmla="*/ 369944 h 964337"/>
                <a:gd name="connsiteX10" fmla="*/ 479330 w 646109"/>
                <a:gd name="connsiteY10" fmla="*/ 419072 h 964337"/>
                <a:gd name="connsiteX11" fmla="*/ 514071 w 646109"/>
                <a:gd name="connsiteY11" fmla="*/ 480385 h 964337"/>
                <a:gd name="connsiteX12" fmla="*/ 618395 w 646109"/>
                <a:gd name="connsiteY12" fmla="*/ 651482 h 964337"/>
                <a:gd name="connsiteX13" fmla="*/ 622205 w 646109"/>
                <a:gd name="connsiteY13" fmla="*/ 921991 h 964337"/>
                <a:gd name="connsiteX14" fmla="*/ 302404 w 646109"/>
                <a:gd name="connsiteY14" fmla="*/ 963185 h 964337"/>
                <a:gd name="connsiteX15" fmla="*/ 14510 w 646109"/>
                <a:gd name="connsiteY15" fmla="*/ 921992 h 964337"/>
                <a:gd name="connsiteX16" fmla="*/ 49306 w 646109"/>
                <a:gd name="connsiteY16" fmla="*/ 630928 h 964337"/>
                <a:gd name="connsiteX17" fmla="*/ 94547 w 646109"/>
                <a:gd name="connsiteY17" fmla="*/ 467050 h 964337"/>
                <a:gd name="connsiteX0" fmla="*/ 94547 w 640059"/>
                <a:gd name="connsiteY0" fmla="*/ 467050 h 964618"/>
                <a:gd name="connsiteX1" fmla="*/ 199295 w 640059"/>
                <a:gd name="connsiteY1" fmla="*/ 350492 h 964618"/>
                <a:gd name="connsiteX2" fmla="*/ 155986 w 640059"/>
                <a:gd name="connsiteY2" fmla="*/ 223259 h 964618"/>
                <a:gd name="connsiteX3" fmla="*/ 168815 w 640059"/>
                <a:gd name="connsiteY3" fmla="*/ 83792 h 964618"/>
                <a:gd name="connsiteX4" fmla="*/ 308119 w 640059"/>
                <a:gd name="connsiteY4" fmla="*/ 1395 h 964618"/>
                <a:gd name="connsiteX5" fmla="*/ 439325 w 640059"/>
                <a:gd name="connsiteY5" fmla="*/ 39977 h 964618"/>
                <a:gd name="connsiteX6" fmla="*/ 500285 w 640059"/>
                <a:gd name="connsiteY6" fmla="*/ 146657 h 964618"/>
                <a:gd name="connsiteX7" fmla="*/ 485045 w 640059"/>
                <a:gd name="connsiteY7" fmla="*/ 224763 h 964618"/>
                <a:gd name="connsiteX8" fmla="*/ 426496 w 640059"/>
                <a:gd name="connsiteY8" fmla="*/ 314699 h 964618"/>
                <a:gd name="connsiteX9" fmla="*/ 441736 w 640059"/>
                <a:gd name="connsiteY9" fmla="*/ 369944 h 964618"/>
                <a:gd name="connsiteX10" fmla="*/ 479330 w 640059"/>
                <a:gd name="connsiteY10" fmla="*/ 419072 h 964618"/>
                <a:gd name="connsiteX11" fmla="*/ 514071 w 640059"/>
                <a:gd name="connsiteY11" fmla="*/ 480385 h 964618"/>
                <a:gd name="connsiteX12" fmla="*/ 618395 w 640059"/>
                <a:gd name="connsiteY12" fmla="*/ 651482 h 964618"/>
                <a:gd name="connsiteX13" fmla="*/ 612680 w 640059"/>
                <a:gd name="connsiteY13" fmla="*/ 918181 h 964618"/>
                <a:gd name="connsiteX14" fmla="*/ 302404 w 640059"/>
                <a:gd name="connsiteY14" fmla="*/ 963185 h 964618"/>
                <a:gd name="connsiteX15" fmla="*/ 14510 w 640059"/>
                <a:gd name="connsiteY15" fmla="*/ 921992 h 964618"/>
                <a:gd name="connsiteX16" fmla="*/ 49306 w 640059"/>
                <a:gd name="connsiteY16" fmla="*/ 630928 h 964618"/>
                <a:gd name="connsiteX17" fmla="*/ 94547 w 640059"/>
                <a:gd name="connsiteY17" fmla="*/ 467050 h 964618"/>
                <a:gd name="connsiteX0" fmla="*/ 94547 w 636584"/>
                <a:gd name="connsiteY0" fmla="*/ 467050 h 964618"/>
                <a:gd name="connsiteX1" fmla="*/ 199295 w 636584"/>
                <a:gd name="connsiteY1" fmla="*/ 350492 h 964618"/>
                <a:gd name="connsiteX2" fmla="*/ 155986 w 636584"/>
                <a:gd name="connsiteY2" fmla="*/ 223259 h 964618"/>
                <a:gd name="connsiteX3" fmla="*/ 168815 w 636584"/>
                <a:gd name="connsiteY3" fmla="*/ 83792 h 964618"/>
                <a:gd name="connsiteX4" fmla="*/ 308119 w 636584"/>
                <a:gd name="connsiteY4" fmla="*/ 1395 h 964618"/>
                <a:gd name="connsiteX5" fmla="*/ 439325 w 636584"/>
                <a:gd name="connsiteY5" fmla="*/ 39977 h 964618"/>
                <a:gd name="connsiteX6" fmla="*/ 500285 w 636584"/>
                <a:gd name="connsiteY6" fmla="*/ 146657 h 964618"/>
                <a:gd name="connsiteX7" fmla="*/ 485045 w 636584"/>
                <a:gd name="connsiteY7" fmla="*/ 224763 h 964618"/>
                <a:gd name="connsiteX8" fmla="*/ 426496 w 636584"/>
                <a:gd name="connsiteY8" fmla="*/ 314699 h 964618"/>
                <a:gd name="connsiteX9" fmla="*/ 441736 w 636584"/>
                <a:gd name="connsiteY9" fmla="*/ 369944 h 964618"/>
                <a:gd name="connsiteX10" fmla="*/ 479330 w 636584"/>
                <a:gd name="connsiteY10" fmla="*/ 419072 h 964618"/>
                <a:gd name="connsiteX11" fmla="*/ 514071 w 636584"/>
                <a:gd name="connsiteY11" fmla="*/ 480385 h 964618"/>
                <a:gd name="connsiteX12" fmla="*/ 608870 w 636584"/>
                <a:gd name="connsiteY12" fmla="*/ 653387 h 964618"/>
                <a:gd name="connsiteX13" fmla="*/ 612680 w 636584"/>
                <a:gd name="connsiteY13" fmla="*/ 918181 h 964618"/>
                <a:gd name="connsiteX14" fmla="*/ 302404 w 636584"/>
                <a:gd name="connsiteY14" fmla="*/ 963185 h 964618"/>
                <a:gd name="connsiteX15" fmla="*/ 14510 w 636584"/>
                <a:gd name="connsiteY15" fmla="*/ 921992 h 964618"/>
                <a:gd name="connsiteX16" fmla="*/ 49306 w 636584"/>
                <a:gd name="connsiteY16" fmla="*/ 630928 h 964618"/>
                <a:gd name="connsiteX17" fmla="*/ 94547 w 636584"/>
                <a:gd name="connsiteY17" fmla="*/ 467050 h 964618"/>
                <a:gd name="connsiteX0" fmla="*/ 94547 w 635584"/>
                <a:gd name="connsiteY0" fmla="*/ 467050 h 964618"/>
                <a:gd name="connsiteX1" fmla="*/ 199295 w 635584"/>
                <a:gd name="connsiteY1" fmla="*/ 350492 h 964618"/>
                <a:gd name="connsiteX2" fmla="*/ 155986 w 635584"/>
                <a:gd name="connsiteY2" fmla="*/ 223259 h 964618"/>
                <a:gd name="connsiteX3" fmla="*/ 168815 w 635584"/>
                <a:gd name="connsiteY3" fmla="*/ 83792 h 964618"/>
                <a:gd name="connsiteX4" fmla="*/ 308119 w 635584"/>
                <a:gd name="connsiteY4" fmla="*/ 1395 h 964618"/>
                <a:gd name="connsiteX5" fmla="*/ 439325 w 635584"/>
                <a:gd name="connsiteY5" fmla="*/ 39977 h 964618"/>
                <a:gd name="connsiteX6" fmla="*/ 500285 w 635584"/>
                <a:gd name="connsiteY6" fmla="*/ 146657 h 964618"/>
                <a:gd name="connsiteX7" fmla="*/ 485045 w 635584"/>
                <a:gd name="connsiteY7" fmla="*/ 224763 h 964618"/>
                <a:gd name="connsiteX8" fmla="*/ 426496 w 635584"/>
                <a:gd name="connsiteY8" fmla="*/ 314699 h 964618"/>
                <a:gd name="connsiteX9" fmla="*/ 441736 w 635584"/>
                <a:gd name="connsiteY9" fmla="*/ 369944 h 964618"/>
                <a:gd name="connsiteX10" fmla="*/ 479330 w 635584"/>
                <a:gd name="connsiteY10" fmla="*/ 419072 h 964618"/>
                <a:gd name="connsiteX11" fmla="*/ 514071 w 635584"/>
                <a:gd name="connsiteY11" fmla="*/ 480385 h 964618"/>
                <a:gd name="connsiteX12" fmla="*/ 608870 w 635584"/>
                <a:gd name="connsiteY12" fmla="*/ 653387 h 964618"/>
                <a:gd name="connsiteX13" fmla="*/ 612680 w 635584"/>
                <a:gd name="connsiteY13" fmla="*/ 918181 h 964618"/>
                <a:gd name="connsiteX14" fmla="*/ 302404 w 635584"/>
                <a:gd name="connsiteY14" fmla="*/ 963185 h 964618"/>
                <a:gd name="connsiteX15" fmla="*/ 14510 w 635584"/>
                <a:gd name="connsiteY15" fmla="*/ 921992 h 964618"/>
                <a:gd name="connsiteX16" fmla="*/ 49306 w 635584"/>
                <a:gd name="connsiteY16" fmla="*/ 630928 h 964618"/>
                <a:gd name="connsiteX17" fmla="*/ 94547 w 635584"/>
                <a:gd name="connsiteY17" fmla="*/ 467050 h 964618"/>
                <a:gd name="connsiteX0" fmla="*/ 94547 w 632502"/>
                <a:gd name="connsiteY0" fmla="*/ 467050 h 964618"/>
                <a:gd name="connsiteX1" fmla="*/ 199295 w 632502"/>
                <a:gd name="connsiteY1" fmla="*/ 350492 h 964618"/>
                <a:gd name="connsiteX2" fmla="*/ 155986 w 632502"/>
                <a:gd name="connsiteY2" fmla="*/ 223259 h 964618"/>
                <a:gd name="connsiteX3" fmla="*/ 168815 w 632502"/>
                <a:gd name="connsiteY3" fmla="*/ 83792 h 964618"/>
                <a:gd name="connsiteX4" fmla="*/ 308119 w 632502"/>
                <a:gd name="connsiteY4" fmla="*/ 1395 h 964618"/>
                <a:gd name="connsiteX5" fmla="*/ 439325 w 632502"/>
                <a:gd name="connsiteY5" fmla="*/ 39977 h 964618"/>
                <a:gd name="connsiteX6" fmla="*/ 500285 w 632502"/>
                <a:gd name="connsiteY6" fmla="*/ 146657 h 964618"/>
                <a:gd name="connsiteX7" fmla="*/ 485045 w 632502"/>
                <a:gd name="connsiteY7" fmla="*/ 224763 h 964618"/>
                <a:gd name="connsiteX8" fmla="*/ 426496 w 632502"/>
                <a:gd name="connsiteY8" fmla="*/ 314699 h 964618"/>
                <a:gd name="connsiteX9" fmla="*/ 441736 w 632502"/>
                <a:gd name="connsiteY9" fmla="*/ 369944 h 964618"/>
                <a:gd name="connsiteX10" fmla="*/ 479330 w 632502"/>
                <a:gd name="connsiteY10" fmla="*/ 419072 h 964618"/>
                <a:gd name="connsiteX11" fmla="*/ 514071 w 632502"/>
                <a:gd name="connsiteY11" fmla="*/ 480385 h 964618"/>
                <a:gd name="connsiteX12" fmla="*/ 608870 w 632502"/>
                <a:gd name="connsiteY12" fmla="*/ 653387 h 964618"/>
                <a:gd name="connsiteX13" fmla="*/ 612680 w 632502"/>
                <a:gd name="connsiteY13" fmla="*/ 918181 h 964618"/>
                <a:gd name="connsiteX14" fmla="*/ 302404 w 632502"/>
                <a:gd name="connsiteY14" fmla="*/ 963185 h 964618"/>
                <a:gd name="connsiteX15" fmla="*/ 14510 w 632502"/>
                <a:gd name="connsiteY15" fmla="*/ 921992 h 964618"/>
                <a:gd name="connsiteX16" fmla="*/ 49306 w 632502"/>
                <a:gd name="connsiteY16" fmla="*/ 630928 h 964618"/>
                <a:gd name="connsiteX17" fmla="*/ 94547 w 632502"/>
                <a:gd name="connsiteY17" fmla="*/ 467050 h 964618"/>
                <a:gd name="connsiteX0" fmla="*/ 94547 w 632502"/>
                <a:gd name="connsiteY0" fmla="*/ 467050 h 964618"/>
                <a:gd name="connsiteX1" fmla="*/ 199295 w 632502"/>
                <a:gd name="connsiteY1" fmla="*/ 350492 h 964618"/>
                <a:gd name="connsiteX2" fmla="*/ 155986 w 632502"/>
                <a:gd name="connsiteY2" fmla="*/ 223259 h 964618"/>
                <a:gd name="connsiteX3" fmla="*/ 168815 w 632502"/>
                <a:gd name="connsiteY3" fmla="*/ 83792 h 964618"/>
                <a:gd name="connsiteX4" fmla="*/ 308119 w 632502"/>
                <a:gd name="connsiteY4" fmla="*/ 1395 h 964618"/>
                <a:gd name="connsiteX5" fmla="*/ 439325 w 632502"/>
                <a:gd name="connsiteY5" fmla="*/ 39977 h 964618"/>
                <a:gd name="connsiteX6" fmla="*/ 500285 w 632502"/>
                <a:gd name="connsiteY6" fmla="*/ 146657 h 964618"/>
                <a:gd name="connsiteX7" fmla="*/ 485045 w 632502"/>
                <a:gd name="connsiteY7" fmla="*/ 224763 h 964618"/>
                <a:gd name="connsiteX8" fmla="*/ 426496 w 632502"/>
                <a:gd name="connsiteY8" fmla="*/ 314699 h 964618"/>
                <a:gd name="connsiteX9" fmla="*/ 441736 w 632502"/>
                <a:gd name="connsiteY9" fmla="*/ 369944 h 964618"/>
                <a:gd name="connsiteX10" fmla="*/ 479330 w 632502"/>
                <a:gd name="connsiteY10" fmla="*/ 419072 h 964618"/>
                <a:gd name="connsiteX11" fmla="*/ 500736 w 632502"/>
                <a:gd name="connsiteY11" fmla="*/ 501340 h 964618"/>
                <a:gd name="connsiteX12" fmla="*/ 608870 w 632502"/>
                <a:gd name="connsiteY12" fmla="*/ 653387 h 964618"/>
                <a:gd name="connsiteX13" fmla="*/ 612680 w 632502"/>
                <a:gd name="connsiteY13" fmla="*/ 918181 h 964618"/>
                <a:gd name="connsiteX14" fmla="*/ 302404 w 632502"/>
                <a:gd name="connsiteY14" fmla="*/ 963185 h 964618"/>
                <a:gd name="connsiteX15" fmla="*/ 14510 w 632502"/>
                <a:gd name="connsiteY15" fmla="*/ 921992 h 964618"/>
                <a:gd name="connsiteX16" fmla="*/ 49306 w 632502"/>
                <a:gd name="connsiteY16" fmla="*/ 630928 h 964618"/>
                <a:gd name="connsiteX17" fmla="*/ 94547 w 632502"/>
                <a:gd name="connsiteY17" fmla="*/ 467050 h 964618"/>
                <a:gd name="connsiteX0" fmla="*/ 94547 w 627909"/>
                <a:gd name="connsiteY0" fmla="*/ 467050 h 964618"/>
                <a:gd name="connsiteX1" fmla="*/ 199295 w 627909"/>
                <a:gd name="connsiteY1" fmla="*/ 350492 h 964618"/>
                <a:gd name="connsiteX2" fmla="*/ 155986 w 627909"/>
                <a:gd name="connsiteY2" fmla="*/ 223259 h 964618"/>
                <a:gd name="connsiteX3" fmla="*/ 168815 w 627909"/>
                <a:gd name="connsiteY3" fmla="*/ 83792 h 964618"/>
                <a:gd name="connsiteX4" fmla="*/ 308119 w 627909"/>
                <a:gd name="connsiteY4" fmla="*/ 1395 h 964618"/>
                <a:gd name="connsiteX5" fmla="*/ 439325 w 627909"/>
                <a:gd name="connsiteY5" fmla="*/ 39977 h 964618"/>
                <a:gd name="connsiteX6" fmla="*/ 500285 w 627909"/>
                <a:gd name="connsiteY6" fmla="*/ 146657 h 964618"/>
                <a:gd name="connsiteX7" fmla="*/ 485045 w 627909"/>
                <a:gd name="connsiteY7" fmla="*/ 224763 h 964618"/>
                <a:gd name="connsiteX8" fmla="*/ 426496 w 627909"/>
                <a:gd name="connsiteY8" fmla="*/ 314699 h 964618"/>
                <a:gd name="connsiteX9" fmla="*/ 441736 w 627909"/>
                <a:gd name="connsiteY9" fmla="*/ 369944 h 964618"/>
                <a:gd name="connsiteX10" fmla="*/ 479330 w 627909"/>
                <a:gd name="connsiteY10" fmla="*/ 419072 h 964618"/>
                <a:gd name="connsiteX11" fmla="*/ 500736 w 627909"/>
                <a:gd name="connsiteY11" fmla="*/ 501340 h 964618"/>
                <a:gd name="connsiteX12" fmla="*/ 584105 w 627909"/>
                <a:gd name="connsiteY12" fmla="*/ 655292 h 964618"/>
                <a:gd name="connsiteX13" fmla="*/ 612680 w 627909"/>
                <a:gd name="connsiteY13" fmla="*/ 918181 h 964618"/>
                <a:gd name="connsiteX14" fmla="*/ 302404 w 627909"/>
                <a:gd name="connsiteY14" fmla="*/ 963185 h 964618"/>
                <a:gd name="connsiteX15" fmla="*/ 14510 w 627909"/>
                <a:gd name="connsiteY15" fmla="*/ 921992 h 964618"/>
                <a:gd name="connsiteX16" fmla="*/ 49306 w 627909"/>
                <a:gd name="connsiteY16" fmla="*/ 630928 h 964618"/>
                <a:gd name="connsiteX17" fmla="*/ 94547 w 627909"/>
                <a:gd name="connsiteY17" fmla="*/ 467050 h 964618"/>
                <a:gd name="connsiteX0" fmla="*/ 94547 w 629737"/>
                <a:gd name="connsiteY0" fmla="*/ 467050 h 964618"/>
                <a:gd name="connsiteX1" fmla="*/ 199295 w 629737"/>
                <a:gd name="connsiteY1" fmla="*/ 350492 h 964618"/>
                <a:gd name="connsiteX2" fmla="*/ 155986 w 629737"/>
                <a:gd name="connsiteY2" fmla="*/ 223259 h 964618"/>
                <a:gd name="connsiteX3" fmla="*/ 168815 w 629737"/>
                <a:gd name="connsiteY3" fmla="*/ 83792 h 964618"/>
                <a:gd name="connsiteX4" fmla="*/ 308119 w 629737"/>
                <a:gd name="connsiteY4" fmla="*/ 1395 h 964618"/>
                <a:gd name="connsiteX5" fmla="*/ 439325 w 629737"/>
                <a:gd name="connsiteY5" fmla="*/ 39977 h 964618"/>
                <a:gd name="connsiteX6" fmla="*/ 500285 w 629737"/>
                <a:gd name="connsiteY6" fmla="*/ 146657 h 964618"/>
                <a:gd name="connsiteX7" fmla="*/ 485045 w 629737"/>
                <a:gd name="connsiteY7" fmla="*/ 224763 h 964618"/>
                <a:gd name="connsiteX8" fmla="*/ 426496 w 629737"/>
                <a:gd name="connsiteY8" fmla="*/ 314699 h 964618"/>
                <a:gd name="connsiteX9" fmla="*/ 441736 w 629737"/>
                <a:gd name="connsiteY9" fmla="*/ 369944 h 964618"/>
                <a:gd name="connsiteX10" fmla="*/ 479330 w 629737"/>
                <a:gd name="connsiteY10" fmla="*/ 419072 h 964618"/>
                <a:gd name="connsiteX11" fmla="*/ 500736 w 629737"/>
                <a:gd name="connsiteY11" fmla="*/ 501340 h 964618"/>
                <a:gd name="connsiteX12" fmla="*/ 595535 w 629737"/>
                <a:gd name="connsiteY12" fmla="*/ 655292 h 964618"/>
                <a:gd name="connsiteX13" fmla="*/ 612680 w 629737"/>
                <a:gd name="connsiteY13" fmla="*/ 918181 h 964618"/>
                <a:gd name="connsiteX14" fmla="*/ 302404 w 629737"/>
                <a:gd name="connsiteY14" fmla="*/ 963185 h 964618"/>
                <a:gd name="connsiteX15" fmla="*/ 14510 w 629737"/>
                <a:gd name="connsiteY15" fmla="*/ 921992 h 964618"/>
                <a:gd name="connsiteX16" fmla="*/ 49306 w 629737"/>
                <a:gd name="connsiteY16" fmla="*/ 630928 h 964618"/>
                <a:gd name="connsiteX17" fmla="*/ 94547 w 629737"/>
                <a:gd name="connsiteY17" fmla="*/ 467050 h 964618"/>
                <a:gd name="connsiteX0" fmla="*/ 94547 w 629737"/>
                <a:gd name="connsiteY0" fmla="*/ 467050 h 964618"/>
                <a:gd name="connsiteX1" fmla="*/ 199295 w 629737"/>
                <a:gd name="connsiteY1" fmla="*/ 350492 h 964618"/>
                <a:gd name="connsiteX2" fmla="*/ 155986 w 629737"/>
                <a:gd name="connsiteY2" fmla="*/ 223259 h 964618"/>
                <a:gd name="connsiteX3" fmla="*/ 168815 w 629737"/>
                <a:gd name="connsiteY3" fmla="*/ 83792 h 964618"/>
                <a:gd name="connsiteX4" fmla="*/ 308119 w 629737"/>
                <a:gd name="connsiteY4" fmla="*/ 1395 h 964618"/>
                <a:gd name="connsiteX5" fmla="*/ 439325 w 629737"/>
                <a:gd name="connsiteY5" fmla="*/ 39977 h 964618"/>
                <a:gd name="connsiteX6" fmla="*/ 490760 w 629737"/>
                <a:gd name="connsiteY6" fmla="*/ 140942 h 964618"/>
                <a:gd name="connsiteX7" fmla="*/ 485045 w 629737"/>
                <a:gd name="connsiteY7" fmla="*/ 224763 h 964618"/>
                <a:gd name="connsiteX8" fmla="*/ 426496 w 629737"/>
                <a:gd name="connsiteY8" fmla="*/ 314699 h 964618"/>
                <a:gd name="connsiteX9" fmla="*/ 441736 w 629737"/>
                <a:gd name="connsiteY9" fmla="*/ 369944 h 964618"/>
                <a:gd name="connsiteX10" fmla="*/ 479330 w 629737"/>
                <a:gd name="connsiteY10" fmla="*/ 419072 h 964618"/>
                <a:gd name="connsiteX11" fmla="*/ 500736 w 629737"/>
                <a:gd name="connsiteY11" fmla="*/ 501340 h 964618"/>
                <a:gd name="connsiteX12" fmla="*/ 595535 w 629737"/>
                <a:gd name="connsiteY12" fmla="*/ 655292 h 964618"/>
                <a:gd name="connsiteX13" fmla="*/ 612680 w 629737"/>
                <a:gd name="connsiteY13" fmla="*/ 918181 h 964618"/>
                <a:gd name="connsiteX14" fmla="*/ 302404 w 629737"/>
                <a:gd name="connsiteY14" fmla="*/ 963185 h 964618"/>
                <a:gd name="connsiteX15" fmla="*/ 14510 w 629737"/>
                <a:gd name="connsiteY15" fmla="*/ 921992 h 964618"/>
                <a:gd name="connsiteX16" fmla="*/ 49306 w 629737"/>
                <a:gd name="connsiteY16" fmla="*/ 630928 h 964618"/>
                <a:gd name="connsiteX17" fmla="*/ 94547 w 629737"/>
                <a:gd name="connsiteY17" fmla="*/ 467050 h 964618"/>
                <a:gd name="connsiteX0" fmla="*/ 94547 w 629737"/>
                <a:gd name="connsiteY0" fmla="*/ 461659 h 959227"/>
                <a:gd name="connsiteX1" fmla="*/ 199295 w 629737"/>
                <a:gd name="connsiteY1" fmla="*/ 345101 h 959227"/>
                <a:gd name="connsiteX2" fmla="*/ 155986 w 629737"/>
                <a:gd name="connsiteY2" fmla="*/ 217868 h 959227"/>
                <a:gd name="connsiteX3" fmla="*/ 168815 w 629737"/>
                <a:gd name="connsiteY3" fmla="*/ 78401 h 959227"/>
                <a:gd name="connsiteX4" fmla="*/ 310024 w 629737"/>
                <a:gd name="connsiteY4" fmla="*/ 1719 h 959227"/>
                <a:gd name="connsiteX5" fmla="*/ 439325 w 629737"/>
                <a:gd name="connsiteY5" fmla="*/ 34586 h 959227"/>
                <a:gd name="connsiteX6" fmla="*/ 490760 w 629737"/>
                <a:gd name="connsiteY6" fmla="*/ 135551 h 959227"/>
                <a:gd name="connsiteX7" fmla="*/ 485045 w 629737"/>
                <a:gd name="connsiteY7" fmla="*/ 219372 h 959227"/>
                <a:gd name="connsiteX8" fmla="*/ 426496 w 629737"/>
                <a:gd name="connsiteY8" fmla="*/ 309308 h 959227"/>
                <a:gd name="connsiteX9" fmla="*/ 441736 w 629737"/>
                <a:gd name="connsiteY9" fmla="*/ 364553 h 959227"/>
                <a:gd name="connsiteX10" fmla="*/ 479330 w 629737"/>
                <a:gd name="connsiteY10" fmla="*/ 413681 h 959227"/>
                <a:gd name="connsiteX11" fmla="*/ 500736 w 629737"/>
                <a:gd name="connsiteY11" fmla="*/ 495949 h 959227"/>
                <a:gd name="connsiteX12" fmla="*/ 595535 w 629737"/>
                <a:gd name="connsiteY12" fmla="*/ 649901 h 959227"/>
                <a:gd name="connsiteX13" fmla="*/ 612680 w 629737"/>
                <a:gd name="connsiteY13" fmla="*/ 912790 h 959227"/>
                <a:gd name="connsiteX14" fmla="*/ 302404 w 629737"/>
                <a:gd name="connsiteY14" fmla="*/ 957794 h 959227"/>
                <a:gd name="connsiteX15" fmla="*/ 14510 w 629737"/>
                <a:gd name="connsiteY15" fmla="*/ 916601 h 959227"/>
                <a:gd name="connsiteX16" fmla="*/ 49306 w 629737"/>
                <a:gd name="connsiteY16" fmla="*/ 625537 h 959227"/>
                <a:gd name="connsiteX17" fmla="*/ 94547 w 629737"/>
                <a:gd name="connsiteY17" fmla="*/ 461659 h 959227"/>
                <a:gd name="connsiteX0" fmla="*/ 94547 w 629737"/>
                <a:gd name="connsiteY0" fmla="*/ 461987 h 959555"/>
                <a:gd name="connsiteX1" fmla="*/ 199295 w 629737"/>
                <a:gd name="connsiteY1" fmla="*/ 345429 h 959555"/>
                <a:gd name="connsiteX2" fmla="*/ 155986 w 629737"/>
                <a:gd name="connsiteY2" fmla="*/ 218196 h 959555"/>
                <a:gd name="connsiteX3" fmla="*/ 184055 w 629737"/>
                <a:gd name="connsiteY3" fmla="*/ 84444 h 959555"/>
                <a:gd name="connsiteX4" fmla="*/ 310024 w 629737"/>
                <a:gd name="connsiteY4" fmla="*/ 2047 h 959555"/>
                <a:gd name="connsiteX5" fmla="*/ 439325 w 629737"/>
                <a:gd name="connsiteY5" fmla="*/ 34914 h 959555"/>
                <a:gd name="connsiteX6" fmla="*/ 490760 w 629737"/>
                <a:gd name="connsiteY6" fmla="*/ 135879 h 959555"/>
                <a:gd name="connsiteX7" fmla="*/ 485045 w 629737"/>
                <a:gd name="connsiteY7" fmla="*/ 219700 h 959555"/>
                <a:gd name="connsiteX8" fmla="*/ 426496 w 629737"/>
                <a:gd name="connsiteY8" fmla="*/ 309636 h 959555"/>
                <a:gd name="connsiteX9" fmla="*/ 441736 w 629737"/>
                <a:gd name="connsiteY9" fmla="*/ 364881 h 959555"/>
                <a:gd name="connsiteX10" fmla="*/ 479330 w 629737"/>
                <a:gd name="connsiteY10" fmla="*/ 414009 h 959555"/>
                <a:gd name="connsiteX11" fmla="*/ 500736 w 629737"/>
                <a:gd name="connsiteY11" fmla="*/ 496277 h 959555"/>
                <a:gd name="connsiteX12" fmla="*/ 595535 w 629737"/>
                <a:gd name="connsiteY12" fmla="*/ 650229 h 959555"/>
                <a:gd name="connsiteX13" fmla="*/ 612680 w 629737"/>
                <a:gd name="connsiteY13" fmla="*/ 913118 h 959555"/>
                <a:gd name="connsiteX14" fmla="*/ 302404 w 629737"/>
                <a:gd name="connsiteY14" fmla="*/ 958122 h 959555"/>
                <a:gd name="connsiteX15" fmla="*/ 14510 w 629737"/>
                <a:gd name="connsiteY15" fmla="*/ 916929 h 959555"/>
                <a:gd name="connsiteX16" fmla="*/ 49306 w 629737"/>
                <a:gd name="connsiteY16" fmla="*/ 625865 h 959555"/>
                <a:gd name="connsiteX17" fmla="*/ 94547 w 629737"/>
                <a:gd name="connsiteY17" fmla="*/ 461987 h 959555"/>
                <a:gd name="connsiteX0" fmla="*/ 94547 w 629737"/>
                <a:gd name="connsiteY0" fmla="*/ 460851 h 958419"/>
                <a:gd name="connsiteX1" fmla="*/ 199295 w 629737"/>
                <a:gd name="connsiteY1" fmla="*/ 344293 h 958419"/>
                <a:gd name="connsiteX2" fmla="*/ 155986 w 629737"/>
                <a:gd name="connsiteY2" fmla="*/ 217060 h 958419"/>
                <a:gd name="connsiteX3" fmla="*/ 180245 w 629737"/>
                <a:gd name="connsiteY3" fmla="*/ 62353 h 958419"/>
                <a:gd name="connsiteX4" fmla="*/ 310024 w 629737"/>
                <a:gd name="connsiteY4" fmla="*/ 911 h 958419"/>
                <a:gd name="connsiteX5" fmla="*/ 439325 w 629737"/>
                <a:gd name="connsiteY5" fmla="*/ 33778 h 958419"/>
                <a:gd name="connsiteX6" fmla="*/ 490760 w 629737"/>
                <a:gd name="connsiteY6" fmla="*/ 134743 h 958419"/>
                <a:gd name="connsiteX7" fmla="*/ 485045 w 629737"/>
                <a:gd name="connsiteY7" fmla="*/ 218564 h 958419"/>
                <a:gd name="connsiteX8" fmla="*/ 426496 w 629737"/>
                <a:gd name="connsiteY8" fmla="*/ 308500 h 958419"/>
                <a:gd name="connsiteX9" fmla="*/ 441736 w 629737"/>
                <a:gd name="connsiteY9" fmla="*/ 363745 h 958419"/>
                <a:gd name="connsiteX10" fmla="*/ 479330 w 629737"/>
                <a:gd name="connsiteY10" fmla="*/ 412873 h 958419"/>
                <a:gd name="connsiteX11" fmla="*/ 500736 w 629737"/>
                <a:gd name="connsiteY11" fmla="*/ 495141 h 958419"/>
                <a:gd name="connsiteX12" fmla="*/ 595535 w 629737"/>
                <a:gd name="connsiteY12" fmla="*/ 649093 h 958419"/>
                <a:gd name="connsiteX13" fmla="*/ 612680 w 629737"/>
                <a:gd name="connsiteY13" fmla="*/ 911982 h 958419"/>
                <a:gd name="connsiteX14" fmla="*/ 302404 w 629737"/>
                <a:gd name="connsiteY14" fmla="*/ 956986 h 958419"/>
                <a:gd name="connsiteX15" fmla="*/ 14510 w 629737"/>
                <a:gd name="connsiteY15" fmla="*/ 915793 h 958419"/>
                <a:gd name="connsiteX16" fmla="*/ 49306 w 629737"/>
                <a:gd name="connsiteY16" fmla="*/ 624729 h 958419"/>
                <a:gd name="connsiteX17" fmla="*/ 94547 w 629737"/>
                <a:gd name="connsiteY17" fmla="*/ 460851 h 958419"/>
                <a:gd name="connsiteX0" fmla="*/ 94547 w 629737"/>
                <a:gd name="connsiteY0" fmla="*/ 459961 h 957529"/>
                <a:gd name="connsiteX1" fmla="*/ 199295 w 629737"/>
                <a:gd name="connsiteY1" fmla="*/ 343403 h 957529"/>
                <a:gd name="connsiteX2" fmla="*/ 155986 w 629737"/>
                <a:gd name="connsiteY2" fmla="*/ 216170 h 957529"/>
                <a:gd name="connsiteX3" fmla="*/ 180245 w 629737"/>
                <a:gd name="connsiteY3" fmla="*/ 61463 h 957529"/>
                <a:gd name="connsiteX4" fmla="*/ 260762 w 629737"/>
                <a:gd name="connsiteY4" fmla="*/ 36136 h 957529"/>
                <a:gd name="connsiteX5" fmla="*/ 310024 w 629737"/>
                <a:gd name="connsiteY5" fmla="*/ 21 h 957529"/>
                <a:gd name="connsiteX6" fmla="*/ 439325 w 629737"/>
                <a:gd name="connsiteY6" fmla="*/ 32888 h 957529"/>
                <a:gd name="connsiteX7" fmla="*/ 490760 w 629737"/>
                <a:gd name="connsiteY7" fmla="*/ 133853 h 957529"/>
                <a:gd name="connsiteX8" fmla="*/ 485045 w 629737"/>
                <a:gd name="connsiteY8" fmla="*/ 217674 h 957529"/>
                <a:gd name="connsiteX9" fmla="*/ 426496 w 629737"/>
                <a:gd name="connsiteY9" fmla="*/ 307610 h 957529"/>
                <a:gd name="connsiteX10" fmla="*/ 441736 w 629737"/>
                <a:gd name="connsiteY10" fmla="*/ 362855 h 957529"/>
                <a:gd name="connsiteX11" fmla="*/ 479330 w 629737"/>
                <a:gd name="connsiteY11" fmla="*/ 411983 h 957529"/>
                <a:gd name="connsiteX12" fmla="*/ 500736 w 629737"/>
                <a:gd name="connsiteY12" fmla="*/ 494251 h 957529"/>
                <a:gd name="connsiteX13" fmla="*/ 595535 w 629737"/>
                <a:gd name="connsiteY13" fmla="*/ 648203 h 957529"/>
                <a:gd name="connsiteX14" fmla="*/ 612680 w 629737"/>
                <a:gd name="connsiteY14" fmla="*/ 911092 h 957529"/>
                <a:gd name="connsiteX15" fmla="*/ 302404 w 629737"/>
                <a:gd name="connsiteY15" fmla="*/ 956096 h 957529"/>
                <a:gd name="connsiteX16" fmla="*/ 14510 w 629737"/>
                <a:gd name="connsiteY16" fmla="*/ 914903 h 957529"/>
                <a:gd name="connsiteX17" fmla="*/ 49306 w 629737"/>
                <a:gd name="connsiteY17" fmla="*/ 623839 h 957529"/>
                <a:gd name="connsiteX18" fmla="*/ 94547 w 629737"/>
                <a:gd name="connsiteY18"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245 w 629737"/>
                <a:gd name="connsiteY4" fmla="*/ 61463 h 957529"/>
                <a:gd name="connsiteX5" fmla="*/ 260762 w 629737"/>
                <a:gd name="connsiteY5" fmla="*/ 36136 h 957529"/>
                <a:gd name="connsiteX6" fmla="*/ 310024 w 629737"/>
                <a:gd name="connsiteY6" fmla="*/ 21 h 957529"/>
                <a:gd name="connsiteX7" fmla="*/ 439325 w 629737"/>
                <a:gd name="connsiteY7" fmla="*/ 32888 h 957529"/>
                <a:gd name="connsiteX8" fmla="*/ 490760 w 629737"/>
                <a:gd name="connsiteY8" fmla="*/ 133853 h 957529"/>
                <a:gd name="connsiteX9" fmla="*/ 485045 w 629737"/>
                <a:gd name="connsiteY9" fmla="*/ 217674 h 957529"/>
                <a:gd name="connsiteX10" fmla="*/ 426496 w 629737"/>
                <a:gd name="connsiteY10" fmla="*/ 307610 h 957529"/>
                <a:gd name="connsiteX11" fmla="*/ 441736 w 629737"/>
                <a:gd name="connsiteY11" fmla="*/ 362855 h 957529"/>
                <a:gd name="connsiteX12" fmla="*/ 479330 w 629737"/>
                <a:gd name="connsiteY12" fmla="*/ 411983 h 957529"/>
                <a:gd name="connsiteX13" fmla="*/ 500736 w 629737"/>
                <a:gd name="connsiteY13" fmla="*/ 494251 h 957529"/>
                <a:gd name="connsiteX14" fmla="*/ 595535 w 629737"/>
                <a:gd name="connsiteY14" fmla="*/ 648203 h 957529"/>
                <a:gd name="connsiteX15" fmla="*/ 612680 w 629737"/>
                <a:gd name="connsiteY15" fmla="*/ 911092 h 957529"/>
                <a:gd name="connsiteX16" fmla="*/ 302404 w 629737"/>
                <a:gd name="connsiteY16" fmla="*/ 956096 h 957529"/>
                <a:gd name="connsiteX17" fmla="*/ 14510 w 629737"/>
                <a:gd name="connsiteY17" fmla="*/ 914903 h 957529"/>
                <a:gd name="connsiteX18" fmla="*/ 49306 w 629737"/>
                <a:gd name="connsiteY18" fmla="*/ 623839 h 957529"/>
                <a:gd name="connsiteX19" fmla="*/ 94547 w 629737"/>
                <a:gd name="connsiteY19"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245 w 629737"/>
                <a:gd name="connsiteY4" fmla="*/ 61463 h 957529"/>
                <a:gd name="connsiteX5" fmla="*/ 260762 w 629737"/>
                <a:gd name="connsiteY5" fmla="*/ 36136 h 957529"/>
                <a:gd name="connsiteX6" fmla="*/ 310024 w 629737"/>
                <a:gd name="connsiteY6" fmla="*/ 21 h 957529"/>
                <a:gd name="connsiteX7" fmla="*/ 439325 w 629737"/>
                <a:gd name="connsiteY7" fmla="*/ 32888 h 957529"/>
                <a:gd name="connsiteX8" fmla="*/ 490760 w 629737"/>
                <a:gd name="connsiteY8" fmla="*/ 133853 h 957529"/>
                <a:gd name="connsiteX9" fmla="*/ 485045 w 629737"/>
                <a:gd name="connsiteY9" fmla="*/ 217674 h 957529"/>
                <a:gd name="connsiteX10" fmla="*/ 426496 w 629737"/>
                <a:gd name="connsiteY10" fmla="*/ 307610 h 957529"/>
                <a:gd name="connsiteX11" fmla="*/ 441736 w 629737"/>
                <a:gd name="connsiteY11" fmla="*/ 362855 h 957529"/>
                <a:gd name="connsiteX12" fmla="*/ 479330 w 629737"/>
                <a:gd name="connsiteY12" fmla="*/ 411983 h 957529"/>
                <a:gd name="connsiteX13" fmla="*/ 500736 w 629737"/>
                <a:gd name="connsiteY13" fmla="*/ 494251 h 957529"/>
                <a:gd name="connsiteX14" fmla="*/ 595535 w 629737"/>
                <a:gd name="connsiteY14" fmla="*/ 648203 h 957529"/>
                <a:gd name="connsiteX15" fmla="*/ 612680 w 629737"/>
                <a:gd name="connsiteY15" fmla="*/ 911092 h 957529"/>
                <a:gd name="connsiteX16" fmla="*/ 302404 w 629737"/>
                <a:gd name="connsiteY16" fmla="*/ 956096 h 957529"/>
                <a:gd name="connsiteX17" fmla="*/ 14510 w 629737"/>
                <a:gd name="connsiteY17" fmla="*/ 914903 h 957529"/>
                <a:gd name="connsiteX18" fmla="*/ 49306 w 629737"/>
                <a:gd name="connsiteY18" fmla="*/ 623839 h 957529"/>
                <a:gd name="connsiteX19" fmla="*/ 94547 w 629737"/>
                <a:gd name="connsiteY19"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752 w 629737"/>
                <a:gd name="connsiteY4" fmla="*/ 110431 h 957529"/>
                <a:gd name="connsiteX5" fmla="*/ 180245 w 629737"/>
                <a:gd name="connsiteY5" fmla="*/ 61463 h 957529"/>
                <a:gd name="connsiteX6" fmla="*/ 260762 w 629737"/>
                <a:gd name="connsiteY6" fmla="*/ 36136 h 957529"/>
                <a:gd name="connsiteX7" fmla="*/ 310024 w 629737"/>
                <a:gd name="connsiteY7" fmla="*/ 21 h 957529"/>
                <a:gd name="connsiteX8" fmla="*/ 439325 w 629737"/>
                <a:gd name="connsiteY8" fmla="*/ 32888 h 957529"/>
                <a:gd name="connsiteX9" fmla="*/ 490760 w 629737"/>
                <a:gd name="connsiteY9" fmla="*/ 133853 h 957529"/>
                <a:gd name="connsiteX10" fmla="*/ 485045 w 629737"/>
                <a:gd name="connsiteY10" fmla="*/ 217674 h 957529"/>
                <a:gd name="connsiteX11" fmla="*/ 426496 w 629737"/>
                <a:gd name="connsiteY11" fmla="*/ 307610 h 957529"/>
                <a:gd name="connsiteX12" fmla="*/ 441736 w 629737"/>
                <a:gd name="connsiteY12" fmla="*/ 362855 h 957529"/>
                <a:gd name="connsiteX13" fmla="*/ 479330 w 629737"/>
                <a:gd name="connsiteY13" fmla="*/ 411983 h 957529"/>
                <a:gd name="connsiteX14" fmla="*/ 500736 w 629737"/>
                <a:gd name="connsiteY14" fmla="*/ 494251 h 957529"/>
                <a:gd name="connsiteX15" fmla="*/ 595535 w 629737"/>
                <a:gd name="connsiteY15" fmla="*/ 648203 h 957529"/>
                <a:gd name="connsiteX16" fmla="*/ 612680 w 629737"/>
                <a:gd name="connsiteY16" fmla="*/ 911092 h 957529"/>
                <a:gd name="connsiteX17" fmla="*/ 302404 w 629737"/>
                <a:gd name="connsiteY17" fmla="*/ 956096 h 957529"/>
                <a:gd name="connsiteX18" fmla="*/ 14510 w 629737"/>
                <a:gd name="connsiteY18" fmla="*/ 914903 h 957529"/>
                <a:gd name="connsiteX19" fmla="*/ 49306 w 629737"/>
                <a:gd name="connsiteY19" fmla="*/ 623839 h 957529"/>
                <a:gd name="connsiteX20" fmla="*/ 94547 w 629737"/>
                <a:gd name="connsiteY20"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752 w 629737"/>
                <a:gd name="connsiteY4" fmla="*/ 110431 h 957529"/>
                <a:gd name="connsiteX5" fmla="*/ 180245 w 629737"/>
                <a:gd name="connsiteY5" fmla="*/ 61463 h 957529"/>
                <a:gd name="connsiteX6" fmla="*/ 216947 w 629737"/>
                <a:gd name="connsiteY6" fmla="*/ 53281 h 957529"/>
                <a:gd name="connsiteX7" fmla="*/ 260762 w 629737"/>
                <a:gd name="connsiteY7" fmla="*/ 36136 h 957529"/>
                <a:gd name="connsiteX8" fmla="*/ 310024 w 629737"/>
                <a:gd name="connsiteY8" fmla="*/ 21 h 957529"/>
                <a:gd name="connsiteX9" fmla="*/ 439325 w 629737"/>
                <a:gd name="connsiteY9" fmla="*/ 32888 h 957529"/>
                <a:gd name="connsiteX10" fmla="*/ 490760 w 629737"/>
                <a:gd name="connsiteY10" fmla="*/ 133853 h 957529"/>
                <a:gd name="connsiteX11" fmla="*/ 485045 w 629737"/>
                <a:gd name="connsiteY11" fmla="*/ 217674 h 957529"/>
                <a:gd name="connsiteX12" fmla="*/ 426496 w 629737"/>
                <a:gd name="connsiteY12" fmla="*/ 307610 h 957529"/>
                <a:gd name="connsiteX13" fmla="*/ 441736 w 629737"/>
                <a:gd name="connsiteY13" fmla="*/ 362855 h 957529"/>
                <a:gd name="connsiteX14" fmla="*/ 479330 w 629737"/>
                <a:gd name="connsiteY14" fmla="*/ 411983 h 957529"/>
                <a:gd name="connsiteX15" fmla="*/ 500736 w 629737"/>
                <a:gd name="connsiteY15" fmla="*/ 494251 h 957529"/>
                <a:gd name="connsiteX16" fmla="*/ 595535 w 629737"/>
                <a:gd name="connsiteY16" fmla="*/ 648203 h 957529"/>
                <a:gd name="connsiteX17" fmla="*/ 612680 w 629737"/>
                <a:gd name="connsiteY17" fmla="*/ 911092 h 957529"/>
                <a:gd name="connsiteX18" fmla="*/ 302404 w 629737"/>
                <a:gd name="connsiteY18" fmla="*/ 956096 h 957529"/>
                <a:gd name="connsiteX19" fmla="*/ 14510 w 629737"/>
                <a:gd name="connsiteY19" fmla="*/ 914903 h 957529"/>
                <a:gd name="connsiteX20" fmla="*/ 49306 w 629737"/>
                <a:gd name="connsiteY20" fmla="*/ 623839 h 957529"/>
                <a:gd name="connsiteX21" fmla="*/ 94547 w 629737"/>
                <a:gd name="connsiteY21"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752 w 629737"/>
                <a:gd name="connsiteY4" fmla="*/ 110431 h 957529"/>
                <a:gd name="connsiteX5" fmla="*/ 180245 w 629737"/>
                <a:gd name="connsiteY5" fmla="*/ 61463 h 957529"/>
                <a:gd name="connsiteX6" fmla="*/ 216947 w 629737"/>
                <a:gd name="connsiteY6" fmla="*/ 53281 h 957529"/>
                <a:gd name="connsiteX7" fmla="*/ 268382 w 629737"/>
                <a:gd name="connsiteY7" fmla="*/ 36136 h 957529"/>
                <a:gd name="connsiteX8" fmla="*/ 310024 w 629737"/>
                <a:gd name="connsiteY8" fmla="*/ 21 h 957529"/>
                <a:gd name="connsiteX9" fmla="*/ 439325 w 629737"/>
                <a:gd name="connsiteY9" fmla="*/ 32888 h 957529"/>
                <a:gd name="connsiteX10" fmla="*/ 490760 w 629737"/>
                <a:gd name="connsiteY10" fmla="*/ 133853 h 957529"/>
                <a:gd name="connsiteX11" fmla="*/ 485045 w 629737"/>
                <a:gd name="connsiteY11" fmla="*/ 217674 h 957529"/>
                <a:gd name="connsiteX12" fmla="*/ 426496 w 629737"/>
                <a:gd name="connsiteY12" fmla="*/ 307610 h 957529"/>
                <a:gd name="connsiteX13" fmla="*/ 441736 w 629737"/>
                <a:gd name="connsiteY13" fmla="*/ 362855 h 957529"/>
                <a:gd name="connsiteX14" fmla="*/ 479330 w 629737"/>
                <a:gd name="connsiteY14" fmla="*/ 411983 h 957529"/>
                <a:gd name="connsiteX15" fmla="*/ 500736 w 629737"/>
                <a:gd name="connsiteY15" fmla="*/ 494251 h 957529"/>
                <a:gd name="connsiteX16" fmla="*/ 595535 w 629737"/>
                <a:gd name="connsiteY16" fmla="*/ 648203 h 957529"/>
                <a:gd name="connsiteX17" fmla="*/ 612680 w 629737"/>
                <a:gd name="connsiteY17" fmla="*/ 911092 h 957529"/>
                <a:gd name="connsiteX18" fmla="*/ 302404 w 629737"/>
                <a:gd name="connsiteY18" fmla="*/ 956096 h 957529"/>
                <a:gd name="connsiteX19" fmla="*/ 14510 w 629737"/>
                <a:gd name="connsiteY19" fmla="*/ 914903 h 957529"/>
                <a:gd name="connsiteX20" fmla="*/ 49306 w 629737"/>
                <a:gd name="connsiteY20" fmla="*/ 623839 h 957529"/>
                <a:gd name="connsiteX21" fmla="*/ 94547 w 629737"/>
                <a:gd name="connsiteY21"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752 w 629737"/>
                <a:gd name="connsiteY4" fmla="*/ 110431 h 957529"/>
                <a:gd name="connsiteX5" fmla="*/ 180245 w 629737"/>
                <a:gd name="connsiteY5" fmla="*/ 61463 h 957529"/>
                <a:gd name="connsiteX6" fmla="*/ 216947 w 629737"/>
                <a:gd name="connsiteY6" fmla="*/ 53281 h 957529"/>
                <a:gd name="connsiteX7" fmla="*/ 268382 w 629737"/>
                <a:gd name="connsiteY7" fmla="*/ 36136 h 957529"/>
                <a:gd name="connsiteX8" fmla="*/ 310024 w 629737"/>
                <a:gd name="connsiteY8" fmla="*/ 21 h 957529"/>
                <a:gd name="connsiteX9" fmla="*/ 439325 w 629737"/>
                <a:gd name="connsiteY9" fmla="*/ 32888 h 957529"/>
                <a:gd name="connsiteX10" fmla="*/ 481235 w 629737"/>
                <a:gd name="connsiteY10" fmla="*/ 137663 h 957529"/>
                <a:gd name="connsiteX11" fmla="*/ 485045 w 629737"/>
                <a:gd name="connsiteY11" fmla="*/ 217674 h 957529"/>
                <a:gd name="connsiteX12" fmla="*/ 426496 w 629737"/>
                <a:gd name="connsiteY12" fmla="*/ 307610 h 957529"/>
                <a:gd name="connsiteX13" fmla="*/ 441736 w 629737"/>
                <a:gd name="connsiteY13" fmla="*/ 362855 h 957529"/>
                <a:gd name="connsiteX14" fmla="*/ 479330 w 629737"/>
                <a:gd name="connsiteY14" fmla="*/ 411983 h 957529"/>
                <a:gd name="connsiteX15" fmla="*/ 500736 w 629737"/>
                <a:gd name="connsiteY15" fmla="*/ 494251 h 957529"/>
                <a:gd name="connsiteX16" fmla="*/ 595535 w 629737"/>
                <a:gd name="connsiteY16" fmla="*/ 648203 h 957529"/>
                <a:gd name="connsiteX17" fmla="*/ 612680 w 629737"/>
                <a:gd name="connsiteY17" fmla="*/ 911092 h 957529"/>
                <a:gd name="connsiteX18" fmla="*/ 302404 w 629737"/>
                <a:gd name="connsiteY18" fmla="*/ 956096 h 957529"/>
                <a:gd name="connsiteX19" fmla="*/ 14510 w 629737"/>
                <a:gd name="connsiteY19" fmla="*/ 914903 h 957529"/>
                <a:gd name="connsiteX20" fmla="*/ 49306 w 629737"/>
                <a:gd name="connsiteY20" fmla="*/ 623839 h 957529"/>
                <a:gd name="connsiteX21" fmla="*/ 94547 w 629737"/>
                <a:gd name="connsiteY21" fmla="*/ 459961 h 957529"/>
                <a:gd name="connsiteX0" fmla="*/ 94547 w 629737"/>
                <a:gd name="connsiteY0" fmla="*/ 459961 h 957529"/>
                <a:gd name="connsiteX1" fmla="*/ 199295 w 629737"/>
                <a:gd name="connsiteY1" fmla="*/ 343403 h 957529"/>
                <a:gd name="connsiteX2" fmla="*/ 195992 w 629737"/>
                <a:gd name="connsiteY2" fmla="*/ 257116 h 957529"/>
                <a:gd name="connsiteX3" fmla="*/ 155986 w 629737"/>
                <a:gd name="connsiteY3" fmla="*/ 216170 h 957529"/>
                <a:gd name="connsiteX4" fmla="*/ 180752 w 629737"/>
                <a:gd name="connsiteY4" fmla="*/ 110431 h 957529"/>
                <a:gd name="connsiteX5" fmla="*/ 180245 w 629737"/>
                <a:gd name="connsiteY5" fmla="*/ 61463 h 957529"/>
                <a:gd name="connsiteX6" fmla="*/ 216947 w 629737"/>
                <a:gd name="connsiteY6" fmla="*/ 53281 h 957529"/>
                <a:gd name="connsiteX7" fmla="*/ 268382 w 629737"/>
                <a:gd name="connsiteY7" fmla="*/ 36136 h 957529"/>
                <a:gd name="connsiteX8" fmla="*/ 310024 w 629737"/>
                <a:gd name="connsiteY8" fmla="*/ 21 h 957529"/>
                <a:gd name="connsiteX9" fmla="*/ 439325 w 629737"/>
                <a:gd name="connsiteY9" fmla="*/ 32888 h 957529"/>
                <a:gd name="connsiteX10" fmla="*/ 481235 w 629737"/>
                <a:gd name="connsiteY10" fmla="*/ 137663 h 957529"/>
                <a:gd name="connsiteX11" fmla="*/ 485045 w 629737"/>
                <a:gd name="connsiteY11" fmla="*/ 217674 h 957529"/>
                <a:gd name="connsiteX12" fmla="*/ 426496 w 629737"/>
                <a:gd name="connsiteY12" fmla="*/ 307610 h 957529"/>
                <a:gd name="connsiteX13" fmla="*/ 441736 w 629737"/>
                <a:gd name="connsiteY13" fmla="*/ 362855 h 957529"/>
                <a:gd name="connsiteX14" fmla="*/ 479330 w 629737"/>
                <a:gd name="connsiteY14" fmla="*/ 411983 h 957529"/>
                <a:gd name="connsiteX15" fmla="*/ 500736 w 629737"/>
                <a:gd name="connsiteY15" fmla="*/ 494251 h 957529"/>
                <a:gd name="connsiteX16" fmla="*/ 595535 w 629737"/>
                <a:gd name="connsiteY16" fmla="*/ 648203 h 957529"/>
                <a:gd name="connsiteX17" fmla="*/ 612680 w 629737"/>
                <a:gd name="connsiteY17" fmla="*/ 911092 h 957529"/>
                <a:gd name="connsiteX18" fmla="*/ 302404 w 629737"/>
                <a:gd name="connsiteY18" fmla="*/ 956096 h 957529"/>
                <a:gd name="connsiteX19" fmla="*/ 14510 w 629737"/>
                <a:gd name="connsiteY19" fmla="*/ 914903 h 957529"/>
                <a:gd name="connsiteX20" fmla="*/ 49306 w 629737"/>
                <a:gd name="connsiteY20" fmla="*/ 623839 h 957529"/>
                <a:gd name="connsiteX21" fmla="*/ 94547 w 629737"/>
                <a:gd name="connsiteY21" fmla="*/ 459961 h 957529"/>
                <a:gd name="connsiteX0" fmla="*/ 94547 w 635434"/>
                <a:gd name="connsiteY0" fmla="*/ 459961 h 957529"/>
                <a:gd name="connsiteX1" fmla="*/ 199295 w 635434"/>
                <a:gd name="connsiteY1" fmla="*/ 343403 h 957529"/>
                <a:gd name="connsiteX2" fmla="*/ 195992 w 635434"/>
                <a:gd name="connsiteY2" fmla="*/ 257116 h 957529"/>
                <a:gd name="connsiteX3" fmla="*/ 155986 w 635434"/>
                <a:gd name="connsiteY3" fmla="*/ 216170 h 957529"/>
                <a:gd name="connsiteX4" fmla="*/ 180752 w 635434"/>
                <a:gd name="connsiteY4" fmla="*/ 110431 h 957529"/>
                <a:gd name="connsiteX5" fmla="*/ 180245 w 635434"/>
                <a:gd name="connsiteY5" fmla="*/ 61463 h 957529"/>
                <a:gd name="connsiteX6" fmla="*/ 216947 w 635434"/>
                <a:gd name="connsiteY6" fmla="*/ 53281 h 957529"/>
                <a:gd name="connsiteX7" fmla="*/ 268382 w 635434"/>
                <a:gd name="connsiteY7" fmla="*/ 36136 h 957529"/>
                <a:gd name="connsiteX8" fmla="*/ 310024 w 635434"/>
                <a:gd name="connsiteY8" fmla="*/ 21 h 957529"/>
                <a:gd name="connsiteX9" fmla="*/ 439325 w 635434"/>
                <a:gd name="connsiteY9" fmla="*/ 32888 h 957529"/>
                <a:gd name="connsiteX10" fmla="*/ 481235 w 635434"/>
                <a:gd name="connsiteY10" fmla="*/ 137663 h 957529"/>
                <a:gd name="connsiteX11" fmla="*/ 485045 w 635434"/>
                <a:gd name="connsiteY11" fmla="*/ 217674 h 957529"/>
                <a:gd name="connsiteX12" fmla="*/ 426496 w 635434"/>
                <a:gd name="connsiteY12" fmla="*/ 307610 h 957529"/>
                <a:gd name="connsiteX13" fmla="*/ 441736 w 635434"/>
                <a:gd name="connsiteY13" fmla="*/ 362855 h 957529"/>
                <a:gd name="connsiteX14" fmla="*/ 479330 w 635434"/>
                <a:gd name="connsiteY14" fmla="*/ 411983 h 957529"/>
                <a:gd name="connsiteX15" fmla="*/ 500736 w 635434"/>
                <a:gd name="connsiteY15" fmla="*/ 494251 h 957529"/>
                <a:gd name="connsiteX16" fmla="*/ 595535 w 635434"/>
                <a:gd name="connsiteY16" fmla="*/ 648203 h 957529"/>
                <a:gd name="connsiteX17" fmla="*/ 607472 w 635434"/>
                <a:gd name="connsiteY17" fmla="*/ 788611 h 957529"/>
                <a:gd name="connsiteX18" fmla="*/ 612680 w 635434"/>
                <a:gd name="connsiteY18" fmla="*/ 911092 h 957529"/>
                <a:gd name="connsiteX19" fmla="*/ 302404 w 635434"/>
                <a:gd name="connsiteY19" fmla="*/ 956096 h 957529"/>
                <a:gd name="connsiteX20" fmla="*/ 14510 w 635434"/>
                <a:gd name="connsiteY20" fmla="*/ 914903 h 957529"/>
                <a:gd name="connsiteX21" fmla="*/ 49306 w 635434"/>
                <a:gd name="connsiteY21" fmla="*/ 623839 h 957529"/>
                <a:gd name="connsiteX22" fmla="*/ 94547 w 635434"/>
                <a:gd name="connsiteY22" fmla="*/ 459961 h 957529"/>
                <a:gd name="connsiteX0" fmla="*/ 94547 w 634655"/>
                <a:gd name="connsiteY0" fmla="*/ 459961 h 957529"/>
                <a:gd name="connsiteX1" fmla="*/ 199295 w 634655"/>
                <a:gd name="connsiteY1" fmla="*/ 343403 h 957529"/>
                <a:gd name="connsiteX2" fmla="*/ 195992 w 634655"/>
                <a:gd name="connsiteY2" fmla="*/ 257116 h 957529"/>
                <a:gd name="connsiteX3" fmla="*/ 155986 w 634655"/>
                <a:gd name="connsiteY3" fmla="*/ 216170 h 957529"/>
                <a:gd name="connsiteX4" fmla="*/ 180752 w 634655"/>
                <a:gd name="connsiteY4" fmla="*/ 110431 h 957529"/>
                <a:gd name="connsiteX5" fmla="*/ 180245 w 634655"/>
                <a:gd name="connsiteY5" fmla="*/ 61463 h 957529"/>
                <a:gd name="connsiteX6" fmla="*/ 216947 w 634655"/>
                <a:gd name="connsiteY6" fmla="*/ 53281 h 957529"/>
                <a:gd name="connsiteX7" fmla="*/ 268382 w 634655"/>
                <a:gd name="connsiteY7" fmla="*/ 36136 h 957529"/>
                <a:gd name="connsiteX8" fmla="*/ 310024 w 634655"/>
                <a:gd name="connsiteY8" fmla="*/ 21 h 957529"/>
                <a:gd name="connsiteX9" fmla="*/ 439325 w 634655"/>
                <a:gd name="connsiteY9" fmla="*/ 32888 h 957529"/>
                <a:gd name="connsiteX10" fmla="*/ 481235 w 634655"/>
                <a:gd name="connsiteY10" fmla="*/ 137663 h 957529"/>
                <a:gd name="connsiteX11" fmla="*/ 485045 w 634655"/>
                <a:gd name="connsiteY11" fmla="*/ 217674 h 957529"/>
                <a:gd name="connsiteX12" fmla="*/ 426496 w 634655"/>
                <a:gd name="connsiteY12" fmla="*/ 307610 h 957529"/>
                <a:gd name="connsiteX13" fmla="*/ 441736 w 634655"/>
                <a:gd name="connsiteY13" fmla="*/ 362855 h 957529"/>
                <a:gd name="connsiteX14" fmla="*/ 479330 w 634655"/>
                <a:gd name="connsiteY14" fmla="*/ 411983 h 957529"/>
                <a:gd name="connsiteX15" fmla="*/ 500736 w 634655"/>
                <a:gd name="connsiteY15" fmla="*/ 494251 h 957529"/>
                <a:gd name="connsiteX16" fmla="*/ 595535 w 634655"/>
                <a:gd name="connsiteY16" fmla="*/ 648203 h 957529"/>
                <a:gd name="connsiteX17" fmla="*/ 607472 w 634655"/>
                <a:gd name="connsiteY17" fmla="*/ 788611 h 957529"/>
                <a:gd name="connsiteX18" fmla="*/ 612680 w 634655"/>
                <a:gd name="connsiteY18" fmla="*/ 911092 h 957529"/>
                <a:gd name="connsiteX19" fmla="*/ 302404 w 634655"/>
                <a:gd name="connsiteY19" fmla="*/ 956096 h 957529"/>
                <a:gd name="connsiteX20" fmla="*/ 14510 w 634655"/>
                <a:gd name="connsiteY20" fmla="*/ 914903 h 957529"/>
                <a:gd name="connsiteX21" fmla="*/ 49306 w 634655"/>
                <a:gd name="connsiteY21" fmla="*/ 623839 h 957529"/>
                <a:gd name="connsiteX22" fmla="*/ 94547 w 634655"/>
                <a:gd name="connsiteY22" fmla="*/ 459961 h 957529"/>
                <a:gd name="connsiteX0" fmla="*/ 94547 w 637956"/>
                <a:gd name="connsiteY0" fmla="*/ 459961 h 957529"/>
                <a:gd name="connsiteX1" fmla="*/ 199295 w 637956"/>
                <a:gd name="connsiteY1" fmla="*/ 343403 h 957529"/>
                <a:gd name="connsiteX2" fmla="*/ 195992 w 637956"/>
                <a:gd name="connsiteY2" fmla="*/ 257116 h 957529"/>
                <a:gd name="connsiteX3" fmla="*/ 155986 w 637956"/>
                <a:gd name="connsiteY3" fmla="*/ 216170 h 957529"/>
                <a:gd name="connsiteX4" fmla="*/ 180752 w 637956"/>
                <a:gd name="connsiteY4" fmla="*/ 110431 h 957529"/>
                <a:gd name="connsiteX5" fmla="*/ 180245 w 637956"/>
                <a:gd name="connsiteY5" fmla="*/ 61463 h 957529"/>
                <a:gd name="connsiteX6" fmla="*/ 216947 w 637956"/>
                <a:gd name="connsiteY6" fmla="*/ 53281 h 957529"/>
                <a:gd name="connsiteX7" fmla="*/ 268382 w 637956"/>
                <a:gd name="connsiteY7" fmla="*/ 36136 h 957529"/>
                <a:gd name="connsiteX8" fmla="*/ 310024 w 637956"/>
                <a:gd name="connsiteY8" fmla="*/ 21 h 957529"/>
                <a:gd name="connsiteX9" fmla="*/ 439325 w 637956"/>
                <a:gd name="connsiteY9" fmla="*/ 32888 h 957529"/>
                <a:gd name="connsiteX10" fmla="*/ 481235 w 637956"/>
                <a:gd name="connsiteY10" fmla="*/ 137663 h 957529"/>
                <a:gd name="connsiteX11" fmla="*/ 485045 w 637956"/>
                <a:gd name="connsiteY11" fmla="*/ 217674 h 957529"/>
                <a:gd name="connsiteX12" fmla="*/ 426496 w 637956"/>
                <a:gd name="connsiteY12" fmla="*/ 307610 h 957529"/>
                <a:gd name="connsiteX13" fmla="*/ 441736 w 637956"/>
                <a:gd name="connsiteY13" fmla="*/ 362855 h 957529"/>
                <a:gd name="connsiteX14" fmla="*/ 479330 w 637956"/>
                <a:gd name="connsiteY14" fmla="*/ 411983 h 957529"/>
                <a:gd name="connsiteX15" fmla="*/ 500736 w 637956"/>
                <a:gd name="connsiteY15" fmla="*/ 494251 h 957529"/>
                <a:gd name="connsiteX16" fmla="*/ 595535 w 637956"/>
                <a:gd name="connsiteY16" fmla="*/ 648203 h 957529"/>
                <a:gd name="connsiteX17" fmla="*/ 607472 w 637956"/>
                <a:gd name="connsiteY17" fmla="*/ 788611 h 957529"/>
                <a:gd name="connsiteX18" fmla="*/ 615092 w 637956"/>
                <a:gd name="connsiteY18" fmla="*/ 889576 h 957529"/>
                <a:gd name="connsiteX19" fmla="*/ 612680 w 637956"/>
                <a:gd name="connsiteY19" fmla="*/ 911092 h 957529"/>
                <a:gd name="connsiteX20" fmla="*/ 302404 w 637956"/>
                <a:gd name="connsiteY20" fmla="*/ 956096 h 957529"/>
                <a:gd name="connsiteX21" fmla="*/ 14510 w 637956"/>
                <a:gd name="connsiteY21" fmla="*/ 914903 h 957529"/>
                <a:gd name="connsiteX22" fmla="*/ 49306 w 637956"/>
                <a:gd name="connsiteY22" fmla="*/ 623839 h 957529"/>
                <a:gd name="connsiteX23" fmla="*/ 94547 w 637956"/>
                <a:gd name="connsiteY23" fmla="*/ 459961 h 957529"/>
                <a:gd name="connsiteX0" fmla="*/ 102764 w 646173"/>
                <a:gd name="connsiteY0" fmla="*/ 459961 h 956110"/>
                <a:gd name="connsiteX1" fmla="*/ 207512 w 646173"/>
                <a:gd name="connsiteY1" fmla="*/ 343403 h 956110"/>
                <a:gd name="connsiteX2" fmla="*/ 204209 w 646173"/>
                <a:gd name="connsiteY2" fmla="*/ 257116 h 956110"/>
                <a:gd name="connsiteX3" fmla="*/ 164203 w 646173"/>
                <a:gd name="connsiteY3" fmla="*/ 216170 h 956110"/>
                <a:gd name="connsiteX4" fmla="*/ 188969 w 646173"/>
                <a:gd name="connsiteY4" fmla="*/ 110431 h 956110"/>
                <a:gd name="connsiteX5" fmla="*/ 188462 w 646173"/>
                <a:gd name="connsiteY5" fmla="*/ 61463 h 956110"/>
                <a:gd name="connsiteX6" fmla="*/ 225164 w 646173"/>
                <a:gd name="connsiteY6" fmla="*/ 53281 h 956110"/>
                <a:gd name="connsiteX7" fmla="*/ 276599 w 646173"/>
                <a:gd name="connsiteY7" fmla="*/ 36136 h 956110"/>
                <a:gd name="connsiteX8" fmla="*/ 318241 w 646173"/>
                <a:gd name="connsiteY8" fmla="*/ 21 h 956110"/>
                <a:gd name="connsiteX9" fmla="*/ 447542 w 646173"/>
                <a:gd name="connsiteY9" fmla="*/ 32888 h 956110"/>
                <a:gd name="connsiteX10" fmla="*/ 489452 w 646173"/>
                <a:gd name="connsiteY10" fmla="*/ 137663 h 956110"/>
                <a:gd name="connsiteX11" fmla="*/ 493262 w 646173"/>
                <a:gd name="connsiteY11" fmla="*/ 217674 h 956110"/>
                <a:gd name="connsiteX12" fmla="*/ 434713 w 646173"/>
                <a:gd name="connsiteY12" fmla="*/ 307610 h 956110"/>
                <a:gd name="connsiteX13" fmla="*/ 449953 w 646173"/>
                <a:gd name="connsiteY13" fmla="*/ 362855 h 956110"/>
                <a:gd name="connsiteX14" fmla="*/ 487547 w 646173"/>
                <a:gd name="connsiteY14" fmla="*/ 411983 h 956110"/>
                <a:gd name="connsiteX15" fmla="*/ 508953 w 646173"/>
                <a:gd name="connsiteY15" fmla="*/ 494251 h 956110"/>
                <a:gd name="connsiteX16" fmla="*/ 603752 w 646173"/>
                <a:gd name="connsiteY16" fmla="*/ 648203 h 956110"/>
                <a:gd name="connsiteX17" fmla="*/ 615689 w 646173"/>
                <a:gd name="connsiteY17" fmla="*/ 788611 h 956110"/>
                <a:gd name="connsiteX18" fmla="*/ 623309 w 646173"/>
                <a:gd name="connsiteY18" fmla="*/ 889576 h 956110"/>
                <a:gd name="connsiteX19" fmla="*/ 620897 w 646173"/>
                <a:gd name="connsiteY19" fmla="*/ 911092 h 956110"/>
                <a:gd name="connsiteX20" fmla="*/ 310621 w 646173"/>
                <a:gd name="connsiteY20" fmla="*/ 956096 h 956110"/>
                <a:gd name="connsiteX21" fmla="*/ 22727 w 646173"/>
                <a:gd name="connsiteY21" fmla="*/ 914903 h 956110"/>
                <a:gd name="connsiteX22" fmla="*/ 27043 w 646173"/>
                <a:gd name="connsiteY22" fmla="*/ 828616 h 956110"/>
                <a:gd name="connsiteX23" fmla="*/ 57523 w 646173"/>
                <a:gd name="connsiteY23" fmla="*/ 623839 h 956110"/>
                <a:gd name="connsiteX24" fmla="*/ 102764 w 646173"/>
                <a:gd name="connsiteY24" fmla="*/ 459961 h 956110"/>
                <a:gd name="connsiteX0" fmla="*/ 103410 w 646819"/>
                <a:gd name="connsiteY0" fmla="*/ 459961 h 956105"/>
                <a:gd name="connsiteX1" fmla="*/ 208158 w 646819"/>
                <a:gd name="connsiteY1" fmla="*/ 343403 h 956105"/>
                <a:gd name="connsiteX2" fmla="*/ 204855 w 646819"/>
                <a:gd name="connsiteY2" fmla="*/ 257116 h 956105"/>
                <a:gd name="connsiteX3" fmla="*/ 164849 w 646819"/>
                <a:gd name="connsiteY3" fmla="*/ 216170 h 956105"/>
                <a:gd name="connsiteX4" fmla="*/ 189615 w 646819"/>
                <a:gd name="connsiteY4" fmla="*/ 110431 h 956105"/>
                <a:gd name="connsiteX5" fmla="*/ 189108 w 646819"/>
                <a:gd name="connsiteY5" fmla="*/ 61463 h 956105"/>
                <a:gd name="connsiteX6" fmla="*/ 225810 w 646819"/>
                <a:gd name="connsiteY6" fmla="*/ 53281 h 956105"/>
                <a:gd name="connsiteX7" fmla="*/ 277245 w 646819"/>
                <a:gd name="connsiteY7" fmla="*/ 36136 h 956105"/>
                <a:gd name="connsiteX8" fmla="*/ 318887 w 646819"/>
                <a:gd name="connsiteY8" fmla="*/ 21 h 956105"/>
                <a:gd name="connsiteX9" fmla="*/ 448188 w 646819"/>
                <a:gd name="connsiteY9" fmla="*/ 32888 h 956105"/>
                <a:gd name="connsiteX10" fmla="*/ 490098 w 646819"/>
                <a:gd name="connsiteY10" fmla="*/ 137663 h 956105"/>
                <a:gd name="connsiteX11" fmla="*/ 493908 w 646819"/>
                <a:gd name="connsiteY11" fmla="*/ 217674 h 956105"/>
                <a:gd name="connsiteX12" fmla="*/ 435359 w 646819"/>
                <a:gd name="connsiteY12" fmla="*/ 307610 h 956105"/>
                <a:gd name="connsiteX13" fmla="*/ 450599 w 646819"/>
                <a:gd name="connsiteY13" fmla="*/ 362855 h 956105"/>
                <a:gd name="connsiteX14" fmla="*/ 488193 w 646819"/>
                <a:gd name="connsiteY14" fmla="*/ 411983 h 956105"/>
                <a:gd name="connsiteX15" fmla="*/ 509599 w 646819"/>
                <a:gd name="connsiteY15" fmla="*/ 494251 h 956105"/>
                <a:gd name="connsiteX16" fmla="*/ 604398 w 646819"/>
                <a:gd name="connsiteY16" fmla="*/ 648203 h 956105"/>
                <a:gd name="connsiteX17" fmla="*/ 616335 w 646819"/>
                <a:gd name="connsiteY17" fmla="*/ 788611 h 956105"/>
                <a:gd name="connsiteX18" fmla="*/ 623955 w 646819"/>
                <a:gd name="connsiteY18" fmla="*/ 889576 h 956105"/>
                <a:gd name="connsiteX19" fmla="*/ 621543 w 646819"/>
                <a:gd name="connsiteY19" fmla="*/ 911092 h 956105"/>
                <a:gd name="connsiteX20" fmla="*/ 311267 w 646819"/>
                <a:gd name="connsiteY20" fmla="*/ 956096 h 956105"/>
                <a:gd name="connsiteX21" fmla="*/ 23373 w 646819"/>
                <a:gd name="connsiteY21" fmla="*/ 914903 h 956105"/>
                <a:gd name="connsiteX22" fmla="*/ 21975 w 646819"/>
                <a:gd name="connsiteY22" fmla="*/ 902911 h 956105"/>
                <a:gd name="connsiteX23" fmla="*/ 27689 w 646819"/>
                <a:gd name="connsiteY23" fmla="*/ 828616 h 956105"/>
                <a:gd name="connsiteX24" fmla="*/ 58169 w 646819"/>
                <a:gd name="connsiteY24" fmla="*/ 623839 h 956105"/>
                <a:gd name="connsiteX25" fmla="*/ 103410 w 646819"/>
                <a:gd name="connsiteY25" fmla="*/ 459961 h 956105"/>
                <a:gd name="connsiteX0" fmla="*/ 103410 w 646819"/>
                <a:gd name="connsiteY0" fmla="*/ 459961 h 956105"/>
                <a:gd name="connsiteX1" fmla="*/ 208158 w 646819"/>
                <a:gd name="connsiteY1" fmla="*/ 343403 h 956105"/>
                <a:gd name="connsiteX2" fmla="*/ 204855 w 646819"/>
                <a:gd name="connsiteY2" fmla="*/ 257116 h 956105"/>
                <a:gd name="connsiteX3" fmla="*/ 164849 w 646819"/>
                <a:gd name="connsiteY3" fmla="*/ 216170 h 956105"/>
                <a:gd name="connsiteX4" fmla="*/ 189615 w 646819"/>
                <a:gd name="connsiteY4" fmla="*/ 110431 h 956105"/>
                <a:gd name="connsiteX5" fmla="*/ 189108 w 646819"/>
                <a:gd name="connsiteY5" fmla="*/ 61463 h 956105"/>
                <a:gd name="connsiteX6" fmla="*/ 225810 w 646819"/>
                <a:gd name="connsiteY6" fmla="*/ 53281 h 956105"/>
                <a:gd name="connsiteX7" fmla="*/ 277245 w 646819"/>
                <a:gd name="connsiteY7" fmla="*/ 36136 h 956105"/>
                <a:gd name="connsiteX8" fmla="*/ 318887 w 646819"/>
                <a:gd name="connsiteY8" fmla="*/ 21 h 956105"/>
                <a:gd name="connsiteX9" fmla="*/ 448188 w 646819"/>
                <a:gd name="connsiteY9" fmla="*/ 32888 h 956105"/>
                <a:gd name="connsiteX10" fmla="*/ 490098 w 646819"/>
                <a:gd name="connsiteY10" fmla="*/ 137663 h 956105"/>
                <a:gd name="connsiteX11" fmla="*/ 493908 w 646819"/>
                <a:gd name="connsiteY11" fmla="*/ 217674 h 956105"/>
                <a:gd name="connsiteX12" fmla="*/ 435359 w 646819"/>
                <a:gd name="connsiteY12" fmla="*/ 307610 h 956105"/>
                <a:gd name="connsiteX13" fmla="*/ 450599 w 646819"/>
                <a:gd name="connsiteY13" fmla="*/ 362855 h 956105"/>
                <a:gd name="connsiteX14" fmla="*/ 488193 w 646819"/>
                <a:gd name="connsiteY14" fmla="*/ 411983 h 956105"/>
                <a:gd name="connsiteX15" fmla="*/ 509599 w 646819"/>
                <a:gd name="connsiteY15" fmla="*/ 494251 h 956105"/>
                <a:gd name="connsiteX16" fmla="*/ 604398 w 646819"/>
                <a:gd name="connsiteY16" fmla="*/ 648203 h 956105"/>
                <a:gd name="connsiteX17" fmla="*/ 616335 w 646819"/>
                <a:gd name="connsiteY17" fmla="*/ 788611 h 956105"/>
                <a:gd name="connsiteX18" fmla="*/ 623955 w 646819"/>
                <a:gd name="connsiteY18" fmla="*/ 889576 h 956105"/>
                <a:gd name="connsiteX19" fmla="*/ 621543 w 646819"/>
                <a:gd name="connsiteY19" fmla="*/ 911092 h 956105"/>
                <a:gd name="connsiteX20" fmla="*/ 311267 w 646819"/>
                <a:gd name="connsiteY20" fmla="*/ 956096 h 956105"/>
                <a:gd name="connsiteX21" fmla="*/ 23373 w 646819"/>
                <a:gd name="connsiteY21" fmla="*/ 914903 h 956105"/>
                <a:gd name="connsiteX22" fmla="*/ 21975 w 646819"/>
                <a:gd name="connsiteY22" fmla="*/ 902911 h 956105"/>
                <a:gd name="connsiteX23" fmla="*/ 27689 w 646819"/>
                <a:gd name="connsiteY23" fmla="*/ 828616 h 956105"/>
                <a:gd name="connsiteX24" fmla="*/ 63884 w 646819"/>
                <a:gd name="connsiteY24" fmla="*/ 623839 h 956105"/>
                <a:gd name="connsiteX25" fmla="*/ 103410 w 646819"/>
                <a:gd name="connsiteY25" fmla="*/ 459961 h 956105"/>
                <a:gd name="connsiteX0" fmla="*/ 103410 w 646819"/>
                <a:gd name="connsiteY0" fmla="*/ 459961 h 956105"/>
                <a:gd name="connsiteX1" fmla="*/ 208158 w 646819"/>
                <a:gd name="connsiteY1" fmla="*/ 343403 h 956105"/>
                <a:gd name="connsiteX2" fmla="*/ 204855 w 646819"/>
                <a:gd name="connsiteY2" fmla="*/ 257116 h 956105"/>
                <a:gd name="connsiteX3" fmla="*/ 164849 w 646819"/>
                <a:gd name="connsiteY3" fmla="*/ 216170 h 956105"/>
                <a:gd name="connsiteX4" fmla="*/ 189615 w 646819"/>
                <a:gd name="connsiteY4" fmla="*/ 110431 h 956105"/>
                <a:gd name="connsiteX5" fmla="*/ 189108 w 646819"/>
                <a:gd name="connsiteY5" fmla="*/ 61463 h 956105"/>
                <a:gd name="connsiteX6" fmla="*/ 225810 w 646819"/>
                <a:gd name="connsiteY6" fmla="*/ 53281 h 956105"/>
                <a:gd name="connsiteX7" fmla="*/ 277245 w 646819"/>
                <a:gd name="connsiteY7" fmla="*/ 36136 h 956105"/>
                <a:gd name="connsiteX8" fmla="*/ 318887 w 646819"/>
                <a:gd name="connsiteY8" fmla="*/ 21 h 956105"/>
                <a:gd name="connsiteX9" fmla="*/ 448188 w 646819"/>
                <a:gd name="connsiteY9" fmla="*/ 32888 h 956105"/>
                <a:gd name="connsiteX10" fmla="*/ 490098 w 646819"/>
                <a:gd name="connsiteY10" fmla="*/ 137663 h 956105"/>
                <a:gd name="connsiteX11" fmla="*/ 493908 w 646819"/>
                <a:gd name="connsiteY11" fmla="*/ 217674 h 956105"/>
                <a:gd name="connsiteX12" fmla="*/ 435359 w 646819"/>
                <a:gd name="connsiteY12" fmla="*/ 307610 h 956105"/>
                <a:gd name="connsiteX13" fmla="*/ 450599 w 646819"/>
                <a:gd name="connsiteY13" fmla="*/ 362855 h 956105"/>
                <a:gd name="connsiteX14" fmla="*/ 488193 w 646819"/>
                <a:gd name="connsiteY14" fmla="*/ 411983 h 956105"/>
                <a:gd name="connsiteX15" fmla="*/ 509599 w 646819"/>
                <a:gd name="connsiteY15" fmla="*/ 494251 h 956105"/>
                <a:gd name="connsiteX16" fmla="*/ 604398 w 646819"/>
                <a:gd name="connsiteY16" fmla="*/ 648203 h 956105"/>
                <a:gd name="connsiteX17" fmla="*/ 616335 w 646819"/>
                <a:gd name="connsiteY17" fmla="*/ 788611 h 956105"/>
                <a:gd name="connsiteX18" fmla="*/ 623955 w 646819"/>
                <a:gd name="connsiteY18" fmla="*/ 889576 h 956105"/>
                <a:gd name="connsiteX19" fmla="*/ 621543 w 646819"/>
                <a:gd name="connsiteY19" fmla="*/ 911092 h 956105"/>
                <a:gd name="connsiteX20" fmla="*/ 311267 w 646819"/>
                <a:gd name="connsiteY20" fmla="*/ 956096 h 956105"/>
                <a:gd name="connsiteX21" fmla="*/ 23373 w 646819"/>
                <a:gd name="connsiteY21" fmla="*/ 914903 h 956105"/>
                <a:gd name="connsiteX22" fmla="*/ 21975 w 646819"/>
                <a:gd name="connsiteY22" fmla="*/ 902911 h 956105"/>
                <a:gd name="connsiteX23" fmla="*/ 27689 w 646819"/>
                <a:gd name="connsiteY23" fmla="*/ 828616 h 956105"/>
                <a:gd name="connsiteX24" fmla="*/ 75314 w 646819"/>
                <a:gd name="connsiteY24" fmla="*/ 631459 h 956105"/>
                <a:gd name="connsiteX25" fmla="*/ 103410 w 646819"/>
                <a:gd name="connsiteY25" fmla="*/ 459961 h 956105"/>
                <a:gd name="connsiteX0" fmla="*/ 103410 w 646819"/>
                <a:gd name="connsiteY0" fmla="*/ 459961 h 956105"/>
                <a:gd name="connsiteX1" fmla="*/ 208158 w 646819"/>
                <a:gd name="connsiteY1" fmla="*/ 343403 h 956105"/>
                <a:gd name="connsiteX2" fmla="*/ 204855 w 646819"/>
                <a:gd name="connsiteY2" fmla="*/ 257116 h 956105"/>
                <a:gd name="connsiteX3" fmla="*/ 164849 w 646819"/>
                <a:gd name="connsiteY3" fmla="*/ 216170 h 956105"/>
                <a:gd name="connsiteX4" fmla="*/ 189615 w 646819"/>
                <a:gd name="connsiteY4" fmla="*/ 110431 h 956105"/>
                <a:gd name="connsiteX5" fmla="*/ 189108 w 646819"/>
                <a:gd name="connsiteY5" fmla="*/ 61463 h 956105"/>
                <a:gd name="connsiteX6" fmla="*/ 225810 w 646819"/>
                <a:gd name="connsiteY6" fmla="*/ 53281 h 956105"/>
                <a:gd name="connsiteX7" fmla="*/ 277245 w 646819"/>
                <a:gd name="connsiteY7" fmla="*/ 36136 h 956105"/>
                <a:gd name="connsiteX8" fmla="*/ 318887 w 646819"/>
                <a:gd name="connsiteY8" fmla="*/ 21 h 956105"/>
                <a:gd name="connsiteX9" fmla="*/ 448188 w 646819"/>
                <a:gd name="connsiteY9" fmla="*/ 32888 h 956105"/>
                <a:gd name="connsiteX10" fmla="*/ 490098 w 646819"/>
                <a:gd name="connsiteY10" fmla="*/ 137663 h 956105"/>
                <a:gd name="connsiteX11" fmla="*/ 493908 w 646819"/>
                <a:gd name="connsiteY11" fmla="*/ 217674 h 956105"/>
                <a:gd name="connsiteX12" fmla="*/ 435359 w 646819"/>
                <a:gd name="connsiteY12" fmla="*/ 307610 h 956105"/>
                <a:gd name="connsiteX13" fmla="*/ 450599 w 646819"/>
                <a:gd name="connsiteY13" fmla="*/ 362855 h 956105"/>
                <a:gd name="connsiteX14" fmla="*/ 488193 w 646819"/>
                <a:gd name="connsiteY14" fmla="*/ 411983 h 956105"/>
                <a:gd name="connsiteX15" fmla="*/ 509599 w 646819"/>
                <a:gd name="connsiteY15" fmla="*/ 494251 h 956105"/>
                <a:gd name="connsiteX16" fmla="*/ 604398 w 646819"/>
                <a:gd name="connsiteY16" fmla="*/ 648203 h 956105"/>
                <a:gd name="connsiteX17" fmla="*/ 616335 w 646819"/>
                <a:gd name="connsiteY17" fmla="*/ 788611 h 956105"/>
                <a:gd name="connsiteX18" fmla="*/ 623955 w 646819"/>
                <a:gd name="connsiteY18" fmla="*/ 889576 h 956105"/>
                <a:gd name="connsiteX19" fmla="*/ 621543 w 646819"/>
                <a:gd name="connsiteY19" fmla="*/ 911092 h 956105"/>
                <a:gd name="connsiteX20" fmla="*/ 311267 w 646819"/>
                <a:gd name="connsiteY20" fmla="*/ 956096 h 956105"/>
                <a:gd name="connsiteX21" fmla="*/ 23373 w 646819"/>
                <a:gd name="connsiteY21" fmla="*/ 914903 h 956105"/>
                <a:gd name="connsiteX22" fmla="*/ 21975 w 646819"/>
                <a:gd name="connsiteY22" fmla="*/ 902911 h 956105"/>
                <a:gd name="connsiteX23" fmla="*/ 42929 w 646819"/>
                <a:gd name="connsiteY23" fmla="*/ 819091 h 956105"/>
                <a:gd name="connsiteX24" fmla="*/ 75314 w 646819"/>
                <a:gd name="connsiteY24" fmla="*/ 631459 h 956105"/>
                <a:gd name="connsiteX25" fmla="*/ 103410 w 646819"/>
                <a:gd name="connsiteY25" fmla="*/ 459961 h 956105"/>
                <a:gd name="connsiteX0" fmla="*/ 99171 w 642580"/>
                <a:gd name="connsiteY0" fmla="*/ 459961 h 956105"/>
                <a:gd name="connsiteX1" fmla="*/ 203919 w 642580"/>
                <a:gd name="connsiteY1" fmla="*/ 343403 h 956105"/>
                <a:gd name="connsiteX2" fmla="*/ 200616 w 642580"/>
                <a:gd name="connsiteY2" fmla="*/ 257116 h 956105"/>
                <a:gd name="connsiteX3" fmla="*/ 160610 w 642580"/>
                <a:gd name="connsiteY3" fmla="*/ 216170 h 956105"/>
                <a:gd name="connsiteX4" fmla="*/ 185376 w 642580"/>
                <a:gd name="connsiteY4" fmla="*/ 110431 h 956105"/>
                <a:gd name="connsiteX5" fmla="*/ 184869 w 642580"/>
                <a:gd name="connsiteY5" fmla="*/ 61463 h 956105"/>
                <a:gd name="connsiteX6" fmla="*/ 221571 w 642580"/>
                <a:gd name="connsiteY6" fmla="*/ 53281 h 956105"/>
                <a:gd name="connsiteX7" fmla="*/ 273006 w 642580"/>
                <a:gd name="connsiteY7" fmla="*/ 36136 h 956105"/>
                <a:gd name="connsiteX8" fmla="*/ 314648 w 642580"/>
                <a:gd name="connsiteY8" fmla="*/ 21 h 956105"/>
                <a:gd name="connsiteX9" fmla="*/ 443949 w 642580"/>
                <a:gd name="connsiteY9" fmla="*/ 32888 h 956105"/>
                <a:gd name="connsiteX10" fmla="*/ 485859 w 642580"/>
                <a:gd name="connsiteY10" fmla="*/ 137663 h 956105"/>
                <a:gd name="connsiteX11" fmla="*/ 489669 w 642580"/>
                <a:gd name="connsiteY11" fmla="*/ 217674 h 956105"/>
                <a:gd name="connsiteX12" fmla="*/ 431120 w 642580"/>
                <a:gd name="connsiteY12" fmla="*/ 307610 h 956105"/>
                <a:gd name="connsiteX13" fmla="*/ 446360 w 642580"/>
                <a:gd name="connsiteY13" fmla="*/ 362855 h 956105"/>
                <a:gd name="connsiteX14" fmla="*/ 483954 w 642580"/>
                <a:gd name="connsiteY14" fmla="*/ 411983 h 956105"/>
                <a:gd name="connsiteX15" fmla="*/ 505360 w 642580"/>
                <a:gd name="connsiteY15" fmla="*/ 494251 h 956105"/>
                <a:gd name="connsiteX16" fmla="*/ 600159 w 642580"/>
                <a:gd name="connsiteY16" fmla="*/ 648203 h 956105"/>
                <a:gd name="connsiteX17" fmla="*/ 612096 w 642580"/>
                <a:gd name="connsiteY17" fmla="*/ 788611 h 956105"/>
                <a:gd name="connsiteX18" fmla="*/ 619716 w 642580"/>
                <a:gd name="connsiteY18" fmla="*/ 889576 h 956105"/>
                <a:gd name="connsiteX19" fmla="*/ 617304 w 642580"/>
                <a:gd name="connsiteY19" fmla="*/ 911092 h 956105"/>
                <a:gd name="connsiteX20" fmla="*/ 307028 w 642580"/>
                <a:gd name="connsiteY20" fmla="*/ 956096 h 956105"/>
                <a:gd name="connsiteX21" fmla="*/ 19134 w 642580"/>
                <a:gd name="connsiteY21" fmla="*/ 914903 h 956105"/>
                <a:gd name="connsiteX22" fmla="*/ 36786 w 642580"/>
                <a:gd name="connsiteY22" fmla="*/ 916246 h 956105"/>
                <a:gd name="connsiteX23" fmla="*/ 38690 w 642580"/>
                <a:gd name="connsiteY23" fmla="*/ 819091 h 956105"/>
                <a:gd name="connsiteX24" fmla="*/ 71075 w 642580"/>
                <a:gd name="connsiteY24" fmla="*/ 631459 h 956105"/>
                <a:gd name="connsiteX25" fmla="*/ 99171 w 642580"/>
                <a:gd name="connsiteY25" fmla="*/ 459961 h 956105"/>
                <a:gd name="connsiteX0" fmla="*/ 104886 w 642580"/>
                <a:gd name="connsiteY0" fmla="*/ 459961 h 956105"/>
                <a:gd name="connsiteX1" fmla="*/ 203919 w 642580"/>
                <a:gd name="connsiteY1" fmla="*/ 343403 h 956105"/>
                <a:gd name="connsiteX2" fmla="*/ 200616 w 642580"/>
                <a:gd name="connsiteY2" fmla="*/ 257116 h 956105"/>
                <a:gd name="connsiteX3" fmla="*/ 160610 w 642580"/>
                <a:gd name="connsiteY3" fmla="*/ 216170 h 956105"/>
                <a:gd name="connsiteX4" fmla="*/ 185376 w 642580"/>
                <a:gd name="connsiteY4" fmla="*/ 110431 h 956105"/>
                <a:gd name="connsiteX5" fmla="*/ 184869 w 642580"/>
                <a:gd name="connsiteY5" fmla="*/ 61463 h 956105"/>
                <a:gd name="connsiteX6" fmla="*/ 221571 w 642580"/>
                <a:gd name="connsiteY6" fmla="*/ 53281 h 956105"/>
                <a:gd name="connsiteX7" fmla="*/ 273006 w 642580"/>
                <a:gd name="connsiteY7" fmla="*/ 36136 h 956105"/>
                <a:gd name="connsiteX8" fmla="*/ 314648 w 642580"/>
                <a:gd name="connsiteY8" fmla="*/ 21 h 956105"/>
                <a:gd name="connsiteX9" fmla="*/ 443949 w 642580"/>
                <a:gd name="connsiteY9" fmla="*/ 32888 h 956105"/>
                <a:gd name="connsiteX10" fmla="*/ 485859 w 642580"/>
                <a:gd name="connsiteY10" fmla="*/ 137663 h 956105"/>
                <a:gd name="connsiteX11" fmla="*/ 489669 w 642580"/>
                <a:gd name="connsiteY11" fmla="*/ 217674 h 956105"/>
                <a:gd name="connsiteX12" fmla="*/ 431120 w 642580"/>
                <a:gd name="connsiteY12" fmla="*/ 307610 h 956105"/>
                <a:gd name="connsiteX13" fmla="*/ 446360 w 642580"/>
                <a:gd name="connsiteY13" fmla="*/ 362855 h 956105"/>
                <a:gd name="connsiteX14" fmla="*/ 483954 w 642580"/>
                <a:gd name="connsiteY14" fmla="*/ 411983 h 956105"/>
                <a:gd name="connsiteX15" fmla="*/ 505360 w 642580"/>
                <a:gd name="connsiteY15" fmla="*/ 494251 h 956105"/>
                <a:gd name="connsiteX16" fmla="*/ 600159 w 642580"/>
                <a:gd name="connsiteY16" fmla="*/ 648203 h 956105"/>
                <a:gd name="connsiteX17" fmla="*/ 612096 w 642580"/>
                <a:gd name="connsiteY17" fmla="*/ 788611 h 956105"/>
                <a:gd name="connsiteX18" fmla="*/ 619716 w 642580"/>
                <a:gd name="connsiteY18" fmla="*/ 889576 h 956105"/>
                <a:gd name="connsiteX19" fmla="*/ 617304 w 642580"/>
                <a:gd name="connsiteY19" fmla="*/ 911092 h 956105"/>
                <a:gd name="connsiteX20" fmla="*/ 307028 w 642580"/>
                <a:gd name="connsiteY20" fmla="*/ 956096 h 956105"/>
                <a:gd name="connsiteX21" fmla="*/ 19134 w 642580"/>
                <a:gd name="connsiteY21" fmla="*/ 914903 h 956105"/>
                <a:gd name="connsiteX22" fmla="*/ 36786 w 642580"/>
                <a:gd name="connsiteY22" fmla="*/ 916246 h 956105"/>
                <a:gd name="connsiteX23" fmla="*/ 38690 w 642580"/>
                <a:gd name="connsiteY23" fmla="*/ 819091 h 956105"/>
                <a:gd name="connsiteX24" fmla="*/ 71075 w 642580"/>
                <a:gd name="connsiteY24" fmla="*/ 631459 h 956105"/>
                <a:gd name="connsiteX25" fmla="*/ 104886 w 642580"/>
                <a:gd name="connsiteY25" fmla="*/ 459961 h 956105"/>
                <a:gd name="connsiteX0" fmla="*/ 104886 w 642580"/>
                <a:gd name="connsiteY0" fmla="*/ 459961 h 956105"/>
                <a:gd name="connsiteX1" fmla="*/ 203919 w 642580"/>
                <a:gd name="connsiteY1" fmla="*/ 343403 h 956105"/>
                <a:gd name="connsiteX2" fmla="*/ 200616 w 642580"/>
                <a:gd name="connsiteY2" fmla="*/ 257116 h 956105"/>
                <a:gd name="connsiteX3" fmla="*/ 160610 w 642580"/>
                <a:gd name="connsiteY3" fmla="*/ 216170 h 956105"/>
                <a:gd name="connsiteX4" fmla="*/ 185376 w 642580"/>
                <a:gd name="connsiteY4" fmla="*/ 110431 h 956105"/>
                <a:gd name="connsiteX5" fmla="*/ 184869 w 642580"/>
                <a:gd name="connsiteY5" fmla="*/ 61463 h 956105"/>
                <a:gd name="connsiteX6" fmla="*/ 221571 w 642580"/>
                <a:gd name="connsiteY6" fmla="*/ 53281 h 956105"/>
                <a:gd name="connsiteX7" fmla="*/ 273006 w 642580"/>
                <a:gd name="connsiteY7" fmla="*/ 36136 h 956105"/>
                <a:gd name="connsiteX8" fmla="*/ 314648 w 642580"/>
                <a:gd name="connsiteY8" fmla="*/ 21 h 956105"/>
                <a:gd name="connsiteX9" fmla="*/ 443949 w 642580"/>
                <a:gd name="connsiteY9" fmla="*/ 32888 h 956105"/>
                <a:gd name="connsiteX10" fmla="*/ 485859 w 642580"/>
                <a:gd name="connsiteY10" fmla="*/ 137663 h 956105"/>
                <a:gd name="connsiteX11" fmla="*/ 489669 w 642580"/>
                <a:gd name="connsiteY11" fmla="*/ 217674 h 956105"/>
                <a:gd name="connsiteX12" fmla="*/ 431120 w 642580"/>
                <a:gd name="connsiteY12" fmla="*/ 307610 h 956105"/>
                <a:gd name="connsiteX13" fmla="*/ 446360 w 642580"/>
                <a:gd name="connsiteY13" fmla="*/ 362855 h 956105"/>
                <a:gd name="connsiteX14" fmla="*/ 483954 w 642580"/>
                <a:gd name="connsiteY14" fmla="*/ 411983 h 956105"/>
                <a:gd name="connsiteX15" fmla="*/ 505360 w 642580"/>
                <a:gd name="connsiteY15" fmla="*/ 494251 h 956105"/>
                <a:gd name="connsiteX16" fmla="*/ 600159 w 642580"/>
                <a:gd name="connsiteY16" fmla="*/ 648203 h 956105"/>
                <a:gd name="connsiteX17" fmla="*/ 612096 w 642580"/>
                <a:gd name="connsiteY17" fmla="*/ 788611 h 956105"/>
                <a:gd name="connsiteX18" fmla="*/ 619716 w 642580"/>
                <a:gd name="connsiteY18" fmla="*/ 889576 h 956105"/>
                <a:gd name="connsiteX19" fmla="*/ 617304 w 642580"/>
                <a:gd name="connsiteY19" fmla="*/ 911092 h 956105"/>
                <a:gd name="connsiteX20" fmla="*/ 307028 w 642580"/>
                <a:gd name="connsiteY20" fmla="*/ 956096 h 956105"/>
                <a:gd name="connsiteX21" fmla="*/ 19134 w 642580"/>
                <a:gd name="connsiteY21" fmla="*/ 914903 h 956105"/>
                <a:gd name="connsiteX22" fmla="*/ 36786 w 642580"/>
                <a:gd name="connsiteY22" fmla="*/ 916246 h 956105"/>
                <a:gd name="connsiteX23" fmla="*/ 38690 w 642580"/>
                <a:gd name="connsiteY23" fmla="*/ 819091 h 956105"/>
                <a:gd name="connsiteX24" fmla="*/ 71075 w 642580"/>
                <a:gd name="connsiteY24" fmla="*/ 631459 h 956105"/>
                <a:gd name="connsiteX25" fmla="*/ 104886 w 642580"/>
                <a:gd name="connsiteY25" fmla="*/ 459961 h 956105"/>
                <a:gd name="connsiteX0" fmla="*/ 104694 w 642388"/>
                <a:gd name="connsiteY0" fmla="*/ 459961 h 956104"/>
                <a:gd name="connsiteX1" fmla="*/ 203727 w 642388"/>
                <a:gd name="connsiteY1" fmla="*/ 343403 h 956104"/>
                <a:gd name="connsiteX2" fmla="*/ 200424 w 642388"/>
                <a:gd name="connsiteY2" fmla="*/ 257116 h 956104"/>
                <a:gd name="connsiteX3" fmla="*/ 160418 w 642388"/>
                <a:gd name="connsiteY3" fmla="*/ 216170 h 956104"/>
                <a:gd name="connsiteX4" fmla="*/ 185184 w 642388"/>
                <a:gd name="connsiteY4" fmla="*/ 110431 h 956104"/>
                <a:gd name="connsiteX5" fmla="*/ 184677 w 642388"/>
                <a:gd name="connsiteY5" fmla="*/ 61463 h 956104"/>
                <a:gd name="connsiteX6" fmla="*/ 221379 w 642388"/>
                <a:gd name="connsiteY6" fmla="*/ 53281 h 956104"/>
                <a:gd name="connsiteX7" fmla="*/ 272814 w 642388"/>
                <a:gd name="connsiteY7" fmla="*/ 36136 h 956104"/>
                <a:gd name="connsiteX8" fmla="*/ 314456 w 642388"/>
                <a:gd name="connsiteY8" fmla="*/ 21 h 956104"/>
                <a:gd name="connsiteX9" fmla="*/ 443757 w 642388"/>
                <a:gd name="connsiteY9" fmla="*/ 32888 h 956104"/>
                <a:gd name="connsiteX10" fmla="*/ 485667 w 642388"/>
                <a:gd name="connsiteY10" fmla="*/ 137663 h 956104"/>
                <a:gd name="connsiteX11" fmla="*/ 489477 w 642388"/>
                <a:gd name="connsiteY11" fmla="*/ 217674 h 956104"/>
                <a:gd name="connsiteX12" fmla="*/ 430928 w 642388"/>
                <a:gd name="connsiteY12" fmla="*/ 307610 h 956104"/>
                <a:gd name="connsiteX13" fmla="*/ 446168 w 642388"/>
                <a:gd name="connsiteY13" fmla="*/ 362855 h 956104"/>
                <a:gd name="connsiteX14" fmla="*/ 483762 w 642388"/>
                <a:gd name="connsiteY14" fmla="*/ 411983 h 956104"/>
                <a:gd name="connsiteX15" fmla="*/ 505168 w 642388"/>
                <a:gd name="connsiteY15" fmla="*/ 494251 h 956104"/>
                <a:gd name="connsiteX16" fmla="*/ 599967 w 642388"/>
                <a:gd name="connsiteY16" fmla="*/ 648203 h 956104"/>
                <a:gd name="connsiteX17" fmla="*/ 611904 w 642388"/>
                <a:gd name="connsiteY17" fmla="*/ 788611 h 956104"/>
                <a:gd name="connsiteX18" fmla="*/ 619524 w 642388"/>
                <a:gd name="connsiteY18" fmla="*/ 889576 h 956104"/>
                <a:gd name="connsiteX19" fmla="*/ 617112 w 642388"/>
                <a:gd name="connsiteY19" fmla="*/ 911092 h 956104"/>
                <a:gd name="connsiteX20" fmla="*/ 306836 w 642388"/>
                <a:gd name="connsiteY20" fmla="*/ 956096 h 956104"/>
                <a:gd name="connsiteX21" fmla="*/ 18942 w 642388"/>
                <a:gd name="connsiteY21" fmla="*/ 914903 h 956104"/>
                <a:gd name="connsiteX22" fmla="*/ 40403 w 642388"/>
                <a:gd name="connsiteY22" fmla="*/ 916247 h 956104"/>
                <a:gd name="connsiteX23" fmla="*/ 36594 w 642388"/>
                <a:gd name="connsiteY23" fmla="*/ 916246 h 956104"/>
                <a:gd name="connsiteX24" fmla="*/ 38498 w 642388"/>
                <a:gd name="connsiteY24" fmla="*/ 819091 h 956104"/>
                <a:gd name="connsiteX25" fmla="*/ 70883 w 642388"/>
                <a:gd name="connsiteY25" fmla="*/ 631459 h 956104"/>
                <a:gd name="connsiteX26" fmla="*/ 104694 w 642388"/>
                <a:gd name="connsiteY26" fmla="*/ 459961 h 956104"/>
                <a:gd name="connsiteX0" fmla="*/ 103125 w 640819"/>
                <a:gd name="connsiteY0" fmla="*/ 459961 h 956104"/>
                <a:gd name="connsiteX1" fmla="*/ 202158 w 640819"/>
                <a:gd name="connsiteY1" fmla="*/ 343403 h 956104"/>
                <a:gd name="connsiteX2" fmla="*/ 198855 w 640819"/>
                <a:gd name="connsiteY2" fmla="*/ 257116 h 956104"/>
                <a:gd name="connsiteX3" fmla="*/ 158849 w 640819"/>
                <a:gd name="connsiteY3" fmla="*/ 216170 h 956104"/>
                <a:gd name="connsiteX4" fmla="*/ 183615 w 640819"/>
                <a:gd name="connsiteY4" fmla="*/ 110431 h 956104"/>
                <a:gd name="connsiteX5" fmla="*/ 183108 w 640819"/>
                <a:gd name="connsiteY5" fmla="*/ 61463 h 956104"/>
                <a:gd name="connsiteX6" fmla="*/ 219810 w 640819"/>
                <a:gd name="connsiteY6" fmla="*/ 53281 h 956104"/>
                <a:gd name="connsiteX7" fmla="*/ 271245 w 640819"/>
                <a:gd name="connsiteY7" fmla="*/ 36136 h 956104"/>
                <a:gd name="connsiteX8" fmla="*/ 312887 w 640819"/>
                <a:gd name="connsiteY8" fmla="*/ 21 h 956104"/>
                <a:gd name="connsiteX9" fmla="*/ 442188 w 640819"/>
                <a:gd name="connsiteY9" fmla="*/ 32888 h 956104"/>
                <a:gd name="connsiteX10" fmla="*/ 484098 w 640819"/>
                <a:gd name="connsiteY10" fmla="*/ 137663 h 956104"/>
                <a:gd name="connsiteX11" fmla="*/ 487908 w 640819"/>
                <a:gd name="connsiteY11" fmla="*/ 217674 h 956104"/>
                <a:gd name="connsiteX12" fmla="*/ 429359 w 640819"/>
                <a:gd name="connsiteY12" fmla="*/ 307610 h 956104"/>
                <a:gd name="connsiteX13" fmla="*/ 444599 w 640819"/>
                <a:gd name="connsiteY13" fmla="*/ 362855 h 956104"/>
                <a:gd name="connsiteX14" fmla="*/ 482193 w 640819"/>
                <a:gd name="connsiteY14" fmla="*/ 411983 h 956104"/>
                <a:gd name="connsiteX15" fmla="*/ 503599 w 640819"/>
                <a:gd name="connsiteY15" fmla="*/ 494251 h 956104"/>
                <a:gd name="connsiteX16" fmla="*/ 598398 w 640819"/>
                <a:gd name="connsiteY16" fmla="*/ 648203 h 956104"/>
                <a:gd name="connsiteX17" fmla="*/ 610335 w 640819"/>
                <a:gd name="connsiteY17" fmla="*/ 788611 h 956104"/>
                <a:gd name="connsiteX18" fmla="*/ 617955 w 640819"/>
                <a:gd name="connsiteY18" fmla="*/ 889576 h 956104"/>
                <a:gd name="connsiteX19" fmla="*/ 615543 w 640819"/>
                <a:gd name="connsiteY19" fmla="*/ 911092 h 956104"/>
                <a:gd name="connsiteX20" fmla="*/ 305267 w 640819"/>
                <a:gd name="connsiteY20" fmla="*/ 956096 h 956104"/>
                <a:gd name="connsiteX21" fmla="*/ 17373 w 640819"/>
                <a:gd name="connsiteY21" fmla="*/ 914903 h 956104"/>
                <a:gd name="connsiteX22" fmla="*/ 46454 w 640819"/>
                <a:gd name="connsiteY22" fmla="*/ 935297 h 956104"/>
                <a:gd name="connsiteX23" fmla="*/ 38834 w 640819"/>
                <a:gd name="connsiteY23" fmla="*/ 916247 h 956104"/>
                <a:gd name="connsiteX24" fmla="*/ 35025 w 640819"/>
                <a:gd name="connsiteY24" fmla="*/ 916246 h 956104"/>
                <a:gd name="connsiteX25" fmla="*/ 36929 w 640819"/>
                <a:gd name="connsiteY25" fmla="*/ 819091 h 956104"/>
                <a:gd name="connsiteX26" fmla="*/ 69314 w 640819"/>
                <a:gd name="connsiteY26" fmla="*/ 631459 h 956104"/>
                <a:gd name="connsiteX27" fmla="*/ 103125 w 640819"/>
                <a:gd name="connsiteY27" fmla="*/ 459961 h 956104"/>
                <a:gd name="connsiteX0" fmla="*/ 80413 w 618107"/>
                <a:gd name="connsiteY0" fmla="*/ 459961 h 956116"/>
                <a:gd name="connsiteX1" fmla="*/ 179446 w 618107"/>
                <a:gd name="connsiteY1" fmla="*/ 343403 h 956116"/>
                <a:gd name="connsiteX2" fmla="*/ 176143 w 618107"/>
                <a:gd name="connsiteY2" fmla="*/ 257116 h 956116"/>
                <a:gd name="connsiteX3" fmla="*/ 136137 w 618107"/>
                <a:gd name="connsiteY3" fmla="*/ 216170 h 956116"/>
                <a:gd name="connsiteX4" fmla="*/ 160903 w 618107"/>
                <a:gd name="connsiteY4" fmla="*/ 110431 h 956116"/>
                <a:gd name="connsiteX5" fmla="*/ 160396 w 618107"/>
                <a:gd name="connsiteY5" fmla="*/ 61463 h 956116"/>
                <a:gd name="connsiteX6" fmla="*/ 197098 w 618107"/>
                <a:gd name="connsiteY6" fmla="*/ 53281 h 956116"/>
                <a:gd name="connsiteX7" fmla="*/ 248533 w 618107"/>
                <a:gd name="connsiteY7" fmla="*/ 36136 h 956116"/>
                <a:gd name="connsiteX8" fmla="*/ 290175 w 618107"/>
                <a:gd name="connsiteY8" fmla="*/ 21 h 956116"/>
                <a:gd name="connsiteX9" fmla="*/ 419476 w 618107"/>
                <a:gd name="connsiteY9" fmla="*/ 32888 h 956116"/>
                <a:gd name="connsiteX10" fmla="*/ 461386 w 618107"/>
                <a:gd name="connsiteY10" fmla="*/ 137663 h 956116"/>
                <a:gd name="connsiteX11" fmla="*/ 465196 w 618107"/>
                <a:gd name="connsiteY11" fmla="*/ 217674 h 956116"/>
                <a:gd name="connsiteX12" fmla="*/ 406647 w 618107"/>
                <a:gd name="connsiteY12" fmla="*/ 307610 h 956116"/>
                <a:gd name="connsiteX13" fmla="*/ 421887 w 618107"/>
                <a:gd name="connsiteY13" fmla="*/ 362855 h 956116"/>
                <a:gd name="connsiteX14" fmla="*/ 459481 w 618107"/>
                <a:gd name="connsiteY14" fmla="*/ 411983 h 956116"/>
                <a:gd name="connsiteX15" fmla="*/ 480887 w 618107"/>
                <a:gd name="connsiteY15" fmla="*/ 494251 h 956116"/>
                <a:gd name="connsiteX16" fmla="*/ 575686 w 618107"/>
                <a:gd name="connsiteY16" fmla="*/ 648203 h 956116"/>
                <a:gd name="connsiteX17" fmla="*/ 587623 w 618107"/>
                <a:gd name="connsiteY17" fmla="*/ 788611 h 956116"/>
                <a:gd name="connsiteX18" fmla="*/ 595243 w 618107"/>
                <a:gd name="connsiteY18" fmla="*/ 889576 h 956116"/>
                <a:gd name="connsiteX19" fmla="*/ 592831 w 618107"/>
                <a:gd name="connsiteY19" fmla="*/ 911092 h 956116"/>
                <a:gd name="connsiteX20" fmla="*/ 282555 w 618107"/>
                <a:gd name="connsiteY20" fmla="*/ 956096 h 956116"/>
                <a:gd name="connsiteX21" fmla="*/ 23236 w 618107"/>
                <a:gd name="connsiteY21" fmla="*/ 916808 h 956116"/>
                <a:gd name="connsiteX22" fmla="*/ 23742 w 618107"/>
                <a:gd name="connsiteY22" fmla="*/ 935297 h 956116"/>
                <a:gd name="connsiteX23" fmla="*/ 16122 w 618107"/>
                <a:gd name="connsiteY23" fmla="*/ 916247 h 956116"/>
                <a:gd name="connsiteX24" fmla="*/ 12313 w 618107"/>
                <a:gd name="connsiteY24" fmla="*/ 916246 h 956116"/>
                <a:gd name="connsiteX25" fmla="*/ 14217 w 618107"/>
                <a:gd name="connsiteY25" fmla="*/ 819091 h 956116"/>
                <a:gd name="connsiteX26" fmla="*/ 46602 w 618107"/>
                <a:gd name="connsiteY26" fmla="*/ 631459 h 956116"/>
                <a:gd name="connsiteX27" fmla="*/ 80413 w 618107"/>
                <a:gd name="connsiteY27" fmla="*/ 459961 h 956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8107" h="956116">
                  <a:moveTo>
                    <a:pt x="80413" y="459961"/>
                  </a:moveTo>
                  <a:cubicBezTo>
                    <a:pt x="96839" y="408142"/>
                    <a:pt x="144168" y="423870"/>
                    <a:pt x="179446" y="343403"/>
                  </a:cubicBezTo>
                  <a:cubicBezTo>
                    <a:pt x="192861" y="311183"/>
                    <a:pt x="183361" y="278321"/>
                    <a:pt x="176143" y="257116"/>
                  </a:cubicBezTo>
                  <a:cubicBezTo>
                    <a:pt x="168925" y="235911"/>
                    <a:pt x="141217" y="242840"/>
                    <a:pt x="136137" y="216170"/>
                  </a:cubicBezTo>
                  <a:cubicBezTo>
                    <a:pt x="131057" y="189500"/>
                    <a:pt x="156860" y="136215"/>
                    <a:pt x="160903" y="110431"/>
                  </a:cubicBezTo>
                  <a:cubicBezTo>
                    <a:pt x="164946" y="84647"/>
                    <a:pt x="154999" y="72575"/>
                    <a:pt x="160396" y="61463"/>
                  </a:cubicBezTo>
                  <a:cubicBezTo>
                    <a:pt x="165793" y="50351"/>
                    <a:pt x="183679" y="57502"/>
                    <a:pt x="197098" y="53281"/>
                  </a:cubicBezTo>
                  <a:cubicBezTo>
                    <a:pt x="210517" y="49060"/>
                    <a:pt x="232385" y="43425"/>
                    <a:pt x="248533" y="36136"/>
                  </a:cubicBezTo>
                  <a:cubicBezTo>
                    <a:pt x="264681" y="28847"/>
                    <a:pt x="261685" y="562"/>
                    <a:pt x="290175" y="21"/>
                  </a:cubicBezTo>
                  <a:cubicBezTo>
                    <a:pt x="318666" y="-520"/>
                    <a:pt x="392846" y="9630"/>
                    <a:pt x="419476" y="32888"/>
                  </a:cubicBezTo>
                  <a:cubicBezTo>
                    <a:pt x="436581" y="77101"/>
                    <a:pt x="455036" y="72893"/>
                    <a:pt x="461386" y="137663"/>
                  </a:cubicBezTo>
                  <a:cubicBezTo>
                    <a:pt x="452496" y="162428"/>
                    <a:pt x="468922" y="190620"/>
                    <a:pt x="465196" y="217674"/>
                  </a:cubicBezTo>
                  <a:cubicBezTo>
                    <a:pt x="461470" y="244728"/>
                    <a:pt x="410373" y="283731"/>
                    <a:pt x="406647" y="307610"/>
                  </a:cubicBezTo>
                  <a:cubicBezTo>
                    <a:pt x="402921" y="331489"/>
                    <a:pt x="410859" y="348000"/>
                    <a:pt x="421887" y="362855"/>
                  </a:cubicBezTo>
                  <a:cubicBezTo>
                    <a:pt x="432915" y="377710"/>
                    <a:pt x="450918" y="393259"/>
                    <a:pt x="459481" y="411983"/>
                  </a:cubicBezTo>
                  <a:cubicBezTo>
                    <a:pt x="468044" y="430707"/>
                    <a:pt x="466282" y="445991"/>
                    <a:pt x="480887" y="494251"/>
                  </a:cubicBezTo>
                  <a:cubicBezTo>
                    <a:pt x="495492" y="542511"/>
                    <a:pt x="555992" y="599143"/>
                    <a:pt x="575686" y="648203"/>
                  </a:cubicBezTo>
                  <a:cubicBezTo>
                    <a:pt x="595380" y="697263"/>
                    <a:pt x="581506" y="748382"/>
                    <a:pt x="587623" y="788611"/>
                  </a:cubicBezTo>
                  <a:cubicBezTo>
                    <a:pt x="593740" y="828840"/>
                    <a:pt x="594375" y="869163"/>
                    <a:pt x="595243" y="889576"/>
                  </a:cubicBezTo>
                  <a:cubicBezTo>
                    <a:pt x="596111" y="909989"/>
                    <a:pt x="647803" y="900005"/>
                    <a:pt x="592831" y="911092"/>
                  </a:cubicBezTo>
                  <a:cubicBezTo>
                    <a:pt x="537859" y="922179"/>
                    <a:pt x="377487" y="955143"/>
                    <a:pt x="282555" y="956096"/>
                  </a:cubicBezTo>
                  <a:cubicBezTo>
                    <a:pt x="187623" y="957049"/>
                    <a:pt x="73992" y="924402"/>
                    <a:pt x="23236" y="916808"/>
                  </a:cubicBezTo>
                  <a:cubicBezTo>
                    <a:pt x="-27520" y="909214"/>
                    <a:pt x="20165" y="935073"/>
                    <a:pt x="23742" y="935297"/>
                  </a:cubicBezTo>
                  <a:cubicBezTo>
                    <a:pt x="27319" y="935521"/>
                    <a:pt x="10407" y="915295"/>
                    <a:pt x="16122" y="916247"/>
                  </a:cubicBezTo>
                  <a:cubicBezTo>
                    <a:pt x="21837" y="917199"/>
                    <a:pt x="5328" y="932121"/>
                    <a:pt x="12313" y="916246"/>
                  </a:cubicBezTo>
                  <a:cubicBezTo>
                    <a:pt x="19298" y="900371"/>
                    <a:pt x="5010" y="864968"/>
                    <a:pt x="14217" y="819091"/>
                  </a:cubicBezTo>
                  <a:cubicBezTo>
                    <a:pt x="23424" y="773214"/>
                    <a:pt x="30489" y="693219"/>
                    <a:pt x="46602" y="631459"/>
                  </a:cubicBezTo>
                  <a:cubicBezTo>
                    <a:pt x="59941" y="555635"/>
                    <a:pt x="63987" y="511780"/>
                    <a:pt x="80413" y="459961"/>
                  </a:cubicBez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yrid pro"/>
              </a:endParaRPr>
            </a:p>
          </p:txBody>
        </p:sp>
        <p:pic>
          <p:nvPicPr>
            <p:cNvPr id="6" name="Picture 5" descr="A picture containing helmet&#10;&#10;Description automatically generated">
              <a:extLst>
                <a:ext uri="{FF2B5EF4-FFF2-40B4-BE49-F238E27FC236}">
                  <a16:creationId xmlns:a16="http://schemas.microsoft.com/office/drawing/2014/main" id="{40E7FF50-C014-0916-7EB6-ABFD7D358F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0982" y="35847"/>
              <a:ext cx="1016186" cy="1248435"/>
            </a:xfrm>
            <a:prstGeom prst="rect">
              <a:avLst/>
            </a:prstGeom>
          </p:spPr>
        </p:pic>
      </p:grpSp>
      <p:sp>
        <p:nvSpPr>
          <p:cNvPr id="30" name="Content Placeholder 2">
            <a:extLst>
              <a:ext uri="{FF2B5EF4-FFF2-40B4-BE49-F238E27FC236}">
                <a16:creationId xmlns:a16="http://schemas.microsoft.com/office/drawing/2014/main" id="{BF013272-A5C8-0C76-B257-210635AA38A6}"/>
              </a:ext>
            </a:extLst>
          </p:cNvPr>
          <p:cNvSpPr txBox="1">
            <a:spLocks/>
          </p:cNvSpPr>
          <p:nvPr/>
        </p:nvSpPr>
        <p:spPr>
          <a:xfrm>
            <a:off x="7264557" y="2151093"/>
            <a:ext cx="4765014" cy="3543125"/>
          </a:xfrm>
          <a:prstGeom prst="rect">
            <a:avLst/>
          </a:prstGeom>
          <a:solidFill>
            <a:schemeClr val="bg1">
              <a:lumMod val="95000"/>
            </a:schemeClr>
          </a:solidFill>
        </p:spPr>
        <p:txBody>
          <a:bodyPr wrap="square" anchor="t">
            <a:noAutofit/>
          </a:bodyPr>
          <a:lstStyle>
            <a:lvl1pPr marL="541325" indent="-541325" algn="l" rtl="0" eaLnBrk="0" fontAlgn="base" hangingPunct="0">
              <a:spcBef>
                <a:spcPct val="20000"/>
              </a:spcBef>
              <a:spcAft>
                <a:spcPct val="0"/>
              </a:spcAft>
              <a:buClr>
                <a:srgbClr val="F18D08"/>
              </a:buClr>
              <a:buFont typeface="Webdings" panose="05030102010509060703" pitchFamily="18" charset="2"/>
              <a:buChar char=""/>
              <a:defRPr sz="2400" b="0" i="0" baseline="0">
                <a:solidFill>
                  <a:srgbClr val="002E67"/>
                </a:solidFill>
                <a:latin typeface="Myriad Pro" panose="020B0503030403020204" pitchFamily="34" charset="0"/>
                <a:ea typeface="ＭＳ Ｐゴシック" pitchFamily="-1" charset="-128"/>
                <a:cs typeface="Calibri" panose="020F0502020204030204" pitchFamily="34" charset="0"/>
              </a:defRPr>
            </a:lvl1pPr>
            <a:lvl2pPr marL="742932" indent="-285744" algn="l" rtl="0" eaLnBrk="0" fontAlgn="base" hangingPunct="0">
              <a:spcBef>
                <a:spcPct val="20000"/>
              </a:spcBef>
              <a:spcAft>
                <a:spcPct val="0"/>
              </a:spcAft>
              <a:buChar char="–"/>
              <a:defRPr sz="2800">
                <a:solidFill>
                  <a:srgbClr val="002E67"/>
                </a:solidFill>
                <a:latin typeface="Calibri" panose="020F0502020204030204" pitchFamily="34" charset="0"/>
                <a:ea typeface="ＭＳ Ｐゴシック" pitchFamily="-1" charset="-128"/>
              </a:defRPr>
            </a:lvl2pPr>
            <a:lvl3pPr marL="1142971" indent="-228594" algn="l" rtl="0" eaLnBrk="0" fontAlgn="base" hangingPunct="0">
              <a:spcBef>
                <a:spcPct val="20000"/>
              </a:spcBef>
              <a:spcAft>
                <a:spcPct val="0"/>
              </a:spcAft>
              <a:buChar char="•"/>
              <a:defRPr sz="2400">
                <a:solidFill>
                  <a:srgbClr val="002E67"/>
                </a:solidFill>
                <a:latin typeface="Calibri" panose="020F0502020204030204" pitchFamily="34" charset="0"/>
                <a:ea typeface="ＭＳ Ｐゴシック" pitchFamily="-1" charset="-128"/>
              </a:defRPr>
            </a:lvl3pPr>
            <a:lvl4pPr marL="1600160"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4pPr>
            <a:lvl5pPr marL="2057349" indent="-228594" algn="l" rtl="0" eaLnBrk="0" fontAlgn="base" hangingPunct="0">
              <a:spcBef>
                <a:spcPct val="20000"/>
              </a:spcBef>
              <a:spcAft>
                <a:spcPct val="0"/>
              </a:spcAft>
              <a:buChar char="»"/>
              <a:defRPr sz="2000">
                <a:solidFill>
                  <a:srgbClr val="002E67"/>
                </a:solidFill>
                <a:latin typeface="Calibri" panose="020F0502020204030204" pitchFamily="34" charset="0"/>
                <a:ea typeface="ＭＳ Ｐゴシック" pitchFamily="-1" charset="-128"/>
              </a:defRPr>
            </a:lvl5pPr>
            <a:lvl6pPr marL="2514537" indent="-228594" algn="l" rtl="0" fontAlgn="base">
              <a:spcBef>
                <a:spcPct val="20000"/>
              </a:spcBef>
              <a:spcAft>
                <a:spcPct val="0"/>
              </a:spcAft>
              <a:buChar char="»"/>
              <a:defRPr sz="2000">
                <a:solidFill>
                  <a:srgbClr val="003399"/>
                </a:solidFill>
                <a:latin typeface="+mn-lt"/>
              </a:defRPr>
            </a:lvl6pPr>
            <a:lvl7pPr marL="2971726" indent="-228594" algn="l" rtl="0" fontAlgn="base">
              <a:spcBef>
                <a:spcPct val="20000"/>
              </a:spcBef>
              <a:spcAft>
                <a:spcPct val="0"/>
              </a:spcAft>
              <a:buChar char="»"/>
              <a:defRPr sz="2000">
                <a:solidFill>
                  <a:srgbClr val="003399"/>
                </a:solidFill>
                <a:latin typeface="+mn-lt"/>
              </a:defRPr>
            </a:lvl7pPr>
            <a:lvl8pPr marL="3428914" indent="-228594" algn="l" rtl="0" fontAlgn="base">
              <a:spcBef>
                <a:spcPct val="20000"/>
              </a:spcBef>
              <a:spcAft>
                <a:spcPct val="0"/>
              </a:spcAft>
              <a:buChar char="»"/>
              <a:defRPr sz="2000">
                <a:solidFill>
                  <a:srgbClr val="003399"/>
                </a:solidFill>
                <a:latin typeface="+mn-lt"/>
              </a:defRPr>
            </a:lvl8pPr>
            <a:lvl9pPr marL="3886103" indent="-228594" algn="l" rtl="0" fontAlgn="base">
              <a:spcBef>
                <a:spcPct val="20000"/>
              </a:spcBef>
              <a:spcAft>
                <a:spcPct val="0"/>
              </a:spcAft>
              <a:buChar char="»"/>
              <a:defRPr sz="2000">
                <a:solidFill>
                  <a:srgbClr val="003399"/>
                </a:solidFill>
                <a:latin typeface="+mn-lt"/>
              </a:defRPr>
            </a:lvl9pPr>
          </a:lstStyle>
          <a:p>
            <a:pPr marL="0" indent="0">
              <a:spcBef>
                <a:spcPts val="1000"/>
              </a:spcBef>
              <a:buClr>
                <a:srgbClr val="FF9900"/>
              </a:buClr>
              <a:buNone/>
            </a:pPr>
            <a:r>
              <a:rPr lang="en-US" sz="1500" b="1" kern="0" dirty="0">
                <a:solidFill>
                  <a:srgbClr val="1E95B8"/>
                </a:solidFill>
                <a:latin typeface="Myrid pro"/>
                <a:ea typeface="ＭＳ Ｐゴシック"/>
                <a:cs typeface="Calibri"/>
              </a:rPr>
              <a:t>Unique Experiences and Tailored Care</a:t>
            </a:r>
          </a:p>
          <a:p>
            <a:pPr>
              <a:spcBef>
                <a:spcPts val="1000"/>
              </a:spcBef>
              <a:buClr>
                <a:srgbClr val="FF9900"/>
              </a:buClr>
            </a:pPr>
            <a:r>
              <a:rPr lang="en-GB" sz="1500" kern="0" dirty="0">
                <a:solidFill>
                  <a:srgbClr val="003270"/>
                </a:solidFill>
                <a:latin typeface="Myrid pro"/>
                <a:ea typeface="ＭＳ Ｐゴシック"/>
                <a:cs typeface="Calibri"/>
              </a:rPr>
              <a:t>Common themes </a:t>
            </a:r>
          </a:p>
          <a:p>
            <a:pPr>
              <a:spcBef>
                <a:spcPts val="1000"/>
              </a:spcBef>
              <a:buClr>
                <a:srgbClr val="FF9900"/>
              </a:buClr>
            </a:pPr>
            <a:r>
              <a:rPr lang="en-GB" sz="1500" kern="0" dirty="0">
                <a:solidFill>
                  <a:srgbClr val="003270"/>
                </a:solidFill>
                <a:latin typeface="Myrid pro"/>
                <a:ea typeface="ＭＳ Ｐゴシック"/>
                <a:cs typeface="Calibri"/>
              </a:rPr>
              <a:t>Individual and unique experiences shaped by </a:t>
            </a:r>
            <a:br>
              <a:rPr lang="en-GB" sz="1500" kern="0" dirty="0">
                <a:solidFill>
                  <a:srgbClr val="003270"/>
                </a:solidFill>
                <a:latin typeface="Myrid pro"/>
                <a:ea typeface="ＭＳ Ｐゴシック"/>
                <a:cs typeface="Calibri"/>
              </a:rPr>
            </a:br>
            <a:r>
              <a:rPr lang="en-GB" sz="1500" kern="0" dirty="0">
                <a:solidFill>
                  <a:srgbClr val="003270"/>
                </a:solidFill>
                <a:latin typeface="Myrid pro"/>
                <a:ea typeface="ＭＳ Ｐゴシック"/>
                <a:cs typeface="Calibri"/>
              </a:rPr>
              <a:t>diverse backgrounds</a:t>
            </a:r>
          </a:p>
          <a:p>
            <a:pPr>
              <a:spcBef>
                <a:spcPts val="1000"/>
              </a:spcBef>
              <a:buClr>
                <a:srgbClr val="FF9900"/>
              </a:buClr>
            </a:pPr>
            <a:endParaRPr lang="en-GB" sz="1500" kern="0" dirty="0">
              <a:solidFill>
                <a:srgbClr val="003270"/>
              </a:solidFill>
              <a:latin typeface="Myrid pro"/>
              <a:ea typeface="ＭＳ Ｐゴシック"/>
              <a:cs typeface="Calibri"/>
            </a:endParaRPr>
          </a:p>
          <a:p>
            <a:pPr marL="0" indent="0">
              <a:spcBef>
                <a:spcPts val="1000"/>
              </a:spcBef>
              <a:buClr>
                <a:srgbClr val="FF9900"/>
              </a:buClr>
              <a:buNone/>
            </a:pPr>
            <a:r>
              <a:rPr lang="en-GB" sz="1500" b="1" kern="0" dirty="0">
                <a:solidFill>
                  <a:srgbClr val="1E95B8"/>
                </a:solidFill>
                <a:latin typeface="Myrid pro"/>
                <a:ea typeface="ＭＳ Ｐゴシック"/>
                <a:cs typeface="Calibri"/>
              </a:rPr>
              <a:t>Role of a healthcare professional:</a:t>
            </a:r>
          </a:p>
          <a:p>
            <a:pPr>
              <a:spcBef>
                <a:spcPts val="1000"/>
              </a:spcBef>
              <a:buClr>
                <a:srgbClr val="FF9900"/>
              </a:buClr>
            </a:pPr>
            <a:r>
              <a:rPr lang="en-GB" sz="1500" kern="0" dirty="0">
                <a:solidFill>
                  <a:srgbClr val="003270"/>
                </a:solidFill>
                <a:latin typeface="Myrid pro"/>
                <a:ea typeface="ＭＳ Ｐゴシック"/>
                <a:cs typeface="Calibri"/>
              </a:rPr>
              <a:t>Sensitivity to diversity</a:t>
            </a:r>
          </a:p>
          <a:p>
            <a:pPr>
              <a:spcBef>
                <a:spcPts val="1000"/>
              </a:spcBef>
              <a:buClr>
                <a:srgbClr val="FF9900"/>
              </a:buClr>
            </a:pPr>
            <a:r>
              <a:rPr lang="en-GB" sz="1500" kern="0" dirty="0">
                <a:solidFill>
                  <a:srgbClr val="003270"/>
                </a:solidFill>
                <a:latin typeface="Myrid pro"/>
                <a:ea typeface="ＭＳ Ｐゴシック"/>
                <a:cs typeface="Calibri"/>
              </a:rPr>
              <a:t>Person-centred care</a:t>
            </a:r>
          </a:p>
          <a:p>
            <a:pPr>
              <a:spcBef>
                <a:spcPts val="1000"/>
              </a:spcBef>
              <a:buClr>
                <a:srgbClr val="FF9900"/>
              </a:buClr>
            </a:pPr>
            <a:r>
              <a:rPr lang="en-GB" sz="1500" kern="0" dirty="0">
                <a:solidFill>
                  <a:srgbClr val="003270"/>
                </a:solidFill>
                <a:latin typeface="Myrid pro"/>
                <a:ea typeface="ＭＳ Ｐゴシック"/>
                <a:cs typeface="Calibri"/>
              </a:rPr>
              <a:t>Compassionate communication</a:t>
            </a:r>
          </a:p>
          <a:p>
            <a:pPr>
              <a:spcBef>
                <a:spcPts val="1000"/>
              </a:spcBef>
              <a:buClr>
                <a:srgbClr val="FF9900"/>
              </a:buClr>
            </a:pPr>
            <a:r>
              <a:rPr lang="en-GB" sz="1500" kern="0" dirty="0">
                <a:solidFill>
                  <a:srgbClr val="003270"/>
                </a:solidFill>
                <a:latin typeface="Myrid pro"/>
                <a:ea typeface="ＭＳ Ｐゴシック"/>
                <a:cs typeface="Calibri"/>
              </a:rPr>
              <a:t>Adaptability</a:t>
            </a:r>
          </a:p>
          <a:p>
            <a:pPr marL="0" indent="0">
              <a:spcBef>
                <a:spcPts val="1000"/>
              </a:spcBef>
              <a:buClr>
                <a:srgbClr val="FF9900"/>
              </a:buClr>
              <a:buNone/>
            </a:pPr>
            <a:endParaRPr lang="en-GB" sz="1500" b="1" kern="0" dirty="0">
              <a:solidFill>
                <a:srgbClr val="1E95B8"/>
              </a:solidFill>
              <a:latin typeface="Myrid pro"/>
              <a:ea typeface="ＭＳ Ｐゴシック"/>
              <a:cs typeface="Calibri"/>
            </a:endParaRPr>
          </a:p>
        </p:txBody>
      </p:sp>
    </p:spTree>
    <p:extLst>
      <p:ext uri="{BB962C8B-B14F-4D97-AF65-F5344CB8AC3E}">
        <p14:creationId xmlns:p14="http://schemas.microsoft.com/office/powerpoint/2010/main" val="165096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0">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xEl>
                                              <p:pRg st="7" end="7"/>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9" grpId="0" animBg="1"/>
      <p:bldP spid="10" grpId="0" animBg="1"/>
      <p:bldP spid="22" grpId="0"/>
      <p:bldP spid="30" grpId="0" uiExpand="1"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pqhxzvasob6dgkv7nbu8iwzwnhkd7g"/>
  <p:tag name="PPTV3_SPLIT" val="fals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2ODgwMjMyMTN9"/>
  <p:tag name="SLIDO_TYPE" val="SlidoPoll"/>
  <p:tag name="SLIDO_POLL_UUID" val="33cb1459-c2eb-460c-bc03-59a51997e218"/>
  <p:tag name="SLIDO_TIMELINE" val="W3sicG9sbFF1ZXN0aW9uVXVpZCI6IjQzZmEwY2VmLTc4YWUtNDNkOC05NDhkLTE5NGVjNGZjYWRhMyIsInNob3dSZXN1bHRzIjp0cnVlLCJzaG93Q29ycmVjdEFuc3dlcnMiOmZhbHNlLCJ2b3RpbmdMb2NrZWQiOmZhbHNlfV0="/>
</p:tagLst>
</file>

<file path=ppt/theme/theme1.xml><?xml version="1.0" encoding="utf-8"?>
<a:theme xmlns:a="http://schemas.openxmlformats.org/drawingml/2006/main" name="7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Custom 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SandsTheme">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ndsTheme" id="{777EE4D2-92CE-E74C-8152-7D142DABB2DB}" vid="{47BB776B-8358-4C43-8477-0EF38794AD2B}"/>
    </a:ext>
  </a:extLst>
</a:theme>
</file>

<file path=ppt/theme/theme3.xml><?xml version="1.0" encoding="utf-8"?>
<a:theme xmlns:a="http://schemas.openxmlformats.org/drawingml/2006/main" name="1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andsTheme">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ndsTheme" id="{777EE4D2-92CE-E74C-8152-7D142DABB2DB}" vid="{47BB776B-8358-4C43-8477-0EF38794AD2B}"/>
    </a:ext>
  </a:extLst>
</a:theme>
</file>

<file path=ppt/theme/theme5.xml><?xml version="1.0" encoding="utf-8"?>
<a:theme xmlns:a="http://schemas.openxmlformats.org/drawingml/2006/main" name="4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Sands">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Custom 4">
      <a:dk1>
        <a:srgbClr val="053C66"/>
      </a:dk1>
      <a:lt1>
        <a:srgbClr val="FFFFFF"/>
      </a:lt1>
      <a:dk2>
        <a:srgbClr val="053C66"/>
      </a:dk2>
      <a:lt2>
        <a:srgbClr val="FFFFFF"/>
      </a:lt2>
      <a:accent1>
        <a:srgbClr val="3AAA34"/>
      </a:accent1>
      <a:accent2>
        <a:srgbClr val="ABD18E"/>
      </a:accent2>
      <a:accent3>
        <a:srgbClr val="006766"/>
      </a:accent3>
      <a:accent4>
        <a:srgbClr val="C32C8F"/>
      </a:accent4>
      <a:accent5>
        <a:srgbClr val="92D050"/>
      </a:accent5>
      <a:accent6>
        <a:srgbClr val="00B050"/>
      </a:accent6>
      <a:hlink>
        <a:srgbClr val="0088B8"/>
      </a:hlink>
      <a:folHlink>
        <a:srgbClr val="053C6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Design">
  <a:themeElements>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000099"/>
        </a:folHlink>
      </a:clrScheme>
      <a:clrMap bg1="lt1" tx1="dk1" bg2="lt2" tx2="dk2" accent1="accent1" accent2="accent2" accent3="accent3" accent4="accent4" accent5="accent5" accent6="accent6" hlink="hlink" folHlink="folHlink"/>
    </a:extraClrScheme>
    <a:extraClrScheme>
      <a:clrScheme name="Default Design 14">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FF"/>
        </a:hlink>
        <a:folHlink>
          <a:srgbClr val="000099"/>
        </a:folHlink>
      </a:clrScheme>
      <a:clrMap bg1="lt1" tx1="dk1" bg2="lt2" tx2="dk2" accent1="accent1" accent2="accent2" accent3="accent3" accent4="accent4" accent5="accent5" accent6="accent6" hlink="hlink" folHlink="folHlink"/>
    </a:extraClrScheme>
    <a:extraClrScheme>
      <a:clrScheme name="Default Design 15">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99"/>
        </a:hlink>
        <a:folHlink>
          <a:srgbClr val="000099"/>
        </a:folHlink>
      </a:clrScheme>
      <a:clrMap bg1="lt1" tx1="dk1" bg2="lt2" tx2="dk2" accent1="accent1" accent2="accent2" accent3="accent3" accent4="accent4" accent5="accent5" accent6="accent6" hlink="hlink" folHlink="folHlink"/>
    </a:extraClrScheme>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D2BF0F7392EB439F5526D5DF60ADF7" ma:contentTypeVersion="15" ma:contentTypeDescription="Create a new document." ma:contentTypeScope="" ma:versionID="dfaf88937d85a06cbc1cc09fd80dbe1d">
  <xsd:schema xmlns:xsd="http://www.w3.org/2001/XMLSchema" xmlns:xs="http://www.w3.org/2001/XMLSchema" xmlns:p="http://schemas.microsoft.com/office/2006/metadata/properties" xmlns:ns2="d7e8ae57-5081-404a-be19-727a459fb764" xmlns:ns3="8b53facb-d747-47e2-b3f2-18a527383c59" targetNamespace="http://schemas.microsoft.com/office/2006/metadata/properties" ma:root="true" ma:fieldsID="8cc860db05151129bbce2dda2c107b46" ns2:_="" ns3:_="">
    <xsd:import namespace="d7e8ae57-5081-404a-be19-727a459fb764"/>
    <xsd:import namespace="8b53facb-d747-47e2-b3f2-18a527383c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e8ae57-5081-404a-be19-727a459fb76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a05a52b7-9c6f-4a53-b0b5-c84e0850d8c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b53facb-d747-47e2-b3f2-18a527383c59"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9470d4-d1f9-46b8-95b4-0084a357f560}" ma:internalName="TaxCatchAll" ma:showField="CatchAllData" ma:web="8b53facb-d747-47e2-b3f2-18a527383c5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7e8ae57-5081-404a-be19-727a459fb764">
      <Terms xmlns="http://schemas.microsoft.com/office/infopath/2007/PartnerControls"/>
    </lcf76f155ced4ddcb4097134ff3c332f>
    <TaxCatchAll xmlns="8b53facb-d747-47e2-b3f2-18a527383c59" xsi:nil="true"/>
  </documentManagement>
</p:properties>
</file>

<file path=customXml/itemProps1.xml><?xml version="1.0" encoding="utf-8"?>
<ds:datastoreItem xmlns:ds="http://schemas.openxmlformats.org/officeDocument/2006/customXml" ds:itemID="{37113D86-58AE-4E51-BBF4-83478A9BC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7e8ae57-5081-404a-be19-727a459fb764"/>
    <ds:schemaRef ds:uri="8b53facb-d747-47e2-b3f2-18a527383c5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CE0AABA-895F-4CC7-98BB-FF887B26EBC9}">
  <ds:schemaRefs>
    <ds:schemaRef ds:uri="http://schemas.microsoft.com/sharepoint/v3/contenttype/forms"/>
  </ds:schemaRefs>
</ds:datastoreItem>
</file>

<file path=customXml/itemProps3.xml><?xml version="1.0" encoding="utf-8"?>
<ds:datastoreItem xmlns:ds="http://schemas.openxmlformats.org/officeDocument/2006/customXml" ds:itemID="{B9FCE438-AFFA-4DEE-8A7F-1ADB30F13C3C}">
  <ds:schemaRefs>
    <ds:schemaRef ds:uri="http://schemas.microsoft.com/office/2006/metadata/properties"/>
    <ds:schemaRef ds:uri="http://schemas.microsoft.com/office/infopath/2007/PartnerControls"/>
    <ds:schemaRef ds:uri="d7e8ae57-5081-404a-be19-727a459fb764"/>
    <ds:schemaRef ds:uri="8b53facb-d747-47e2-b3f2-18a527383c59"/>
  </ds:schemaRefs>
</ds:datastoreItem>
</file>

<file path=docProps/app.xml><?xml version="1.0" encoding="utf-8"?>
<Properties xmlns="http://schemas.openxmlformats.org/officeDocument/2006/extended-properties" xmlns:vt="http://schemas.openxmlformats.org/officeDocument/2006/docPropsVTypes">
  <TotalTime>0</TotalTime>
  <Words>10528</Words>
  <Application>Microsoft Office PowerPoint</Application>
  <PresentationFormat>Widescreen</PresentationFormat>
  <Paragraphs>999</Paragraphs>
  <Slides>44</Slides>
  <Notes>39</Notes>
  <HiddenSlides>0</HiddenSlides>
  <MMClips>1</MMClips>
  <ScaleCrop>false</ScaleCrop>
  <HeadingPairs>
    <vt:vector size="4" baseType="variant">
      <vt:variant>
        <vt:lpstr>Theme</vt:lpstr>
      </vt:variant>
      <vt:variant>
        <vt:i4>11</vt:i4>
      </vt:variant>
      <vt:variant>
        <vt:lpstr>Slide Titles</vt:lpstr>
      </vt:variant>
      <vt:variant>
        <vt:i4>44</vt:i4>
      </vt:variant>
    </vt:vector>
  </HeadingPairs>
  <TitlesOfParts>
    <vt:vector size="55" baseType="lpstr">
      <vt:lpstr>7_Default Design</vt:lpstr>
      <vt:lpstr>SandsTheme</vt:lpstr>
      <vt:lpstr>1_Default Design</vt:lpstr>
      <vt:lpstr>1_SandsTheme</vt:lpstr>
      <vt:lpstr>4_Default Design</vt:lpstr>
      <vt:lpstr>10_Default Design</vt:lpstr>
      <vt:lpstr>9_Default Design</vt:lpstr>
      <vt:lpstr>Office Theme</vt:lpstr>
      <vt:lpstr>Default Design</vt:lpstr>
      <vt:lpstr>5_Default Design</vt:lpstr>
      <vt:lpstr>office theme</vt:lpstr>
      <vt:lpstr>PowerPoint Presentation</vt:lpstr>
      <vt:lpstr>PowerPoint Presentation</vt:lpstr>
      <vt:lpstr>PowerPoint Presentation</vt:lpstr>
      <vt:lpstr>PowerPoint Presentation</vt:lpstr>
      <vt:lpstr>PowerPoint Presentation</vt:lpstr>
      <vt:lpstr>What we hear from professionals…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Parent’s Perspective:</vt:lpstr>
      <vt:lpstr>When the news may not be so bad</vt:lpstr>
      <vt:lpstr>Being prepared</vt:lpstr>
      <vt:lpstr>Knowing yourself</vt:lpstr>
      <vt:lpstr>Expectations</vt:lpstr>
      <vt:lpstr>Uncertainty </vt:lpstr>
      <vt:lpstr>Tips for your brief encounter learning from those who have been there before</vt:lpstr>
      <vt:lpstr>PowerPoint Presentation</vt:lpstr>
      <vt:lpstr>PowerPoint Presentation</vt:lpstr>
      <vt:lpstr>PowerPoint Presentation</vt:lpstr>
      <vt:lpstr>PowerPoint Presentation</vt:lpstr>
      <vt:lpstr>Effective and Sensitive Delivery of Bad News:  A 3-step process</vt:lpstr>
      <vt:lpstr>Breaking bad news:</vt:lpstr>
      <vt:lpstr>Breaking Unexpected news Case Study 1: Samira and John</vt:lpstr>
      <vt:lpstr>Breaking Unexpected News: Miscarriage</vt:lpstr>
      <vt:lpstr>Breaking Uncertain news Case Study 2: Daisy and Sam</vt:lpstr>
      <vt:lpstr>Breaking uncertain news: Fetal Anomaly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Rich</dc:creator>
  <cp:lastModifiedBy>Tracey Clarke</cp:lastModifiedBy>
  <cp:revision>11</cp:revision>
  <cp:lastPrinted>2024-06-04T15:36:21Z</cp:lastPrinted>
  <dcterms:created xsi:type="dcterms:W3CDTF">2024-05-14T10:01:06Z</dcterms:created>
  <dcterms:modified xsi:type="dcterms:W3CDTF">2024-12-11T08:49:31Z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0x0101009CD2BF0F7392EB439F5526D5DF60ADF7</vt:lpwstr>
  </property>
  <property fmtid="{D5CDD505-2E9C-101B-9397-08002B2CF9AE}" pid="3" name="MediaServiceImageTags">
    <vt:lpwstr/>
  </property>
</Properties>
</file>